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5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7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-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איך המחסנית נראית ואז לעשות *קליק*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78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8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032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944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1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in the middle</a:t>
            </a:r>
            <a:endParaRPr lang="he-IL" dirty="0"/>
          </a:p>
          <a:p>
            <a:r>
              <a:rPr lang="en-US" dirty="0"/>
              <a:t>Downgrade Attack</a:t>
            </a:r>
          </a:p>
          <a:p>
            <a:r>
              <a:rPr lang="he-IL" dirty="0"/>
              <a:t>שבירה של ההצפנה הלא מאובטחת של הפרוטוקול הישן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844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23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51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15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5921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וחולשות שלא קשורות לתהליכים שאנחנו יצרנו, אלא קיימים במערכת שלנו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954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446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043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637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3605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6399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104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282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87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על מודל הזיכרון.</a:t>
            </a:r>
          </a:p>
          <a:p>
            <a:r>
              <a:rPr lang="he-IL" dirty="0"/>
              <a:t>מה שנתמקד בו הוא האיזור של המחסנית *קליק*</a:t>
            </a:r>
          </a:p>
          <a:p>
            <a:r>
              <a:rPr lang="he-IL" dirty="0"/>
              <a:t>כל פריים מכיל מידע על הפונקציה *קליק*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על באפר אוברפלאו...</a:t>
            </a:r>
          </a:p>
          <a:p>
            <a:r>
              <a:rPr lang="he-IL" dirty="0"/>
              <a:t>*קליק* להציג דוגמאת קוד תקינה</a:t>
            </a:r>
          </a:p>
          <a:p>
            <a:r>
              <a:rPr lang="he-IL" dirty="0"/>
              <a:t>*קליק* להציג דוגמא שבה אותו קוד קורס</a:t>
            </a:r>
          </a:p>
          <a:p>
            <a:r>
              <a:rPr lang="he-IL" dirty="0"/>
              <a:t>*קליק* להראות כיצד כתובת החזרה נדרסת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Semina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 is evil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פונציות מסוכנות: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exec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os.system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input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(פייתון 2)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Subprocess: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check_call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check_output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Popen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Shutil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rmtree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copytree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copy*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ועוד...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5541-93B1-4EBE-BA83-6FFD447771D6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A9EF8F1-1399-46A3-9725-D21E1336AD7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Functions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לעדכן, ושוב לעדכן...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להיות מודעים לאבטחה ולקרוא את התיעוד.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לבדוק מידי פעם על חולשות חדשות שנמצאו בסיפריות הנמצאות בשימוש.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תקינות קלט.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83A74-84B6-48EA-86FD-9B329C7CDA63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6B24DA-B9D7-46B8-B182-A66E1B630C96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Vulnerabilities - Protection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אמינות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הצפנות סימטריות: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מספקים הצפנה עם מפתח משותף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החלפת מפתחות מאובטחת: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Diffie-Hellman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הסצפנה אסימטרית: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RSA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אימות של הנמען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משלבים את כולם לתקשורת מוצפנת, מאומתת ובטוחה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1.1, TLS 1.2, TLS 1.3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POODLE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 הישן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מנצל חולשה מוכרת בפרוטוקול הישן ומפצח את מפתח ההצפנה.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POODLE attack">
            <a:extLst>
              <a:ext uri="{FF2B5EF4-FFF2-40B4-BE49-F238E27FC236}">
                <a16:creationId xmlns:a16="http://schemas.microsoft.com/office/drawing/2014/main" id="{A17D1193-EC0E-4EFC-B65D-A290643B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51" y="3429000"/>
            <a:ext cx="57340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BEAST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גם 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 המאפשר לו להזריק הודעות לתקשורת.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דורש אחיזה ושליטה ודפדפן הלקוח...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בפרוטוקולים ישנים כמו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מנחש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IV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ובעזרת הסנפה של התקשורת יכול לפענח את המידע אשר נשלח מהלקוח לשרת.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The exploit: a chosen boundary attack combined with record splitting">
            <a:extLst>
              <a:ext uri="{FF2B5EF4-FFF2-40B4-BE49-F238E27FC236}">
                <a16:creationId xmlns:a16="http://schemas.microsoft.com/office/drawing/2014/main" id="{10057920-05D5-4FAE-B388-82B83258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69" y="3566347"/>
            <a:ext cx="3542814" cy="32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CRIME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2"/>
            <a:ext cx="10985208" cy="3161890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Compression Ratio Info-Leak Made Easy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על מנגנון הדחיסה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כבר אמרתי קודם שדחיסה זה חולשתי?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כמו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BEAST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גם כאן התוקף מבצע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הלקוח שמאפשר לו הזרקת הודעות.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מזריק הודעות שכוללות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cookies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ומנסה לנחש תוכן של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cookie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הלקוח שבאמצעותו הוא מזדהה עם השרת.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4" name="Picture 2" descr="bruteforce">
            <a:extLst>
              <a:ext uri="{FF2B5EF4-FFF2-40B4-BE49-F238E27FC236}">
                <a16:creationId xmlns:a16="http://schemas.microsoft.com/office/drawing/2014/main" id="{36A4C32C-1736-40E0-AFC8-748E9B938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t="845"/>
          <a:stretch/>
        </p:blipFill>
        <p:spPr bwMode="auto">
          <a:xfrm>
            <a:off x="750740" y="4010612"/>
            <a:ext cx="5343671" cy="23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8B81-8F8C-4767-939B-17895E212E89}"/>
              </a:ext>
            </a:extLst>
          </p:cNvPr>
          <p:cNvSpPr txBox="1"/>
          <p:nvPr/>
        </p:nvSpPr>
        <p:spPr>
          <a:xfrm>
            <a:off x="6096000" y="3964322"/>
            <a:ext cx="4951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מידע שחוזר על עצמו מתכווץ בקלות.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גדל, סימן שהניחוש שגוי.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נשאר כמעט זהה או קטן, סימן שהניחוש נכון!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17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HeartBleed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1"/>
            <a:ext cx="10985208" cy="5884103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המנצלת חולשה בספריית האבטחה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נמצאת במנגנון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המאפשר לבדוק ולשמור על חיבור בחיים במידה ולא נעשה בו שימוש בטווח זמן מסוים.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דומה למנגנון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KeepAlive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בהודעת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הלקוח שולח לשרת מחרוזת ואת הגודל שלה, והשרת מחזיר לו כתשובה את אותה המחרוזת בדיוק.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הייתה שהמימוש לא בדק שגודל המחרוזת זהה לגודל שנשלח בהודעה.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התוצאה: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98" name="Picture 2" descr="heartbeat message">
            <a:extLst>
              <a:ext uri="{FF2B5EF4-FFF2-40B4-BE49-F238E27FC236}">
                <a16:creationId xmlns:a16="http://schemas.microsoft.com/office/drawing/2014/main" id="{FA5D57EA-D7F5-44C2-9AC4-034EEA7A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380721"/>
            <a:ext cx="57340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LS vulnerability - heartbleed">
            <a:extLst>
              <a:ext uri="{FF2B5EF4-FFF2-40B4-BE49-F238E27FC236}">
                <a16:creationId xmlns:a16="http://schemas.microsoft.com/office/drawing/2014/main" id="{CE796A2A-AD9E-47ED-BD78-2BA597C7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1" y="4113008"/>
            <a:ext cx="57340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416" y="802432"/>
            <a:ext cx="7140994" cy="568545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אבטחה בתקשורת: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שוב פעם: לעדכן לעדכן לעדכן!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הדפדפן מפני חולשות שנסגרות.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ספריות האבטחה של השרתים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פרוטוקול התקשורת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(או החדש ביותר).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בכיווץ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צריך, לבצע כיווץ ברמת האפליקציה.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בפרוטוקולים ישנים כמו: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במידת האפשר, לא לתמוך גם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1.2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ciphers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ישנים וחולשתיים.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C8DF-129D-4955-8D3A-840E8E3C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6" y="370114"/>
            <a:ext cx="4362547" cy="233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7999F-DE84-4318-8874-5ACBCB9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6" y="3198055"/>
            <a:ext cx="4803444" cy="32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אבטחת מערכת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אבטחת מערכת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ניצול מנגנונים ופרוטוקולים במערכת שלנו להזלגת מידע או שליטה במערכת.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 In The Middle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אשר "יושב" באמצע נתיב התעבורה ושולט בכל המידע העובר בו.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שמטרתן פגיעה במשאבי השרת כדי למנוע ממנו לספק שירות ללקוחות.</a:t>
            </a: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מתקפות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MiTM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9" y="802432"/>
            <a:ext cx="6948161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 Poisoning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פרוטוקול שמטרתו להמיר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מרעיל את טבלת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שכתובת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היעד תפנה לכתובת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שלו.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ההודעות נשלחות לתוקף, והוא מעביר אותן ליעד המקורי.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 Poisoning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פרוטוקול שמטרתו להמיר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מזייף הודעה שנשלחה משרת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ובכך מרעיל את טבלת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השמורה במחשב הלקוח.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הודעות הלקוח נשלחות לכתובת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התוקף והוא ממסר את ההודעות בין הלקוח לשרת.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AA0C-B519-4BC7-8266-3ECCE84B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6" y="171465"/>
            <a:ext cx="3134930" cy="187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92C45-994D-45E1-8E67-1426A214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4" y="2357934"/>
            <a:ext cx="2986573" cy="137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F9FA6-A5C3-42BC-8C1F-2138E2DC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87" y="3881534"/>
            <a:ext cx="2796545" cy="27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מתקפות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37" y="802432"/>
            <a:ext cx="6829973" cy="582230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שולח מספר רב של בקשות לשרת על מנת להעמיס עליו ובכך השרת לא יהיה נגיש לבקשות של שאר הלקוחות הלגיטימיים.</a:t>
            </a:r>
          </a:p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ביצעו מתקפת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מכמה מחשבים שונים בו-זמנית.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 ע"י רשת מחשבים הנקראית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botnet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הנשלטת ע"י התוקף.</a:t>
            </a:r>
          </a:p>
          <a:p>
            <a:pPr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DRDoS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Reflected 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ביצוע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תוך שימוש בפרוטוקולים ושירותים הקיימים ברשת בשביל להגדיל את כמות המידע הנשלחת לשרת.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122" name="Picture 2" descr="To launch DDoS attacks, attackers use botnets">
            <a:extLst>
              <a:ext uri="{FF2B5EF4-FFF2-40B4-BE49-F238E27FC236}">
                <a16:creationId xmlns:a16="http://schemas.microsoft.com/office/drawing/2014/main" id="{14E90EED-FA6F-48BC-A533-33443C54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0" y="595851"/>
            <a:ext cx="4502716" cy="28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0 DNS Attacks Types and The Mitigate Steps - 2020">
            <a:extLst>
              <a:ext uri="{FF2B5EF4-FFF2-40B4-BE49-F238E27FC236}">
                <a16:creationId xmlns:a16="http://schemas.microsoft.com/office/drawing/2014/main" id="{5275186D-453B-4983-AC24-2A7A08E1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1" y="4038419"/>
            <a:ext cx="3766553" cy="23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51" y="802432"/>
            <a:ext cx="10574659" cy="582230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Firewalls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Network Monitoring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Deep Packet Inspection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חברות מסחריות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השכרת שירותים של חברות גדולות עבור הגנות מפני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בשביל להעמיס על שרתים של חברות כאלו צריך כמות עצומה של תעבורה...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08" y="1122363"/>
            <a:ext cx="9629191" cy="2387600"/>
          </a:xfrm>
        </p:spPr>
        <p:txBody>
          <a:bodyPr/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הפרויקט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616" y="802432"/>
            <a:ext cx="7445794" cy="582230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לקוח: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תוכנת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אשר שולחת לשרת קובץ פייתון.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התוכנה מממסרת את הפלט של קובץ הפייתון והקלט של המשתמש תוך כדי ריצתה.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שרת: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תוכנת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אשר מאזינה ללקוחות.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כשלקוח מתחבר, נוצר עבורו תהליך חדש שמטפל בו.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התהליך מקבל את קובץ הפייתון להרצה ומריץ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שיריץ את קובץ הפייתון.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התהליך ממסר בין הפלט של קובץ הפייתון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ובין קלט המשתמש המתקבל רשתית.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התקשורת בין הלקוח לשרת מתבצעת בעזרת פרוטוקול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98A87-73EE-4ED1-B34C-6B04846CD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1" b="93441" l="9983" r="89931">
                        <a14:foregroundMark x1="42708" y1="30894" x2="42708" y2="30894"/>
                        <a14:foregroundMark x1="22309" y1="17300" x2="54514" y2="20817"/>
                        <a14:foregroundMark x1="54514" y1="20817" x2="33247" y2="47624"/>
                        <a14:foregroundMark x1="33247" y1="47624" x2="24653" y2="19106"/>
                        <a14:foregroundMark x1="43490" y1="38403" x2="55903" y2="42776"/>
                        <a14:foregroundMark x1="59115" y1="36217" x2="59115" y2="21673"/>
                        <a14:foregroundMark x1="47917" y1="18156" x2="57899" y2="16920"/>
                        <a14:foregroundMark x1="60330" y1="17300" x2="67535" y2="20342"/>
                        <a14:foregroundMark x1="67535" y1="21293" x2="65191" y2="32700"/>
                        <a14:foregroundMark x1="65538" y1="39734" x2="66319" y2="50190"/>
                        <a14:foregroundMark x1="66319" y1="50190" x2="22656" y2="49335"/>
                        <a14:foregroundMark x1="22656" y1="48479" x2="21875" y2="19106"/>
                        <a14:foregroundMark x1="43924" y1="45817" x2="45139" y2="59886"/>
                        <a14:foregroundMark x1="39497" y1="67776" x2="25087" y2="68156"/>
                        <a14:foregroundMark x1="17882" y1="72624" x2="49219" y2="72624"/>
                        <a14:foregroundMark x1="49219" y1="72624" x2="19965" y2="62167"/>
                        <a14:foregroundMark x1="19965" y1="62167" x2="16667" y2="72148"/>
                        <a14:foregroundMark x1="17882" y1="72148" x2="33507" y2="57224"/>
                        <a14:foregroundMark x1="25087" y1="61217" x2="44705" y2="62928"/>
                        <a14:foregroundMark x1="43490" y1="62072" x2="46701" y2="69962"/>
                        <a14:foregroundMark x1="51563" y1="67300" x2="42361" y2="59030"/>
                        <a14:foregroundMark x1="38715" y1="62928" x2="47135" y2="69962"/>
                        <a14:foregroundMark x1="53559" y1="70817" x2="63976" y2="72148"/>
                        <a14:foregroundMark x1="65538" y1="71293" x2="59115" y2="59030"/>
                        <a14:foregroundMark x1="56337" y1="58080" x2="49566" y2="65589"/>
                        <a14:foregroundMark x1="51910" y1="62452" x2="59983" y2="68631"/>
                        <a14:foregroundMark x1="70747" y1="73859" x2="62760" y2="58080"/>
                        <a14:foregroundMark x1="79753" y1="55884" x2="84809" y2="54563"/>
                        <a14:foregroundMark x1="70871" y1="58205" x2="71554" y2="58026"/>
                        <a14:foregroundMark x1="81944" y1="59030" x2="85938" y2="67300"/>
                        <a14:foregroundMark x1="87153" y1="65114" x2="84375" y2="57224"/>
                        <a14:foregroundMark x1="59012" y1="86204" x2="58333" y2="89259"/>
                        <a14:foregroundMark x1="46354" y1="86217" x2="46701" y2="87928"/>
                        <a14:foregroundMark x1="32986" y1="82510" x2="31163" y2="85171"/>
                        <a14:foregroundMark x1="35243" y1="92966" x2="38542" y2="93441"/>
                        <a14:backgroundMark x1="40712" y1="84886" x2="39497" y2="88783"/>
                        <a14:backgroundMark x1="41927" y1="90114" x2="39931" y2="87928"/>
                        <a14:backgroundMark x1="40278" y1="87928" x2="40278" y2="89734"/>
                        <a14:backgroundMark x1="43142" y1="91445" x2="41927" y2="88403"/>
                        <a14:backgroundMark x1="41493" y1="86217" x2="39497" y2="90114"/>
                        <a14:backgroundMark x1="42361" y1="92300" x2="41493" y2="87928"/>
                        <a14:backgroundMark x1="41493" y1="87928" x2="43142" y2="94487"/>
                        <a14:backgroundMark x1="38281" y1="86217" x2="38281" y2="84411"/>
                        <a14:backgroundMark x1="40712" y1="84030" x2="37153" y2="83555"/>
                        <a14:backgroundMark x1="75174" y1="58555" x2="77604" y2="55038"/>
                        <a14:backgroundMark x1="77604" y1="55038" x2="73958" y2="62928"/>
                        <a14:backgroundMark x1="74392" y1="62452" x2="77170" y2="55038"/>
                        <a14:backgroundMark x1="75955" y1="55038" x2="72396" y2="59411"/>
                        <a14:backgroundMark x1="37500" y1="82700" x2="38281" y2="82890"/>
                        <a14:backgroundMark x1="38715" y1="82224" x2="37500" y2="81559"/>
                        <a14:backgroundMark x1="59375" y1="86027" x2="59375" y2="85171"/>
                        <a14:backgroundMark x1="59549" y1="85646" x2="59201" y2="86312"/>
                        <a14:backgroundMark x1="79167" y1="55798" x2="78993" y2="57224"/>
                        <a14:backgroundMark x1="69358" y1="58270" x2="70833" y2="58270"/>
                        <a14:backgroundMark x1="71267" y1="59221" x2="71875" y2="58555"/>
                        <a14:backgroundMark x1="72656" y1="61027" x2="72049" y2="576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327" y="942554"/>
            <a:ext cx="1552927" cy="141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9D4B7-ED99-4B75-B6DD-FB2A5BE49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08" l="10000" r="90000">
                        <a14:foregroundMark x1="43077" y1="26538" x2="66154" y2="47308"/>
                        <a14:foregroundMark x1="66154" y1="47308" x2="48077" y2="72692"/>
                        <a14:foregroundMark x1="48077" y1="72692" x2="35000" y2="45000"/>
                        <a14:foregroundMark x1="35000" y1="45000" x2="42308" y2="25000"/>
                        <a14:foregroundMark x1="55385" y1="29231" x2="61538" y2="35000"/>
                        <a14:foregroundMark x1="61538" y1="30000" x2="51923" y2="27308"/>
                        <a14:foregroundMark x1="49615" y1="35000" x2="49231" y2="48462"/>
                        <a14:foregroundMark x1="46154" y1="53462" x2="52692" y2="51923"/>
                        <a14:foregroundMark x1="58462" y1="55385" x2="60769" y2="60769"/>
                        <a14:foregroundMark x1="62308" y1="71923" x2="55769" y2="71538"/>
                        <a14:foregroundMark x1="41154" y1="72692" x2="38077" y2="70769"/>
                        <a14:foregroundMark x1="44939" y1="86740" x2="45118" y2="86694"/>
                        <a14:foregroundMark x1="42749" y1="87308" x2="44909" y2="86748"/>
                        <a14:foregroundMark x1="41268" y1="87692" x2="42695" y2="87322"/>
                        <a14:foregroundMark x1="40605" y1="87864" x2="41268" y2="87692"/>
                        <a14:foregroundMark x1="39785" y1="88077" x2="40283" y2="87948"/>
                        <a14:foregroundMark x1="40370" y1="87696" x2="38975" y2="88035"/>
                        <a14:foregroundMark x1="41965" y1="87308" x2="40690" y2="87618"/>
                        <a14:foregroundMark x1="44862" y1="86603" x2="42695" y2="87131"/>
                        <a14:foregroundMark x1="45073" y1="86552" x2="44939" y2="86585"/>
                        <a14:foregroundMark x1="26615" y1="83462" x2="26538" y2="82692"/>
                        <a14:foregroundMark x1="28619" y1="83794" x2="29231" y2="84231"/>
                        <a14:foregroundMark x1="41167" y1="90416" x2="40821" y2="90634"/>
                        <a14:foregroundMark x1="42435" y1="89615" x2="41692" y2="90084"/>
                        <a14:foregroundMark x1="45444" y1="87715" x2="44871" y2="88077"/>
                        <a14:foregroundMark x1="57808" y1="91538" x2="60769" y2="91538"/>
                        <a14:foregroundMark x1="55311" y1="91538" x2="56259" y2="91538"/>
                        <a14:foregroundMark x1="53683" y1="91538" x2="55254" y2="91538"/>
                        <a14:foregroundMark x1="69976" y1="90000" x2="69234" y2="89773"/>
                        <a14:foregroundMark x1="47692" y1="84231" x2="47692" y2="83846"/>
                        <a14:foregroundMark x1="32308" y1="97308" x2="33077" y2="97308"/>
                        <a14:foregroundMark x1="54567" y1="90000" x2="54615" y2="89615"/>
                        <a14:foregroundMark x1="54519" y1="90385" x2="54567" y2="90000"/>
                        <a14:foregroundMark x1="54471" y1="90769" x2="54519" y2="90385"/>
                        <a14:foregroundMark x1="54423" y1="91154" x2="54471" y2="90769"/>
                        <a14:foregroundMark x1="54375" y1="91538" x2="54423" y2="91154"/>
                        <a14:foregroundMark x1="54327" y1="91923" x2="54375" y2="91538"/>
                        <a14:foregroundMark x1="54279" y1="92308" x2="54327" y2="91923"/>
                        <a14:foregroundMark x1="54231" y1="92692" x2="54279" y2="92308"/>
                        <a14:foregroundMark x1="54961" y1="93077" x2="55000" y2="93462"/>
                        <a14:foregroundMark x1="54922" y1="92692" x2="54961" y2="93077"/>
                        <a14:foregroundMark x1="54884" y1="92308" x2="54922" y2="92692"/>
                        <a14:foregroundMark x1="54846" y1="91923" x2="54884" y2="92308"/>
                        <a14:foregroundMark x1="54807" y1="91538" x2="54846" y2="91923"/>
                        <a14:foregroundMark x1="54769" y1="91154" x2="54807" y2="91538"/>
                        <a14:foregroundMark x1="54730" y1="90769" x2="54769" y2="91154"/>
                        <a14:foregroundMark x1="54692" y1="90385" x2="54730" y2="90769"/>
                        <a14:foregroundMark x1="54653" y1="90000" x2="54692" y2="90385"/>
                        <a14:foregroundMark x1="54615" y1="89615" x2="54653" y2="90000"/>
                        <a14:foregroundMark x1="55000" y1="89615" x2="55000" y2="88846"/>
                        <a14:foregroundMark x1="55000" y1="90000" x2="55000" y2="89615"/>
                        <a14:foregroundMark x1="55000" y1="90385" x2="55000" y2="90000"/>
                        <a14:foregroundMark x1="55000" y1="90769" x2="55000" y2="90385"/>
                        <a14:foregroundMark x1="55000" y1="91154" x2="55000" y2="90769"/>
                        <a14:foregroundMark x1="55000" y1="91538" x2="55000" y2="91154"/>
                        <a14:foregroundMark x1="55000" y1="91923" x2="55000" y2="91538"/>
                        <a14:foregroundMark x1="55000" y1="92308" x2="55000" y2="91923"/>
                        <a14:foregroundMark x1="55000" y1="92692" x2="55000" y2="92308"/>
                        <a14:foregroundMark x1="55000" y1="90769" x2="55000" y2="91154"/>
                        <a14:foregroundMark x1="55000" y1="90385" x2="55000" y2="90769"/>
                        <a14:foregroundMark x1="55000" y1="90000" x2="55000" y2="90385"/>
                        <a14:foregroundMark x1="55000" y1="89615" x2="55000" y2="90000"/>
                        <a14:foregroundMark x1="55000" y1="88846" x2="55000" y2="89615"/>
                        <a14:foregroundMark x1="55000" y1="88462" x2="55000" y2="88077"/>
                        <a14:foregroundMark x1="55000" y1="89615" x2="55000" y2="88462"/>
                        <a14:foregroundMark x1="55000" y1="90000" x2="55000" y2="89615"/>
                        <a14:foregroundMark x1="55000" y1="90385" x2="55000" y2="90000"/>
                        <a14:foregroundMark x1="55000" y1="90769" x2="55000" y2="90385"/>
                        <a14:foregroundMark x1="55000" y1="91154" x2="55000" y2="90769"/>
                        <a14:foregroundMark x1="55000" y1="91538" x2="55000" y2="91154"/>
                        <a14:foregroundMark x1="55000" y1="91923" x2="55000" y2="91538"/>
                        <a14:foregroundMark x1="55096" y1="88462" x2="55385" y2="89615"/>
                        <a14:foregroundMark x1="55000" y1="88077" x2="55096" y2="88462"/>
                        <a14:foregroundMark x1="55385" y1="89615" x2="55385" y2="89231"/>
                        <a14:foregroundMark x1="55385" y1="90000" x2="55385" y2="89615"/>
                        <a14:foregroundMark x1="55385" y1="90385" x2="55385" y2="90000"/>
                        <a14:foregroundMark x1="55000" y1="91154" x2="55000" y2="91538"/>
                        <a14:foregroundMark x1="55000" y1="90769" x2="55000" y2="91154"/>
                        <a14:foregroundMark x1="55000" y1="90385" x2="55000" y2="90769"/>
                        <a14:foregroundMark x1="55000" y1="90000" x2="55000" y2="90385"/>
                        <a14:foregroundMark x1="55000" y1="89615" x2="55000" y2="90000"/>
                        <a14:foregroundMark x1="55000" y1="89231" x2="55000" y2="89615"/>
                        <a14:foregroundMark x1="55000" y1="92692" x2="55000" y2="93077"/>
                        <a14:foregroundMark x1="55000" y1="92308" x2="55000" y2="92692"/>
                        <a14:foregroundMark x1="55000" y1="92692" x2="55000" y2="92308"/>
                        <a14:foregroundMark x1="55000" y1="93077" x2="55000" y2="92692"/>
                        <a14:foregroundMark x1="54231" y1="89615" x2="54231" y2="89615"/>
                        <a14:foregroundMark x1="54231" y1="89615" x2="54231" y2="89615"/>
                        <a14:foregroundMark x1="55000" y1="90769" x2="55000" y2="90769"/>
                        <a14:foregroundMark x1="54231" y1="89615" x2="54231" y2="89615"/>
                        <a14:foregroundMark x1="54615" y1="89615" x2="54615" y2="89615"/>
                        <a14:foregroundMark x1="55000" y1="88846" x2="55000" y2="89615"/>
                        <a14:foregroundMark x1="58846" y1="91154" x2="58846" y2="91154"/>
                        <a14:foregroundMark x1="58846" y1="91154" x2="58846" y2="91154"/>
                        <a14:foregroundMark x1="58846" y1="90769" x2="58846" y2="90769"/>
                        <a14:foregroundMark x1="58846" y1="90769" x2="58846" y2="90769"/>
                        <a14:foregroundMark x1="58462" y1="91154" x2="58462" y2="91154"/>
                        <a14:foregroundMark x1="58462" y1="91538" x2="58462" y2="91538"/>
                        <a14:foregroundMark x1="58462" y1="91154" x2="58462" y2="91154"/>
                        <a14:foregroundMark x1="58846" y1="91154" x2="58846" y2="91154"/>
                        <a14:foregroundMark x1="58462" y1="91154" x2="58462" y2="91538"/>
                        <a14:foregroundMark x1="76923" y1="88462" x2="76923" y2="87692"/>
                        <a14:foregroundMark x1="76923" y1="93077" x2="76923" y2="92308"/>
                        <a14:foregroundMark x1="58846" y1="90769" x2="58846" y2="90769"/>
                        <a14:foregroundMark x1="58846" y1="90769" x2="58846" y2="90769"/>
                        <a14:foregroundMark x1="59102" y1="91538" x2="59231" y2="91923"/>
                        <a14:foregroundMark x1="58974" y1="91154" x2="59102" y2="91538"/>
                        <a14:foregroundMark x1="58846" y1="90769" x2="58974" y2="91154"/>
                        <a14:foregroundMark x1="58846" y1="90000" x2="59231" y2="90769"/>
                        <a14:foregroundMark x1="59461" y1="91154" x2="59615" y2="91538"/>
                        <a14:foregroundMark x1="59307" y1="90769" x2="59461" y2="91154"/>
                        <a14:foregroundMark x1="59000" y1="90000" x2="59307" y2="90769"/>
                        <a14:foregroundMark x1="58846" y1="89615" x2="59000" y2="90000"/>
                        <a14:foregroundMark x1="58462" y1="90769" x2="58462" y2="90769"/>
                        <a14:foregroundMark x1="58462" y1="90769" x2="58462" y2="90769"/>
                        <a14:foregroundMark x1="58462" y1="90769" x2="58462" y2="90769"/>
                        <a14:foregroundMark x1="58462" y1="91154" x2="58462" y2="91154"/>
                        <a14:foregroundMark x1="58846" y1="91538" x2="58846" y2="91538"/>
                        <a14:foregroundMark x1="58846" y1="91538" x2="58846" y2="91923"/>
                        <a14:foregroundMark x1="58846" y1="90769" x2="58846" y2="91538"/>
                        <a14:backgroundMark x1="27308" y1="85769" x2="26923" y2="83846"/>
                        <a14:backgroundMark x1="26923" y1="83846" x2="25769" y2="84231"/>
                        <a14:backgroundMark x1="26154" y1="84615" x2="26154" y2="86154"/>
                        <a14:backgroundMark x1="26154" y1="86154" x2="27308" y2="84231"/>
                        <a14:backgroundMark x1="27308" y1="83462" x2="28462" y2="83462"/>
                        <a14:backgroundMark x1="28462" y1="83462" x2="26538" y2="82308"/>
                        <a14:backgroundMark x1="29231" y1="90385" x2="29231" y2="92692"/>
                        <a14:backgroundMark x1="29615" y1="93077" x2="31154" y2="90769"/>
                        <a14:backgroundMark x1="31923" y1="90769" x2="31538" y2="88846"/>
                        <a14:backgroundMark x1="31538" y1="92308" x2="32692" y2="90000"/>
                        <a14:backgroundMark x1="32692" y1="90000" x2="30385" y2="91923"/>
                        <a14:backgroundMark x1="36154" y1="82692" x2="36154" y2="87308"/>
                        <a14:backgroundMark x1="36538" y1="89231" x2="36538" y2="86154"/>
                        <a14:backgroundMark x1="31923" y1="89231" x2="33462" y2="91538"/>
                        <a14:backgroundMark x1="33462" y1="94615" x2="33077" y2="96154"/>
                        <a14:backgroundMark x1="41538" y1="96154" x2="40000" y2="91923"/>
                        <a14:backgroundMark x1="40385" y1="90385" x2="36923" y2="95769"/>
                        <a14:backgroundMark x1="40000" y1="89615" x2="40769" y2="86538"/>
                        <a14:backgroundMark x1="46538" y1="91154" x2="46538" y2="86154"/>
                        <a14:backgroundMark x1="46538" y1="86154" x2="45769" y2="86923"/>
                        <a14:backgroundMark x1="45385" y1="88462" x2="45385" y2="89231"/>
                        <a14:backgroundMark x1="45385" y1="88077" x2="45385" y2="85769"/>
                        <a14:backgroundMark x1="46923" y1="85000" x2="46923" y2="82692"/>
                        <a14:backgroundMark x1="47308" y1="81154" x2="47308" y2="83846"/>
                        <a14:backgroundMark x1="46923" y1="88077" x2="46923" y2="88846"/>
                        <a14:backgroundMark x1="47692" y1="84231" x2="47308" y2="86923"/>
                        <a14:backgroundMark x1="46923" y1="95000" x2="46923" y2="93077"/>
                        <a14:backgroundMark x1="46923" y1="92692" x2="46923" y2="91154"/>
                        <a14:backgroundMark x1="46923" y1="90769" x2="47692" y2="95385"/>
                        <a14:backgroundMark x1="56538" y1="86538" x2="56538" y2="87700"/>
                        <a14:backgroundMark x1="56675" y1="87666" x2="58077" y2="83462"/>
                        <a14:backgroundMark x1="56154" y1="84972" x2="56154" y2="86154"/>
                        <a14:backgroundMark x1="56154" y1="83462" x2="56154" y2="87565"/>
                        <a14:backgroundMark x1="63998" y1="87611" x2="63462" y2="86538"/>
                        <a14:backgroundMark x1="62692" y1="87308" x2="62692" y2="88217"/>
                        <a14:backgroundMark x1="68077" y1="93462" x2="68077" y2="83462"/>
                        <a14:backgroundMark x1="68077" y1="82692" x2="68077" y2="85769"/>
                        <a14:backgroundMark x1="66923" y1="84615" x2="68462" y2="88077"/>
                        <a14:backgroundMark x1="68077" y1="90385" x2="66154" y2="93462"/>
                        <a14:backgroundMark x1="73462" y1="88559" x2="73462" y2="88077"/>
                        <a14:backgroundMark x1="73462" y1="93846" x2="73462" y2="91684"/>
                        <a14:backgroundMark x1="41154" y1="88077" x2="41154" y2="89615"/>
                        <a14:backgroundMark x1="41538" y1="91538" x2="41154" y2="88462"/>
                        <a14:backgroundMark x1="55769" y1="93846" x2="55769" y2="93846"/>
                        <a14:backgroundMark x1="55000" y1="93462" x2="55000" y2="93462"/>
                        <a14:backgroundMark x1="56154" y1="88462" x2="56154" y2="88462"/>
                        <a14:backgroundMark x1="44615" y1="86538" x2="44615" y2="86538"/>
                        <a14:backgroundMark x1="44615" y1="87692" x2="44615" y2="87692"/>
                        <a14:backgroundMark x1="44615" y1="88462" x2="44615" y2="88462"/>
                        <a14:backgroundMark x1="41923" y1="87308" x2="41923" y2="87308"/>
                        <a14:backgroundMark x1="41923" y1="89231" x2="41923" y2="89231"/>
                        <a14:backgroundMark x1="41923" y1="90385" x2="41923" y2="90385"/>
                        <a14:backgroundMark x1="39615" y1="88462" x2="39615" y2="88462"/>
                        <a14:backgroundMark x1="39615" y1="87692" x2="39615" y2="87692"/>
                        <a14:backgroundMark x1="32692" y1="98077" x2="32692" y2="98077"/>
                        <a14:backgroundMark x1="33077" y1="98077" x2="33077" y2="98077"/>
                        <a14:backgroundMark x1="28846" y1="83846" x2="28846" y2="83846"/>
                        <a14:backgroundMark x1="28462" y1="84231" x2="28462" y2="84231"/>
                        <a14:backgroundMark x1="68846" y1="89615" x2="68846" y2="89615"/>
                        <a14:backgroundMark x1="56538" y1="89615" x2="56538" y2="89615"/>
                        <a14:backgroundMark x1="53077" y1="89615" x2="53077" y2="89615"/>
                        <a14:backgroundMark x1="53462" y1="89615" x2="53462" y2="89615"/>
                        <a14:backgroundMark x1="54231" y1="94615" x2="54231" y2="94615"/>
                        <a14:backgroundMark x1="55000" y1="95000" x2="55000" y2="95000"/>
                        <a14:backgroundMark x1="55000" y1="94615" x2="55000" y2="94615"/>
                        <a14:backgroundMark x1="55000" y1="94231" x2="55000" y2="94231"/>
                        <a14:backgroundMark x1="55000" y1="94231" x2="55000" y2="94231"/>
                        <a14:backgroundMark x1="55000" y1="93846" x2="55000" y2="93846"/>
                        <a14:backgroundMark x1="55000" y1="93846" x2="55000" y2="93846"/>
                        <a14:backgroundMark x1="54615" y1="93846" x2="54615" y2="93846"/>
                        <a14:backgroundMark x1="77308" y1="88846" x2="77308" y2="88846"/>
                        <a14:backgroundMark x1="77308" y1="87308" x2="77308" y2="87308"/>
                        <a14:backgroundMark x1="77308" y1="92308" x2="77308" y2="92308"/>
                        <a14:backgroundMark x1="77308" y1="93846" x2="77308" y2="93846"/>
                        <a14:backgroundMark x1="76923" y1="94615" x2="76923" y2="94615"/>
                        <a14:backgroundMark x1="76923" y1="93846" x2="76923" y2="93846"/>
                        <a14:backgroundMark x1="71923" y1="91923" x2="71923" y2="91923"/>
                        <a14:backgroundMark x1="71154" y1="91538" x2="71154" y2="91538"/>
                        <a14:backgroundMark x1="53846" y1="90385" x2="53846" y2="90385"/>
                        <a14:backgroundMark x1="60385" y1="90769" x2="60385" y2="90769"/>
                        <a14:backgroundMark x1="61538" y1="90769" x2="61538" y2="90769"/>
                        <a14:backgroundMark x1="60385" y1="89615" x2="60385" y2="89615"/>
                        <a14:backgroundMark x1="60000" y1="90000" x2="60000" y2="90000"/>
                        <a14:backgroundMark x1="60000" y1="90000" x2="60000" y2="90000"/>
                        <a14:backgroundMark x1="57308" y1="90769" x2="57308" y2="90769"/>
                        <a14:backgroundMark x1="57692" y1="92308" x2="57692" y2="92308"/>
                        <a14:backgroundMark x1="56538" y1="90000" x2="56538" y2="90000"/>
                        <a14:backgroundMark x1="53462" y1="92308" x2="53462" y2="92308"/>
                        <a14:backgroundMark x1="57308" y1="91923" x2="57308" y2="91923"/>
                        <a14:backgroundMark x1="58462" y1="92308" x2="58462" y2="92308"/>
                        <a14:backgroundMark x1="60769" y1="91538" x2="60769" y2="91538"/>
                        <a14:backgroundMark x1="57308" y1="91538" x2="57308" y2="91538"/>
                        <a14:backgroundMark x1="57308" y1="91538" x2="57308" y2="91538"/>
                        <a14:backgroundMark x1="57308" y1="91538" x2="57308" y2="91538"/>
                        <a14:backgroundMark x1="56538" y1="91538" x2="56538" y2="91538"/>
                        <a14:backgroundMark x1="53462" y1="91538" x2="53462" y2="91538"/>
                        <a14:backgroundMark x1="78846" y1="89615" x2="78846" y2="91538"/>
                        <a14:backgroundMark x1="78077" y1="89615" x2="78462" y2="91538"/>
                        <a14:backgroundMark x1="78846" y1="89231" x2="79231" y2="91154"/>
                        <a14:backgroundMark x1="79231" y1="88462" x2="79231" y2="92308"/>
                        <a14:backgroundMark x1="72308" y1="90000" x2="72308" y2="9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327" y="2743636"/>
            <a:ext cx="1552927" cy="1552927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E4A97FF7-41BB-4A3B-AECE-5E3AB1D3E842}"/>
              </a:ext>
            </a:extLst>
          </p:cNvPr>
          <p:cNvSpPr/>
          <p:nvPr/>
        </p:nvSpPr>
        <p:spPr>
          <a:xfrm>
            <a:off x="2724539" y="1977719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09D60F-5F28-4D26-9BC7-74D6CBFC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0238" y1="72125" x2="20238" y2="80488"/>
                        <a14:foregroundMark x1="25595" y1="79443" x2="27083" y2="77700"/>
                        <a14:foregroundMark x1="43452" y1="76307" x2="44048" y2="76307"/>
                        <a14:foregroundMark x1="53274" y1="74564" x2="53274" y2="74564"/>
                        <a14:foregroundMark x1="68155" y1="79443" x2="68155" y2="79443"/>
                        <a14:foregroundMark x1="82143" y1="79094" x2="82143" y2="79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3567" y="4719378"/>
            <a:ext cx="1504445" cy="12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396B083-0D0C-4EF3-BF94-F718B8197892}"/>
              </a:ext>
            </a:extLst>
          </p:cNvPr>
          <p:cNvSpPr/>
          <p:nvPr/>
        </p:nvSpPr>
        <p:spPr>
          <a:xfrm>
            <a:off x="2724539" y="3735023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411D9C53-AB6F-41EA-86F6-EB1CF5809016}"/>
              </a:ext>
            </a:extLst>
          </p:cNvPr>
          <p:cNvSpPr/>
          <p:nvPr/>
        </p:nvSpPr>
        <p:spPr>
          <a:xfrm rot="10800000">
            <a:off x="922764" y="1918903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3D55D95-A64D-46D1-ABFE-40F042A4201D}"/>
              </a:ext>
            </a:extLst>
          </p:cNvPr>
          <p:cNvSpPr/>
          <p:nvPr/>
        </p:nvSpPr>
        <p:spPr>
          <a:xfrm rot="10800000">
            <a:off x="922763" y="3652037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08" y="1122363"/>
            <a:ext cx="9629191" cy="2387600"/>
          </a:xfrm>
        </p:spPr>
        <p:txBody>
          <a:bodyPr/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הדגמת הפרויקט ללא הגנות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ההגנות שהוספו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802432"/>
            <a:ext cx="10375606" cy="582230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לקוח: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שרת: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לקוח מטופל ע"י תהליך נפרד – לקוחות אינם משפיעים אחד על השני.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תוקף מצליח לגרום לשרת לקרוס, הוא בסה"כ גורם לתהליך שמטפל בו לקרוס.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הקוד של הלקוחות מורץ בתוך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המערכת של השרת מוגנת מפני הרצת קוד של לקוחות זדוניים.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סקריפט הרצה מוגבל בזמן – מונע התקפות מסוג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התקשורת מוצפנת, מאובטחת ומאומתת ע"י פרוטוקול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שלא ידועות בו חולשות כיום.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0F3F3-2BD1-4165-B4E7-9195A15C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71" y="1007733"/>
            <a:ext cx="3334674" cy="2234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56239-D68B-4F66-9A41-BC30C44D2331}"/>
              </a:ext>
            </a:extLst>
          </p:cNvPr>
          <p:cNvSpPr txBox="1"/>
          <p:nvPr/>
        </p:nvSpPr>
        <p:spPr>
          <a:xfrm>
            <a:off x="6375918" y="1007733"/>
            <a:ext cx="178324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Buffer overflow detections</a:t>
            </a:r>
            <a:endParaRPr lang="en-IL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A65D4E-3F5F-4282-A794-8799EF9BC956}"/>
              </a:ext>
            </a:extLst>
          </p:cNvPr>
          <p:cNvCxnSpPr>
            <a:stCxn id="9" idx="1"/>
          </p:cNvCxnSpPr>
          <p:nvPr/>
        </p:nvCxnSpPr>
        <p:spPr>
          <a:xfrm flipH="1">
            <a:off x="5741776" y="1146233"/>
            <a:ext cx="63414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32389-3911-4658-B4A1-3B8BE2B3BA0B}"/>
              </a:ext>
            </a:extLst>
          </p:cNvPr>
          <p:cNvCxnSpPr>
            <a:stCxn id="9" idx="1"/>
          </p:cNvCxnSpPr>
          <p:nvPr/>
        </p:nvCxnSpPr>
        <p:spPr>
          <a:xfrm flipH="1">
            <a:off x="5840963" y="1146233"/>
            <a:ext cx="534955" cy="30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2E2A0A-2D8B-44B9-9A32-39564FBB43EA}"/>
              </a:ext>
            </a:extLst>
          </p:cNvPr>
          <p:cNvSpPr txBox="1"/>
          <p:nvPr/>
        </p:nvSpPr>
        <p:spPr>
          <a:xfrm>
            <a:off x="6445450" y="1480295"/>
            <a:ext cx="49084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ASLR</a:t>
            </a:r>
            <a:endParaRPr lang="en-IL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1D7AA-33DC-429C-9457-3DA69F8A131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33731" y="1618795"/>
            <a:ext cx="1711719" cy="3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53503-12C7-4EEF-B3E5-2215B7CA4BE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82547" y="1618795"/>
            <a:ext cx="1462903" cy="2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569089-F3E1-4DA4-9654-6B53B55F1B82}"/>
              </a:ext>
            </a:extLst>
          </p:cNvPr>
          <p:cNvSpPr txBox="1"/>
          <p:nvPr/>
        </p:nvSpPr>
        <p:spPr>
          <a:xfrm>
            <a:off x="7079093" y="1777199"/>
            <a:ext cx="169815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PIC – No text relocations</a:t>
            </a:r>
            <a:endParaRPr lang="en-IL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5D5691-BC4C-4B30-BF87-CD54476F486C}"/>
              </a:ext>
            </a:extLst>
          </p:cNvPr>
          <p:cNvCxnSpPr>
            <a:stCxn id="29" idx="1"/>
          </p:cNvCxnSpPr>
          <p:nvPr/>
        </p:nvCxnSpPr>
        <p:spPr>
          <a:xfrm flipH="1">
            <a:off x="4733731" y="1915699"/>
            <a:ext cx="2345362" cy="9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44835D-A391-45C1-BCF7-6625B3A8BFF2}"/>
              </a:ext>
            </a:extLst>
          </p:cNvPr>
          <p:cNvSpPr txBox="1"/>
          <p:nvPr/>
        </p:nvSpPr>
        <p:spPr>
          <a:xfrm>
            <a:off x="6690870" y="2158697"/>
            <a:ext cx="163378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Stack canary protection</a:t>
            </a:r>
            <a:endParaRPr lang="en-IL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ED5EB-1F01-46B4-B715-434F7B2ACABD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6058847" y="2208245"/>
            <a:ext cx="632023" cy="8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9CDAA8-BEED-4EE1-B52D-43DE9AC998F2}"/>
              </a:ext>
            </a:extLst>
          </p:cNvPr>
          <p:cNvCxnSpPr>
            <a:stCxn id="31" idx="1"/>
          </p:cNvCxnSpPr>
          <p:nvPr/>
        </p:nvCxnSpPr>
        <p:spPr>
          <a:xfrm flipH="1">
            <a:off x="6058847" y="2297197"/>
            <a:ext cx="632023" cy="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08" y="1122363"/>
            <a:ext cx="9629191" cy="2387600"/>
          </a:xfrm>
        </p:spPr>
        <p:txBody>
          <a:bodyPr/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הדגמת הפרויקט הסופי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רשימת המקורות מופיעה בעבודת הסמינר.</a:t>
            </a:r>
          </a:p>
          <a:p>
            <a:pPr algn="r" rtl="1"/>
            <a:r>
              <a:rPr lang="he-IL" sz="2000" dirty="0"/>
              <a:t>נלקחו תמונות נוספות מ-</a:t>
            </a:r>
            <a:r>
              <a:rPr lang="en-US" sz="2000" dirty="0"/>
              <a:t>Wikipedia</a:t>
            </a:r>
            <a:r>
              <a:rPr lang="he-IL" sz="2000" dirty="0"/>
              <a:t>.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https://github.com/amit-sides/Seminar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804" y="280536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10858</TotalTime>
  <Words>2301</Words>
  <Application>Microsoft Office PowerPoint</Application>
  <PresentationFormat>Widescreen</PresentationFormat>
  <Paragraphs>525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Vulnerabilities - Extractions</vt:lpstr>
      <vt:lpstr>PowerPoint Presentation</vt:lpstr>
      <vt:lpstr>PowerPoint Presentation</vt:lpstr>
      <vt:lpstr>תקשורת</vt:lpstr>
      <vt:lpstr>תקשורת מחשבים</vt:lpstr>
      <vt:lpstr>מתקפת POODLE</vt:lpstr>
      <vt:lpstr>מתקפת BEAST</vt:lpstr>
      <vt:lpstr>מתקפת CRIME</vt:lpstr>
      <vt:lpstr>מתקפת HeartBleed</vt:lpstr>
      <vt:lpstr>תקשורת מחשבים</vt:lpstr>
      <vt:lpstr>אבטחת מערכת</vt:lpstr>
      <vt:lpstr>אבטחת מערכת</vt:lpstr>
      <vt:lpstr>מתקפות MiTM</vt:lpstr>
      <vt:lpstr>מתקפות DoS</vt:lpstr>
      <vt:lpstr>הגנות</vt:lpstr>
      <vt:lpstr>פרויקט להמחשת מערכת מאובטחת</vt:lpstr>
      <vt:lpstr>הפרויקט</vt:lpstr>
      <vt:lpstr>הדגמת הפרויקט ללא הגנות</vt:lpstr>
      <vt:lpstr>ההגנות שהוספו</vt:lpstr>
      <vt:lpstr>הדגמת הפרויקט הסופי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366</cp:revision>
  <dcterms:created xsi:type="dcterms:W3CDTF">2020-08-09T20:29:16Z</dcterms:created>
  <dcterms:modified xsi:type="dcterms:W3CDTF">2021-03-29T21:10:10Z</dcterms:modified>
</cp:coreProperties>
</file>