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9" r:id="rId4"/>
    <p:sldId id="281" r:id="rId5"/>
    <p:sldId id="263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C6E29-C0EC-43FC-A5E5-44BAD01BAC7B}" type="datetimeFigureOut">
              <a:rPr lang="en-IL" smtClean="0"/>
              <a:t>13.03.2021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9A2CC-002F-40A3-8085-9B94163C32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820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3174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nfds</a:t>
            </a:r>
            <a:r>
              <a:rPr lang="en-US" dirty="0"/>
              <a:t> = maximum </a:t>
            </a:r>
            <a:r>
              <a:rPr lang="en-US" dirty="0" err="1"/>
              <a:t>fd</a:t>
            </a:r>
            <a:r>
              <a:rPr lang="en-US" dirty="0"/>
              <a:t> number + 1 (not count!)</a:t>
            </a:r>
          </a:p>
          <a:p>
            <a:r>
              <a:rPr lang="en-US" dirty="0"/>
              <a:t>Return value of select: number of </a:t>
            </a:r>
            <a:r>
              <a:rPr lang="en-US" dirty="0" err="1"/>
              <a:t>fd’s</a:t>
            </a:r>
            <a:r>
              <a:rPr lang="en-US" dirty="0"/>
              <a:t> waiting for IO</a:t>
            </a:r>
          </a:p>
          <a:p>
            <a:r>
              <a:rPr lang="en-US" dirty="0" err="1"/>
              <a:t>fd</a:t>
            </a:r>
            <a:r>
              <a:rPr lang="en-US" dirty="0"/>
              <a:t> sets bits are updated according to the </a:t>
            </a:r>
            <a:r>
              <a:rPr lang="en-US" dirty="0" err="1"/>
              <a:t>fds</a:t>
            </a:r>
            <a:r>
              <a:rPr lang="en-US" dirty="0"/>
              <a:t> that are waiting for action.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0344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674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nfds</a:t>
            </a:r>
            <a:r>
              <a:rPr lang="en-US" dirty="0"/>
              <a:t> = number of elements in </a:t>
            </a:r>
            <a:r>
              <a:rPr lang="en-US" dirty="0" err="1"/>
              <a:t>fds</a:t>
            </a:r>
            <a:r>
              <a:rPr lang="en-US" dirty="0"/>
              <a:t> array</a:t>
            </a:r>
          </a:p>
          <a:p>
            <a:r>
              <a:rPr lang="en-US" dirty="0"/>
              <a:t>Return value of poll: number of </a:t>
            </a:r>
            <a:r>
              <a:rPr lang="en-US" dirty="0" err="1"/>
              <a:t>fd’s</a:t>
            </a:r>
            <a:r>
              <a:rPr lang="en-US" dirty="0"/>
              <a:t> waiting for IO</a:t>
            </a:r>
          </a:p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Revents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is</a:t>
            </a:r>
            <a:r>
              <a:rPr lang="en-US" dirty="0"/>
              <a:t> updated according to the </a:t>
            </a:r>
            <a:r>
              <a:rPr lang="en-US" dirty="0" err="1"/>
              <a:t>fds</a:t>
            </a:r>
            <a:r>
              <a:rPr lang="en-US" dirty="0"/>
              <a:t> that are waiting for action.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3520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5738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3578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3305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388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2777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SO_BROADCAST flag</a:t>
            </a:r>
          </a:p>
          <a:p>
            <a:r>
              <a:rPr lang="en-US" dirty="0"/>
              <a:t>SOL_SOCKET – Changing an option for the socket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3144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broadcast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776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1784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33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964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835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2359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– The thread ID (mostly an int, but could be struct)</a:t>
            </a:r>
          </a:p>
          <a:p>
            <a:r>
              <a:rPr lang="en-US" dirty="0"/>
              <a:t>Thread_attributes – Some attributes of the thread</a:t>
            </a:r>
          </a:p>
          <a:p>
            <a:r>
              <a:rPr lang="en-US" dirty="0"/>
              <a:t>start_routine – The function to run on start</a:t>
            </a:r>
          </a:p>
          <a:p>
            <a:r>
              <a:rPr lang="en-US" dirty="0"/>
              <a:t>arg – The argument passed to start_routine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289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1976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“Echo Server”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7469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Threaded Echo Server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96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F501D-82E6-4DBB-AAAA-6DA52CACCFFC}" type="datetimeFigureOut">
              <a:rPr lang="en-IL" smtClean="0"/>
              <a:t>13.03.2021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28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13.03.2021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6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13.03.2021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71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13.03.2021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9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13.03.2021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64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13.03.2021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56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13.03.2021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07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13.03.2021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3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13.03.2021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42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13.03.2021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95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13.03.2021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9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13.03.2021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62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13.03.2021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2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13.03.2021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7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13.03.2021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93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13.03.2021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62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13.03.2021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85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01D-82E6-4DBB-AAAA-6DA52CACCFFC}" type="datetimeFigureOut">
              <a:rPr lang="en-IL" smtClean="0"/>
              <a:t>13.03.2021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044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-sides/MultithreadedServer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הרצאת סמינר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/>
              <a:t>תכנות מערכות דפנסיבי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48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Threads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#2 - Select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361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/>
              <a:t>Select</a:t>
            </a:r>
            <a:endParaRPr lang="en-IL" sz="3200" cap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int select(int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readfds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writefds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exceptfds</a:t>
            </a:r>
            <a:r>
              <a:rPr lang="en-US" sz="2000" dirty="0"/>
              <a:t>, struct </a:t>
            </a:r>
            <a:r>
              <a:rPr lang="en-US" sz="2000" dirty="0" err="1"/>
              <a:t>timeval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       void FD_CLR(int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int  FD_ISSET(int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void FD_SET(int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void FD_ZERO(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  <a:endParaRPr lang="en-IL" sz="2000" dirty="0"/>
          </a:p>
        </p:txBody>
      </p:sp>
      <p:pic>
        <p:nvPicPr>
          <p:cNvPr id="5122" name="Picture 2" descr="select를 이용한 입출력 다중화">
            <a:extLst>
              <a:ext uri="{FF2B5EF4-FFF2-40B4-BE49-F238E27FC236}">
                <a16:creationId xmlns:a16="http://schemas.microsoft.com/office/drawing/2014/main" id="{AEFFE909-BD58-4246-8A8D-B9280FEDB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51"/>
          <a:stretch/>
        </p:blipFill>
        <p:spPr bwMode="auto">
          <a:xfrm>
            <a:off x="6096000" y="2210855"/>
            <a:ext cx="5456279" cy="241134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5499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Select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#3 - Poll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359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Poll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4868863" cy="39650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int poll(struct </a:t>
            </a:r>
            <a:r>
              <a:rPr lang="en-US" sz="2000" dirty="0" err="1"/>
              <a:t>pollfd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fds</a:t>
            </a:r>
            <a:r>
              <a:rPr lang="en-US" sz="2000" dirty="0"/>
              <a:t>, </a:t>
            </a:r>
            <a:r>
              <a:rPr lang="en-US" sz="2000" dirty="0" err="1"/>
              <a:t>nfds_t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nfds</a:t>
            </a:r>
            <a:r>
              <a:rPr lang="en-US" sz="2000" dirty="0"/>
              <a:t>,           int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en-US" sz="2000" dirty="0"/>
              <a:t>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struct </a:t>
            </a:r>
            <a:r>
              <a:rPr lang="en-US" sz="2000" dirty="0" err="1"/>
              <a:t>pollfd</a:t>
            </a:r>
            <a:r>
              <a:rPr lang="en-US" sz="2000" dirty="0"/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int  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;           /* file descriptor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short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events</a:t>
            </a:r>
            <a:r>
              <a:rPr lang="en-US" sz="2000" dirty="0"/>
              <a:t>;    /* requested events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short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revents</a:t>
            </a:r>
            <a:r>
              <a:rPr lang="en-US" sz="2000" dirty="0"/>
              <a:t>;   /* returned events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};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POLLIN, POLLOUT, POLLHUP, …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POLLRDHUP – since Linux 2.6.17</a:t>
            </a:r>
          </a:p>
        </p:txBody>
      </p:sp>
      <p:pic>
        <p:nvPicPr>
          <p:cNvPr id="6146" name="Picture 2" descr="Type Driven Development">
            <a:extLst>
              <a:ext uri="{FF2B5EF4-FFF2-40B4-BE49-F238E27FC236}">
                <a16:creationId xmlns:a16="http://schemas.microsoft.com/office/drawing/2014/main" id="{FAAE42E2-CBD3-4F84-8AEF-1C4606B62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00103"/>
            <a:ext cx="5456279" cy="3232845"/>
          </a:xfrm>
          <a:prstGeom prst="round2DiagRect">
            <a:avLst>
              <a:gd name="adj1" fmla="val 5608"/>
              <a:gd name="adj2" fmla="val 0"/>
            </a:avLst>
          </a:prstGeom>
          <a:gradFill flip="none" rotWithShape="1">
            <a:gsLst>
              <a:gs pos="47000">
                <a:schemeClr val="bg2"/>
              </a:gs>
              <a:gs pos="0">
                <a:schemeClr val="bg1">
                  <a:lumMod val="85000"/>
                  <a:lumOff val="1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999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Poll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6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cap="none" dirty="0"/>
              <a:t>Tips &amp; Tricks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epoll</a:t>
            </a:r>
            <a:r>
              <a:rPr lang="en-US" sz="1800" dirty="0"/>
              <a:t> function – wait for event, not IO.</a:t>
            </a:r>
          </a:p>
          <a:p>
            <a:r>
              <a:rPr lang="en-US" sz="1800" dirty="0" err="1"/>
              <a:t>ppoll</a:t>
            </a:r>
            <a:r>
              <a:rPr lang="en-US" sz="1800" dirty="0"/>
              <a:t>, </a:t>
            </a:r>
            <a:r>
              <a:rPr lang="en-US" sz="1800" dirty="0" err="1"/>
              <a:t>pselect</a:t>
            </a:r>
            <a:r>
              <a:rPr lang="en-US" sz="1800" dirty="0"/>
              <a:t> functions – wait for either a </a:t>
            </a:r>
            <a:r>
              <a:rPr lang="en-US" sz="1800" dirty="0" err="1"/>
              <a:t>fd</a:t>
            </a:r>
            <a:r>
              <a:rPr lang="en-US" sz="1800" dirty="0"/>
              <a:t> or a signal.</a:t>
            </a:r>
          </a:p>
          <a:p>
            <a:pPr lvl="1"/>
            <a:r>
              <a:rPr lang="en-US" sz="1400" dirty="0"/>
              <a:t>Avoids deadlock by atomic operations, see ‘man </a:t>
            </a:r>
            <a:r>
              <a:rPr lang="en-US" sz="1400" dirty="0" err="1"/>
              <a:t>pselect</a:t>
            </a:r>
            <a:r>
              <a:rPr lang="en-US" sz="1400" dirty="0"/>
              <a:t>’.</a:t>
            </a:r>
          </a:p>
          <a:p>
            <a:r>
              <a:rPr lang="en-US" sz="1800" dirty="0"/>
              <a:t>select in python is FUN!</a:t>
            </a:r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9469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Broadcast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4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Broadcast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64351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Sending a message to all network stations.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Allows clients to find servers, or server to identify themselves in the network.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Usually, routers are configured to not forward a broadcast beyond the LAN.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Overloading the network with broadcasts can slow network communication.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This is called a broadcast storm.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Use with cautious!</a:t>
            </a:r>
          </a:p>
          <a:p>
            <a:pPr lvl="1"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8196" name="Picture 4" descr="Unicast, Multicast and Broadcast addresses in the network – TutorZine">
            <a:extLst>
              <a:ext uri="{FF2B5EF4-FFF2-40B4-BE49-F238E27FC236}">
                <a16:creationId xmlns:a16="http://schemas.microsoft.com/office/drawing/2014/main" id="{F2A390F1-E9AB-45DB-98F5-703DB2C08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46841"/>
            <a:ext cx="5456279" cy="553936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568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נושאי ההרצאה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C++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הזיכרון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סוגי מתקפות והגנות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פייתון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בעיות ואיומי אבטחה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מודעות = הגנה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תקשורת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פרטוקולי אבטחה ואימות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שונות בתקשורת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אבטחת מערכת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ודרכי מניעה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פרויקט להמחשת מערכת מאובטחת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Broadcast Examples</a:t>
            </a:r>
            <a:endParaRPr lang="en-IL" sz="32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98F7B-F586-468C-8729-DC336261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161" y="618518"/>
            <a:ext cx="5205231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96683-7312-46CE-ACD7-D1077CFE3EAB}"/>
              </a:ext>
            </a:extLst>
          </p:cNvPr>
          <p:cNvSpPr txBox="1"/>
          <p:nvPr/>
        </p:nvSpPr>
        <p:spPr>
          <a:xfrm rot="19851214">
            <a:off x="7962883" y="1267634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Discover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8ECC7-44B1-488A-9A4C-DE84E6EAE73B}"/>
              </a:ext>
            </a:extLst>
          </p:cNvPr>
          <p:cNvSpPr txBox="1"/>
          <p:nvPr/>
        </p:nvSpPr>
        <p:spPr>
          <a:xfrm rot="19851214">
            <a:off x="9912981" y="123429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Discover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9B46E-966A-45DE-895C-778E774A0D5E}"/>
              </a:ext>
            </a:extLst>
          </p:cNvPr>
          <p:cNvSpPr txBox="1"/>
          <p:nvPr/>
        </p:nvSpPr>
        <p:spPr>
          <a:xfrm rot="366610">
            <a:off x="8059300" y="281505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Offer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D099B-380E-4BD0-8859-9FB1D8A04297}"/>
              </a:ext>
            </a:extLst>
          </p:cNvPr>
          <p:cNvSpPr txBox="1"/>
          <p:nvPr/>
        </p:nvSpPr>
        <p:spPr>
          <a:xfrm rot="20822384">
            <a:off x="9997763" y="281505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Offer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E88DA-BBBA-428E-AF98-C192E5D4EB88}"/>
              </a:ext>
            </a:extLst>
          </p:cNvPr>
          <p:cNvSpPr txBox="1"/>
          <p:nvPr/>
        </p:nvSpPr>
        <p:spPr>
          <a:xfrm rot="20182093">
            <a:off x="7967676" y="3321794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C518E-6727-4BE9-B9A7-BC046C88BA46}"/>
              </a:ext>
            </a:extLst>
          </p:cNvPr>
          <p:cNvSpPr txBox="1"/>
          <p:nvPr/>
        </p:nvSpPr>
        <p:spPr>
          <a:xfrm rot="2140036">
            <a:off x="9985514" y="342069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F99896-B1CD-4223-A9BE-B975602D9BBF}"/>
              </a:ext>
            </a:extLst>
          </p:cNvPr>
          <p:cNvSpPr txBox="1"/>
          <p:nvPr/>
        </p:nvSpPr>
        <p:spPr>
          <a:xfrm rot="20182093">
            <a:off x="10141708" y="4460500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Ack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3503A6D7-E459-4DF5-81CD-94331C95190B}"/>
              </a:ext>
            </a:extLst>
          </p:cNvPr>
          <p:cNvSpPr txBox="1">
            <a:spLocks/>
          </p:cNvSpPr>
          <p:nvPr/>
        </p:nvSpPr>
        <p:spPr>
          <a:xfrm>
            <a:off x="2995968" y="2258008"/>
            <a:ext cx="750175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ARP</a:t>
            </a:r>
            <a:endParaRPr lang="en-IL" sz="2400" cap="none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A13FA86A-45F5-40DC-99EE-999545D37385}"/>
              </a:ext>
            </a:extLst>
          </p:cNvPr>
          <p:cNvSpPr txBox="1">
            <a:spLocks/>
          </p:cNvSpPr>
          <p:nvPr/>
        </p:nvSpPr>
        <p:spPr>
          <a:xfrm>
            <a:off x="8976914" y="136915"/>
            <a:ext cx="891724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DHCP</a:t>
            </a:r>
            <a:endParaRPr lang="en-IL" sz="2400" cap="none" dirty="0"/>
          </a:p>
        </p:txBody>
      </p:sp>
      <p:pic>
        <p:nvPicPr>
          <p:cNvPr id="7172" name="Picture 4" descr="ARP Packet Analysis with Wireshark – Linux Hint">
            <a:extLst>
              <a:ext uri="{FF2B5EF4-FFF2-40B4-BE49-F238E27FC236}">
                <a16:creationId xmlns:a16="http://schemas.microsoft.com/office/drawing/2014/main" id="{82682011-43D6-41DB-9272-03D0410FE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" y="2837920"/>
            <a:ext cx="6648452" cy="280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185F4C43-0FE7-4D84-B823-55B645AAAFD3}"/>
              </a:ext>
            </a:extLst>
          </p:cNvPr>
          <p:cNvSpPr txBox="1">
            <a:spLocks/>
          </p:cNvSpPr>
          <p:nvPr/>
        </p:nvSpPr>
        <p:spPr>
          <a:xfrm>
            <a:off x="1748777" y="5961257"/>
            <a:ext cx="3395502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Another Examples: NetBIOS, WOL</a:t>
            </a:r>
            <a:endParaRPr lang="en-IL" sz="2400" cap="none" dirty="0"/>
          </a:p>
        </p:txBody>
      </p:sp>
    </p:spTree>
    <p:extLst>
      <p:ext uri="{BB962C8B-B14F-4D97-AF65-F5344CB8AC3E}">
        <p14:creationId xmlns:p14="http://schemas.microsoft.com/office/powerpoint/2010/main" val="36543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cap="none" dirty="0"/>
              <a:t>Broadcast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en-US" dirty="0"/>
              <a:t>To send a UDP broadcast:</a:t>
            </a:r>
          </a:p>
          <a:p>
            <a:pPr lvl="1"/>
            <a:r>
              <a:rPr lang="en-US" dirty="0"/>
              <a:t>int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enabled</a:t>
            </a:r>
            <a:r>
              <a:rPr lang="en-US" dirty="0"/>
              <a:t> = 1;</a:t>
            </a:r>
          </a:p>
          <a:p>
            <a:pPr lvl="1"/>
            <a:r>
              <a:rPr lang="en-US" dirty="0"/>
              <a:t>setsockopt(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socket_fd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SOL_SOCKET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SO_BROADCAST</a:t>
            </a:r>
            <a:r>
              <a:rPr lang="en-US" dirty="0"/>
              <a:t>, &amp;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enabled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sizeof(enabled)</a:t>
            </a:r>
            <a:r>
              <a:rPr lang="en-US" dirty="0"/>
              <a:t>);</a:t>
            </a:r>
          </a:p>
          <a:p>
            <a:r>
              <a:rPr lang="en-US" dirty="0"/>
              <a:t>To send lower layered broadcast (ARP):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raw</a:t>
            </a:r>
            <a:r>
              <a:rPr lang="en-US" dirty="0"/>
              <a:t> </a:t>
            </a:r>
            <a:r>
              <a:rPr lang="en-US" b="1" dirty="0"/>
              <a:t>sockets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FE489-482B-4851-809F-C12B1E072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749" y="4479510"/>
            <a:ext cx="6786975" cy="104814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1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Broadcast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6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r>
              <a:rPr lang="en-US" sz="4000" cap="none" dirty="0"/>
              <a:t>Sources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Beej's Guide to Network Programming</a:t>
            </a:r>
          </a:p>
          <a:p>
            <a:r>
              <a:rPr lang="en-US" sz="2000" dirty="0"/>
              <a:t>Advanced Programming in the UNIX ® Environment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https://github.com/amit-sides/MultithreadedServers</a:t>
            </a:r>
            <a:br>
              <a:rPr lang="en-US" sz="1400" dirty="0"/>
            </a:br>
            <a:endParaRPr lang="en-US" sz="1800" dirty="0"/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976E7C1-1783-45C6-94C2-B691253F11E8}"/>
              </a:ext>
            </a:extLst>
          </p:cNvPr>
          <p:cNvSpPr txBox="1">
            <a:spLocks/>
          </p:cNvSpPr>
          <p:nvPr/>
        </p:nvSpPr>
        <p:spPr>
          <a:xfrm>
            <a:off x="6824505" y="4021138"/>
            <a:ext cx="181227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cap="non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  <a:endParaRPr lang="en-IL" sz="20000" cap="non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1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מודל הזכרון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64108-5B40-4810-952D-092A6A67AD2E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DC237-A92A-4ADF-B0E3-F06FE42A535E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5EFA4-8FBF-457B-A349-24DCCB0791AD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46F39-3A37-4A75-9CB6-D3AE6F6C42BB}"/>
              </a:ext>
            </a:extLst>
          </p:cNvPr>
          <p:cNvSpPr/>
          <p:nvPr/>
        </p:nvSpPr>
        <p:spPr>
          <a:xfrm>
            <a:off x="1635968" y="2401083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126D1A-8995-4967-89D8-BA1D01EE6D2A}"/>
              </a:ext>
            </a:extLst>
          </p:cNvPr>
          <p:cNvSpPr/>
          <p:nvPr/>
        </p:nvSpPr>
        <p:spPr>
          <a:xfrm>
            <a:off x="1631301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F95CB5-EA3A-46AF-968B-586263D8A64B}"/>
              </a:ext>
            </a:extLst>
          </p:cNvPr>
          <p:cNvSpPr/>
          <p:nvPr/>
        </p:nvSpPr>
        <p:spPr>
          <a:xfrm rot="10800000">
            <a:off x="2744754" y="4080585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143A9CD-4277-4A22-8A5F-93CD7C73A4F7}"/>
              </a:ext>
            </a:extLst>
          </p:cNvPr>
          <p:cNvSpPr/>
          <p:nvPr/>
        </p:nvSpPr>
        <p:spPr>
          <a:xfrm>
            <a:off x="2744753" y="3343470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8AFBC-310C-456C-B342-744A52D77A30}"/>
              </a:ext>
            </a:extLst>
          </p:cNvPr>
          <p:cNvSpPr/>
          <p:nvPr/>
        </p:nvSpPr>
        <p:spPr>
          <a:xfrm>
            <a:off x="1631300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9316EF-F973-4F32-97A1-4193385BE3DC}"/>
              </a:ext>
            </a:extLst>
          </p:cNvPr>
          <p:cNvSpPr/>
          <p:nvPr/>
        </p:nvSpPr>
        <p:spPr>
          <a:xfrm>
            <a:off x="1631299" y="1971875"/>
            <a:ext cx="2485057" cy="2555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#2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5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224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0" y="6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0.00078 -0.24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8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B322E-2572-4372-B080-8A4311B43176}"/>
              </a:ext>
            </a:extLst>
          </p:cNvPr>
          <p:cNvSpPr/>
          <p:nvPr/>
        </p:nvSpPr>
        <p:spPr>
          <a:xfrm>
            <a:off x="1634696" y="1970596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= 0x53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4C039E-9551-47AF-A924-E4F40144089E}"/>
              </a:ext>
            </a:extLst>
          </p:cNvPr>
          <p:cNvSpPr/>
          <p:nvPr/>
        </p:nvSpPr>
        <p:spPr>
          <a:xfrm>
            <a:off x="1636800" y="2375259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0xA9</a:t>
            </a:r>
            <a:endParaRPr lang="en-IL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D2D32F-7762-47E9-BA62-33F55C3E34D0}"/>
              </a:ext>
            </a:extLst>
          </p:cNvPr>
          <p:cNvSpPr/>
          <p:nvPr/>
        </p:nvSpPr>
        <p:spPr>
          <a:xfrm>
            <a:off x="1636801" y="3654236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0xFFFD1C</a:t>
            </a:r>
            <a:endParaRPr lang="en-IL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86512-608E-4C3C-A425-ED1AE32B6D60}"/>
              </a:ext>
            </a:extLst>
          </p:cNvPr>
          <p:cNvSpPr/>
          <p:nvPr/>
        </p:nvSpPr>
        <p:spPr>
          <a:xfrm>
            <a:off x="1634686" y="4058565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0x8001C</a:t>
            </a:r>
            <a:endParaRPr lang="en-IL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8BE082-ADC8-4D45-A214-349508FDE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54269"/>
              </p:ext>
            </p:extLst>
          </p:nvPr>
        </p:nvGraphicFramePr>
        <p:xfrm>
          <a:off x="1645282" y="2813694"/>
          <a:ext cx="2464302" cy="86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,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!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871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9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Problem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#1 - Threads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810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C8EE9-915F-47FD-9AAA-7E5039CC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Threads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A2A0-86DC-487E-8510-44ACFC5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045075" cy="3965046"/>
          </a:xfrm>
        </p:spPr>
        <p:txBody>
          <a:bodyPr>
            <a:normAutofit/>
          </a:bodyPr>
          <a:lstStyle/>
          <a:p>
            <a:r>
              <a:rPr lang="en-US" sz="2000" dirty="0"/>
              <a:t>pthread library</a:t>
            </a:r>
          </a:p>
          <a:p>
            <a:r>
              <a:rPr lang="en-US" sz="2000" dirty="0"/>
              <a:t>int pthread_create(pthread_t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</a:t>
            </a:r>
            <a:r>
              <a:rPr lang="en-US" sz="2000" dirty="0"/>
              <a:t>,     const pthread_attr_t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thread_attributes</a:t>
            </a:r>
            <a:r>
              <a:rPr lang="en-US" sz="2000" dirty="0"/>
              <a:t>,                               void *(*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start_routine</a:t>
            </a:r>
            <a:r>
              <a:rPr lang="en-US" sz="2000" dirty="0"/>
              <a:t>) (void *), void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arg</a:t>
            </a:r>
            <a:r>
              <a:rPr lang="en-US" sz="2000" dirty="0"/>
              <a:t>);</a:t>
            </a:r>
          </a:p>
          <a:p>
            <a:r>
              <a:rPr lang="en-US" sz="2000" dirty="0"/>
              <a:t>int pthread_join(pthread_t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</a:t>
            </a:r>
            <a:r>
              <a:rPr lang="en-US" sz="2000" dirty="0"/>
              <a:t>,           void **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retval</a:t>
            </a:r>
            <a:r>
              <a:rPr lang="en-US" sz="2000" dirty="0"/>
              <a:t>);</a:t>
            </a:r>
            <a:endParaRPr lang="en-IL" sz="2000" dirty="0"/>
          </a:p>
        </p:txBody>
      </p:sp>
      <p:pic>
        <p:nvPicPr>
          <p:cNvPr id="2050" name="Picture 2" descr="Multithreading (computer architecture) - Wikipedia">
            <a:extLst>
              <a:ext uri="{FF2B5EF4-FFF2-40B4-BE49-F238E27FC236}">
                <a16:creationId xmlns:a16="http://schemas.microsoft.com/office/drawing/2014/main" id="{830F6B8D-C98A-4C70-886A-E6104E1D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838433"/>
            <a:ext cx="5456279" cy="515618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0236B9-2793-4DB6-9722-BAFF414BF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75" y="4893888"/>
            <a:ext cx="6450931" cy="1736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5115B-27AD-4085-9E1E-5026D40A8348}"/>
              </a:ext>
            </a:extLst>
          </p:cNvPr>
          <p:cNvSpPr txBox="1"/>
          <p:nvPr/>
        </p:nvSpPr>
        <p:spPr>
          <a:xfrm>
            <a:off x="1387883" y="6551476"/>
            <a:ext cx="479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Advanced Programming in the UNIX ® Environment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313894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Threads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8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Threads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Each client get it’s own thread.</a:t>
            </a:r>
          </a:p>
          <a:p>
            <a:r>
              <a:rPr lang="en-US" dirty="0"/>
              <a:t>The main thread listens for incoming client requests.</a:t>
            </a:r>
            <a:endParaRPr lang="en-IL" dirty="0"/>
          </a:p>
        </p:txBody>
      </p:sp>
      <p:pic>
        <p:nvPicPr>
          <p:cNvPr id="4098" name="Picture 2" descr="Operating Systems: Threads">
            <a:extLst>
              <a:ext uri="{FF2B5EF4-FFF2-40B4-BE49-F238E27FC236}">
                <a16:creationId xmlns:a16="http://schemas.microsoft.com/office/drawing/2014/main" id="{2D3BE4F0-EC56-4A57-9EAB-0C97F2A6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434395"/>
            <a:ext cx="5456279" cy="196426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401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756</Words>
  <Application>Microsoft Office PowerPoint</Application>
  <PresentationFormat>Widescreen</PresentationFormat>
  <Paragraphs>178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Segoe UI Semibold</vt:lpstr>
      <vt:lpstr>Segoe UI Semilight</vt:lpstr>
      <vt:lpstr>Tw Cen MT</vt:lpstr>
      <vt:lpstr>Circuit</vt:lpstr>
      <vt:lpstr>הרצאת סמינר</vt:lpstr>
      <vt:lpstr>נושאי ההרצאה</vt:lpstr>
      <vt:lpstr>שפת C++ - מודל הזכרון</vt:lpstr>
      <vt:lpstr>שפת C++ - Buffer Overflow</vt:lpstr>
      <vt:lpstr>Problem Demonstration</vt:lpstr>
      <vt:lpstr>Solution #1 - Threads</vt:lpstr>
      <vt:lpstr>Threads</vt:lpstr>
      <vt:lpstr>Threads - Demonstration</vt:lpstr>
      <vt:lpstr>Threads</vt:lpstr>
      <vt:lpstr>Threads - Demonstration</vt:lpstr>
      <vt:lpstr>Solution #2 - Select</vt:lpstr>
      <vt:lpstr>Select</vt:lpstr>
      <vt:lpstr>Select - Demonstration</vt:lpstr>
      <vt:lpstr>Solution #3 - Poll</vt:lpstr>
      <vt:lpstr>Poll</vt:lpstr>
      <vt:lpstr>Poll - Demonstration</vt:lpstr>
      <vt:lpstr>Tips &amp; Tricks</vt:lpstr>
      <vt:lpstr>Broadcast</vt:lpstr>
      <vt:lpstr>Broadcast</vt:lpstr>
      <vt:lpstr>Broadcast Examples</vt:lpstr>
      <vt:lpstr>Broadcast</vt:lpstr>
      <vt:lpstr>Broadcast - Demonstration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servers</dc:title>
  <dc:creator>amit@aramnik.com</dc:creator>
  <cp:lastModifiedBy>Amit Sides</cp:lastModifiedBy>
  <cp:revision>72</cp:revision>
  <dcterms:created xsi:type="dcterms:W3CDTF">2020-08-09T20:29:16Z</dcterms:created>
  <dcterms:modified xsi:type="dcterms:W3CDTF">2021-03-14T19:44:25Z</dcterms:modified>
</cp:coreProperties>
</file>