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9" r:id="rId4"/>
    <p:sldId id="281" r:id="rId5"/>
    <p:sldId id="282" r:id="rId6"/>
    <p:sldId id="283" r:id="rId7"/>
    <p:sldId id="284" r:id="rId8"/>
    <p:sldId id="285" r:id="rId9"/>
    <p:sldId id="263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5" r:id="rId26"/>
    <p:sldId id="276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6E29-C0EC-43FC-A5E5-44BAD01BAC7B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9A2CC-002F-40A3-8085-9B94163C32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820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3174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– The thread ID (mostly an int, but could be struct)</a:t>
            </a:r>
          </a:p>
          <a:p>
            <a:r>
              <a:rPr lang="en-US" dirty="0"/>
              <a:t>Thread_attributes – Some attributes of the thread</a:t>
            </a:r>
          </a:p>
          <a:p>
            <a:r>
              <a:rPr lang="en-US" dirty="0"/>
              <a:t>start_routine – The function to run on start</a:t>
            </a:r>
          </a:p>
          <a:p>
            <a:r>
              <a:rPr lang="en-US" dirty="0"/>
              <a:t>arg – The argument passed to start_routine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89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976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“Echo Server”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469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Threaded Echo Server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96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maximum </a:t>
            </a:r>
            <a:r>
              <a:rPr lang="en-US" dirty="0" err="1"/>
              <a:t>fd</a:t>
            </a:r>
            <a:r>
              <a:rPr lang="en-US" dirty="0"/>
              <a:t> number + 1 (not count!)</a:t>
            </a:r>
          </a:p>
          <a:p>
            <a:r>
              <a:rPr lang="en-US" dirty="0"/>
              <a:t>Return value of select: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dirty="0" err="1"/>
              <a:t>fd</a:t>
            </a:r>
            <a:r>
              <a:rPr lang="en-US" dirty="0"/>
              <a:t> sets bits are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0344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6748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nfds</a:t>
            </a:r>
            <a:r>
              <a:rPr lang="en-US" dirty="0"/>
              <a:t> = number of elements in </a:t>
            </a:r>
            <a:r>
              <a:rPr lang="en-US" dirty="0" err="1"/>
              <a:t>fds</a:t>
            </a:r>
            <a:r>
              <a:rPr lang="en-US" dirty="0"/>
              <a:t> array</a:t>
            </a:r>
          </a:p>
          <a:p>
            <a:r>
              <a:rPr lang="en-US" dirty="0"/>
              <a:t>Return value of poll: number of </a:t>
            </a:r>
            <a:r>
              <a:rPr lang="en-US" dirty="0" err="1"/>
              <a:t>fd’s</a:t>
            </a:r>
            <a:r>
              <a:rPr lang="en-US" dirty="0"/>
              <a:t> waiting for IO</a:t>
            </a:r>
          </a:p>
          <a:p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is</a:t>
            </a:r>
            <a:r>
              <a:rPr lang="en-US" dirty="0"/>
              <a:t> updated according to the </a:t>
            </a:r>
            <a:r>
              <a:rPr lang="en-US" dirty="0" err="1"/>
              <a:t>fds</a:t>
            </a:r>
            <a:r>
              <a:rPr lang="en-US" dirty="0"/>
              <a:t> that are waiting for action.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3520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5738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3578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330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178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88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77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SO_BROADCAST flag</a:t>
            </a:r>
          </a:p>
          <a:p>
            <a:r>
              <a:rPr lang="en-US" dirty="0"/>
              <a:t>SOL_SOCKET – Changing an option for the socket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3144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broadcast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7769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27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2833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964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35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28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Space Layout Randomization</a:t>
            </a:r>
          </a:p>
          <a:p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207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244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731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9A2CC-002F-40A3-8085-9B94163C320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235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283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06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71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39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64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56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7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3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42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54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9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624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2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7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938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0621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855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01D-82E6-4DBB-AAAA-6DA52CACCFFC}" type="datetimeFigureOut">
              <a:rPr lang="en-IL" smtClean="0"/>
              <a:t>15.03.2021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5ECA-9EF1-4624-8410-6325AC28E33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44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sides/MultithreadedServe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הרצאת סמינר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תכנות מערכות דפנסיבי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86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#1 - Threads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81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C8EE9-915F-47FD-9AAA-7E5039CC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A2A0-86DC-487E-8510-44ACFC5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45075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pthread library</a:t>
            </a:r>
          </a:p>
          <a:p>
            <a:r>
              <a:rPr lang="en-US" sz="2000" dirty="0"/>
              <a:t>int pthread_create(pthread_t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const pthread_attr_t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thread_attributes</a:t>
            </a:r>
            <a:r>
              <a:rPr lang="en-US" sz="2000" dirty="0"/>
              <a:t>,                               void *(*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start_routine</a:t>
            </a:r>
            <a:r>
              <a:rPr lang="en-US" sz="2000" dirty="0"/>
              <a:t>) (void *), void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arg</a:t>
            </a:r>
            <a:r>
              <a:rPr lang="en-US" sz="2000" dirty="0"/>
              <a:t>);</a:t>
            </a:r>
          </a:p>
          <a:p>
            <a:r>
              <a:rPr lang="en-US" sz="2000" dirty="0"/>
              <a:t>int pthread_join(pthread_t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thread</a:t>
            </a:r>
            <a:r>
              <a:rPr lang="en-US" sz="2000" dirty="0"/>
              <a:t>,           void **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retval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2050" name="Picture 2" descr="Multithreading (computer architecture) - Wikipedia">
            <a:extLst>
              <a:ext uri="{FF2B5EF4-FFF2-40B4-BE49-F238E27FC236}">
                <a16:creationId xmlns:a16="http://schemas.microsoft.com/office/drawing/2014/main" id="{830F6B8D-C98A-4C70-886A-E6104E1D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38433"/>
            <a:ext cx="5456279" cy="515618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0236B9-2793-4DB6-9722-BAFF414BF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75" y="4893888"/>
            <a:ext cx="6450931" cy="1736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5115B-27AD-4085-9E1E-5026D40A8348}"/>
              </a:ext>
            </a:extLst>
          </p:cNvPr>
          <p:cNvSpPr txBox="1"/>
          <p:nvPr/>
        </p:nvSpPr>
        <p:spPr>
          <a:xfrm>
            <a:off x="1387883" y="6551476"/>
            <a:ext cx="479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Advanced Programming in the UNIX ® Environment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313894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Threads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Each client get it’s own thread.</a:t>
            </a:r>
          </a:p>
          <a:p>
            <a:r>
              <a:rPr lang="en-US" dirty="0"/>
              <a:t>The main thread listens for incoming client requests.</a:t>
            </a:r>
            <a:endParaRPr lang="en-IL" dirty="0"/>
          </a:p>
        </p:txBody>
      </p:sp>
      <p:pic>
        <p:nvPicPr>
          <p:cNvPr id="4098" name="Picture 2" descr="Operating Systems: Threads">
            <a:extLst>
              <a:ext uri="{FF2B5EF4-FFF2-40B4-BE49-F238E27FC236}">
                <a16:creationId xmlns:a16="http://schemas.microsoft.com/office/drawing/2014/main" id="{2D3BE4F0-EC56-4A57-9EAB-0C97F2A6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34395"/>
            <a:ext cx="5456279" cy="196426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0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Threads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25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#2 - Select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36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/>
              <a:t>Select</a:t>
            </a:r>
            <a:endParaRPr lang="en-IL" sz="3200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select(int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readfds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writefds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exceptfds</a:t>
            </a:r>
            <a:r>
              <a:rPr lang="en-US" sz="2000" dirty="0"/>
              <a:t>, struct </a:t>
            </a:r>
            <a:r>
              <a:rPr lang="en-US" sz="2000" dirty="0" err="1"/>
              <a:t>timeval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       void FD_CLR(int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int  FD_ISSET(int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FD_SET(int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, 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   void FD_ZERO(</a:t>
            </a:r>
            <a:r>
              <a:rPr lang="en-US" sz="2000" dirty="0" err="1"/>
              <a:t>fd_set</a:t>
            </a:r>
            <a:r>
              <a:rPr lang="en-US" sz="2000" dirty="0"/>
              <a:t> *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set</a:t>
            </a:r>
            <a:r>
              <a:rPr lang="en-US" sz="2000" dirty="0"/>
              <a:t>);</a:t>
            </a:r>
            <a:endParaRPr lang="en-IL" sz="2000" dirty="0"/>
          </a:p>
        </p:txBody>
      </p:sp>
      <p:pic>
        <p:nvPicPr>
          <p:cNvPr id="5122" name="Picture 2" descr="select를 이용한 입출력 다중화">
            <a:extLst>
              <a:ext uri="{FF2B5EF4-FFF2-40B4-BE49-F238E27FC236}">
                <a16:creationId xmlns:a16="http://schemas.microsoft.com/office/drawing/2014/main" id="{AEFFE909-BD58-4246-8A8D-B9280FEDB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51"/>
          <a:stretch/>
        </p:blipFill>
        <p:spPr bwMode="auto">
          <a:xfrm>
            <a:off x="6096000" y="2210855"/>
            <a:ext cx="5456279" cy="241134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5499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Select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Solution #3 - Poll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359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Poll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4868863" cy="396504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int poll(struct </a:t>
            </a:r>
            <a:r>
              <a:rPr lang="en-US" sz="2000" dirty="0" err="1"/>
              <a:t>pollfd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fds</a:t>
            </a:r>
            <a:r>
              <a:rPr lang="en-US" sz="2000" dirty="0"/>
              <a:t>, </a:t>
            </a:r>
            <a:r>
              <a:rPr lang="en-US" sz="2000" dirty="0" err="1"/>
              <a:t>nfds_t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nfds</a:t>
            </a:r>
            <a:r>
              <a:rPr lang="en-US" sz="2000" dirty="0"/>
              <a:t>,           int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timeout</a:t>
            </a:r>
            <a:r>
              <a:rPr lang="en-US" sz="2000" dirty="0"/>
              <a:t>);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struct </a:t>
            </a:r>
            <a:r>
              <a:rPr lang="en-US" sz="2000" dirty="0" err="1"/>
              <a:t>pollfd</a:t>
            </a:r>
            <a:r>
              <a:rPr lang="en-US" sz="2000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int  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fd</a:t>
            </a:r>
            <a:r>
              <a:rPr lang="en-US" sz="2000" dirty="0"/>
              <a:t>;           /* file descriptor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events</a:t>
            </a:r>
            <a:r>
              <a:rPr lang="en-US" sz="2000" dirty="0"/>
              <a:t>;    /* requested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       short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revents</a:t>
            </a:r>
            <a:r>
              <a:rPr lang="en-US" sz="2000" dirty="0"/>
              <a:t>;   /* returned events */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POLLIN, POLLOUT, POLLHUP, …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POLLRDHUP – since Linux 2.6.17</a:t>
            </a:r>
          </a:p>
        </p:txBody>
      </p:sp>
      <p:pic>
        <p:nvPicPr>
          <p:cNvPr id="6146" name="Picture 2" descr="Type Driven Development">
            <a:extLst>
              <a:ext uri="{FF2B5EF4-FFF2-40B4-BE49-F238E27FC236}">
                <a16:creationId xmlns:a16="http://schemas.microsoft.com/office/drawing/2014/main" id="{FAAE42E2-CBD3-4F84-8AEF-1C4606B6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gradFill flip="none" rotWithShape="1">
            <a:gsLst>
              <a:gs pos="47000">
                <a:schemeClr val="bg2"/>
              </a:gs>
              <a:gs pos="0">
                <a:schemeClr val="bg1">
                  <a:lumMod val="85000"/>
                  <a:lumOff val="15000"/>
                </a:schemeClr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999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/>
            <a:r>
              <a:rPr lang="he-IL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נושאי ההרצאה</a:t>
            </a:r>
            <a:endParaRPr lang="en-IL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שפת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C++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מבנה הזיכרון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סוגי מתקפות והגנות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פייתון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בעיות ואיומי אבטחה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מודעות = הגנה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תקשורת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פרטוקולי אבטחה ואימות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שונות בתקשורת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אבטחת מערכת</a:t>
            </a: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מתקפות ודרכי מניעה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פרויקט להמחשת מערכת מאובטחת</a:t>
            </a: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Poll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6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cap="none" dirty="0"/>
              <a:t>Tips &amp; Tricks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epoll</a:t>
            </a:r>
            <a:r>
              <a:rPr lang="en-US" sz="1800" dirty="0"/>
              <a:t> function – wait for event, not IO.</a:t>
            </a:r>
          </a:p>
          <a:p>
            <a:r>
              <a:rPr lang="en-US" sz="1800" dirty="0" err="1"/>
              <a:t>ppoll</a:t>
            </a:r>
            <a:r>
              <a:rPr lang="en-US" sz="1800" dirty="0"/>
              <a:t>, </a:t>
            </a:r>
            <a:r>
              <a:rPr lang="en-US" sz="1800" dirty="0" err="1"/>
              <a:t>pselect</a:t>
            </a:r>
            <a:r>
              <a:rPr lang="en-US" sz="1800" dirty="0"/>
              <a:t> functions – wait for either a </a:t>
            </a:r>
            <a:r>
              <a:rPr lang="en-US" sz="1800" dirty="0" err="1"/>
              <a:t>fd</a:t>
            </a:r>
            <a:r>
              <a:rPr lang="en-US" sz="1800" dirty="0"/>
              <a:t> or a signal.</a:t>
            </a:r>
          </a:p>
          <a:p>
            <a:pPr lvl="1"/>
            <a:r>
              <a:rPr lang="en-US" sz="1400" dirty="0"/>
              <a:t>Avoids deadlock by atomic operations, see ‘man </a:t>
            </a:r>
            <a:r>
              <a:rPr lang="en-US" sz="1400" dirty="0" err="1"/>
              <a:t>pselect</a:t>
            </a:r>
            <a:r>
              <a:rPr lang="en-US" sz="1400" dirty="0"/>
              <a:t>’.</a:t>
            </a:r>
          </a:p>
          <a:p>
            <a:r>
              <a:rPr lang="en-US" sz="1800" dirty="0"/>
              <a:t>select in python is FUN!</a:t>
            </a:r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1946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</a:t>
            </a:r>
            <a:endParaRPr lang="en-IL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64351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Sending a message to all network stations.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Allows clients to find servers, or server to identify themselves in the network.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Usually, routers are configured to not forward a broadcast beyond the LAN.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Overloading the network with broadcasts can slow network communication.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This is called a broadcast storm.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Use with cautious!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</p:txBody>
      </p:sp>
      <p:pic>
        <p:nvPicPr>
          <p:cNvPr id="8196" name="Picture 4" descr="Unicast, Multicast and Broadcast addresses in the network – TutorZine">
            <a:extLst>
              <a:ext uri="{FF2B5EF4-FFF2-40B4-BE49-F238E27FC236}">
                <a16:creationId xmlns:a16="http://schemas.microsoft.com/office/drawing/2014/main" id="{F2A390F1-E9AB-45DB-98F5-703DB2C08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46841"/>
            <a:ext cx="5456279" cy="553936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5683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cap="none" dirty="0"/>
              <a:t>Broadcast Examples</a:t>
            </a:r>
            <a:endParaRPr lang="en-IL" sz="3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98F7B-F586-468C-8729-DC336261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1" y="618518"/>
            <a:ext cx="520523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6683-7312-46CE-ACD7-D1077CFE3EAB}"/>
              </a:ext>
            </a:extLst>
          </p:cNvPr>
          <p:cNvSpPr txBox="1"/>
          <p:nvPr/>
        </p:nvSpPr>
        <p:spPr>
          <a:xfrm rot="19851214">
            <a:off x="7962883" y="126763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8ECC7-44B1-488A-9A4C-DE84E6EAE73B}"/>
              </a:ext>
            </a:extLst>
          </p:cNvPr>
          <p:cNvSpPr txBox="1"/>
          <p:nvPr/>
        </p:nvSpPr>
        <p:spPr>
          <a:xfrm rot="19851214">
            <a:off x="9912981" y="12342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Discover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9B46E-966A-45DE-895C-778E774A0D5E}"/>
              </a:ext>
            </a:extLst>
          </p:cNvPr>
          <p:cNvSpPr txBox="1"/>
          <p:nvPr/>
        </p:nvSpPr>
        <p:spPr>
          <a:xfrm rot="366610">
            <a:off x="8059300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D099B-380E-4BD0-8859-9FB1D8A04297}"/>
              </a:ext>
            </a:extLst>
          </p:cNvPr>
          <p:cNvSpPr txBox="1"/>
          <p:nvPr/>
        </p:nvSpPr>
        <p:spPr>
          <a:xfrm rot="20822384">
            <a:off x="9997763" y="281505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Offer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E88DA-BBBA-428E-AF98-C192E5D4EB88}"/>
              </a:ext>
            </a:extLst>
          </p:cNvPr>
          <p:cNvSpPr txBox="1"/>
          <p:nvPr/>
        </p:nvSpPr>
        <p:spPr>
          <a:xfrm rot="20182093">
            <a:off x="7967676" y="3321794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C518E-6727-4BE9-B9A7-BC046C88BA46}"/>
              </a:ext>
            </a:extLst>
          </p:cNvPr>
          <p:cNvSpPr txBox="1"/>
          <p:nvPr/>
        </p:nvSpPr>
        <p:spPr>
          <a:xfrm rot="2140036">
            <a:off x="9985514" y="3420696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Request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F99896-B1CD-4223-A9BE-B975602D9BBF}"/>
              </a:ext>
            </a:extLst>
          </p:cNvPr>
          <p:cNvSpPr txBox="1"/>
          <p:nvPr/>
        </p:nvSpPr>
        <p:spPr>
          <a:xfrm rot="20182093">
            <a:off x="10141708" y="4460500"/>
            <a:ext cx="96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Ack</a:t>
            </a:r>
            <a:endParaRPr lang="en-I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3503A6D7-E459-4DF5-81CD-94331C95190B}"/>
              </a:ext>
            </a:extLst>
          </p:cNvPr>
          <p:cNvSpPr txBox="1">
            <a:spLocks/>
          </p:cNvSpPr>
          <p:nvPr/>
        </p:nvSpPr>
        <p:spPr>
          <a:xfrm>
            <a:off x="2995968" y="2258008"/>
            <a:ext cx="750175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ARP</a:t>
            </a:r>
            <a:endParaRPr lang="en-IL" sz="2400" cap="none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A13FA86A-45F5-40DC-99EE-999545D37385}"/>
              </a:ext>
            </a:extLst>
          </p:cNvPr>
          <p:cNvSpPr txBox="1">
            <a:spLocks/>
          </p:cNvSpPr>
          <p:nvPr/>
        </p:nvSpPr>
        <p:spPr>
          <a:xfrm>
            <a:off x="8976914" y="136915"/>
            <a:ext cx="891724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DHCP</a:t>
            </a:r>
            <a:endParaRPr lang="en-IL" sz="2400" cap="none" dirty="0"/>
          </a:p>
        </p:txBody>
      </p:sp>
      <p:pic>
        <p:nvPicPr>
          <p:cNvPr id="7172" name="Picture 4" descr="ARP Packet Analysis with Wireshark – Linux Hint">
            <a:extLst>
              <a:ext uri="{FF2B5EF4-FFF2-40B4-BE49-F238E27FC236}">
                <a16:creationId xmlns:a16="http://schemas.microsoft.com/office/drawing/2014/main" id="{82682011-43D6-41DB-9272-03D0410FE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0" y="2837920"/>
            <a:ext cx="6648452" cy="280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185F4C43-0FE7-4D84-B823-55B645AAAFD3}"/>
              </a:ext>
            </a:extLst>
          </p:cNvPr>
          <p:cNvSpPr txBox="1">
            <a:spLocks/>
          </p:cNvSpPr>
          <p:nvPr/>
        </p:nvSpPr>
        <p:spPr>
          <a:xfrm>
            <a:off x="1748777" y="5961257"/>
            <a:ext cx="3395502" cy="50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none" dirty="0"/>
              <a:t>Another Examples: NetBIOS, WOL</a:t>
            </a:r>
            <a:endParaRPr lang="en-IL" sz="2400" cap="none" dirty="0"/>
          </a:p>
        </p:txBody>
      </p:sp>
    </p:spTree>
    <p:extLst>
      <p:ext uri="{BB962C8B-B14F-4D97-AF65-F5344CB8AC3E}">
        <p14:creationId xmlns:p14="http://schemas.microsoft.com/office/powerpoint/2010/main" val="36543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cap="none" dirty="0"/>
              <a:t>Broadcast</a:t>
            </a:r>
            <a:endParaRPr lang="en-IL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To send a UDP broadcast:</a:t>
            </a:r>
          </a:p>
          <a:p>
            <a:pPr lvl="1"/>
            <a:r>
              <a:rPr lang="en-US" dirty="0"/>
              <a:t>int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 = 1;</a:t>
            </a:r>
          </a:p>
          <a:p>
            <a:pPr lvl="1"/>
            <a:r>
              <a:rPr lang="en-US" dirty="0"/>
              <a:t>setsockopt(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socket_fd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SOL_SOCKET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SO_BROADCAST</a:t>
            </a:r>
            <a:r>
              <a:rPr lang="en-US" dirty="0"/>
              <a:t>, &amp;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enabled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sizeof(enabled)</a:t>
            </a:r>
            <a:r>
              <a:rPr lang="en-US" dirty="0"/>
              <a:t>);</a:t>
            </a:r>
          </a:p>
          <a:p>
            <a:r>
              <a:rPr lang="en-US" dirty="0"/>
              <a:t>To send lower layered broadcast (ARP):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raw</a:t>
            </a:r>
            <a:r>
              <a:rPr lang="en-US" dirty="0"/>
              <a:t> </a:t>
            </a:r>
            <a:r>
              <a:rPr lang="en-US" b="1" dirty="0"/>
              <a:t>sockets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FE489-482B-4851-809F-C12B1E072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49" y="4479510"/>
            <a:ext cx="6786975" cy="10481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1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Broadcast -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4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081027-1818-4B0E-9B0F-8F316BFB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r>
              <a:rPr lang="en-US" sz="4000" cap="none" dirty="0"/>
              <a:t>Sources</a:t>
            </a:r>
            <a:endParaRPr lang="en-IL" sz="4000" cap="none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770F7127-0FC3-4EB1-9F82-ED5C6C67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Beej's Guide to Network Programming</a:t>
            </a:r>
          </a:p>
          <a:p>
            <a:r>
              <a:rPr lang="en-US" sz="2000" dirty="0"/>
              <a:t>Advanced Programming in the UNIX ® Environment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https://github.com/amit-sides/MultithreadedServers</a:t>
            </a:r>
            <a:br>
              <a:rPr lang="en-US" sz="1400" dirty="0"/>
            </a:br>
            <a:endParaRPr lang="en-US" sz="1800" dirty="0"/>
          </a:p>
          <a:p>
            <a:endParaRPr lang="en-IL" sz="18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E976E7C1-1783-45C6-94C2-B691253F11E8}"/>
              </a:ext>
            </a:extLst>
          </p:cNvPr>
          <p:cNvSpPr txBox="1">
            <a:spLocks/>
          </p:cNvSpPr>
          <p:nvPr/>
        </p:nvSpPr>
        <p:spPr>
          <a:xfrm>
            <a:off x="6824505" y="4021138"/>
            <a:ext cx="181227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IL" sz="20000" cap="none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1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מודל הזכרון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64108-5B40-4810-952D-092A6A67AD2E}"/>
              </a:ext>
            </a:extLst>
          </p:cNvPr>
          <p:cNvSpPr/>
          <p:nvPr/>
        </p:nvSpPr>
        <p:spPr>
          <a:xfrm>
            <a:off x="1635968" y="516298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DC237-A92A-4ADF-B0E3-F06FE42A535E}"/>
              </a:ext>
            </a:extLst>
          </p:cNvPr>
          <p:cNvSpPr/>
          <p:nvPr/>
        </p:nvSpPr>
        <p:spPr>
          <a:xfrm>
            <a:off x="1635968" y="1138340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5EFA4-8FBF-457B-A349-24DCCB0791AD}"/>
              </a:ext>
            </a:extLst>
          </p:cNvPr>
          <p:cNvSpPr/>
          <p:nvPr/>
        </p:nvSpPr>
        <p:spPr>
          <a:xfrm>
            <a:off x="1635968" y="1779042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46F39-3A37-4A75-9CB6-D3AE6F6C42BB}"/>
              </a:ext>
            </a:extLst>
          </p:cNvPr>
          <p:cNvSpPr/>
          <p:nvPr/>
        </p:nvSpPr>
        <p:spPr>
          <a:xfrm>
            <a:off x="1635968" y="2401083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26D1A-8995-4967-89D8-BA1D01EE6D2A}"/>
              </a:ext>
            </a:extLst>
          </p:cNvPr>
          <p:cNvSpPr/>
          <p:nvPr/>
        </p:nvSpPr>
        <p:spPr>
          <a:xfrm>
            <a:off x="1631301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F95CB5-EA3A-46AF-968B-586263D8A64B}"/>
              </a:ext>
            </a:extLst>
          </p:cNvPr>
          <p:cNvSpPr/>
          <p:nvPr/>
        </p:nvSpPr>
        <p:spPr>
          <a:xfrm rot="10800000">
            <a:off x="2744754" y="4080585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143A9CD-4277-4A22-8A5F-93CD7C73A4F7}"/>
              </a:ext>
            </a:extLst>
          </p:cNvPr>
          <p:cNvSpPr/>
          <p:nvPr/>
        </p:nvSpPr>
        <p:spPr>
          <a:xfrm>
            <a:off x="2744753" y="3343470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8AFBC-310C-456C-B342-744A52D77A30}"/>
              </a:ext>
            </a:extLst>
          </p:cNvPr>
          <p:cNvSpPr/>
          <p:nvPr/>
        </p:nvSpPr>
        <p:spPr>
          <a:xfrm>
            <a:off x="1631300" y="4484914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9316EF-F973-4F32-97A1-4193385BE3DC}"/>
              </a:ext>
            </a:extLst>
          </p:cNvPr>
          <p:cNvSpPr/>
          <p:nvPr/>
        </p:nvSpPr>
        <p:spPr>
          <a:xfrm>
            <a:off x="1631299" y="1971875"/>
            <a:ext cx="2485057" cy="25550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#2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5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24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6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0.00078 -0.24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33408" y="2806747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1B322E-2572-4372-B080-8A4311B43176}"/>
              </a:ext>
            </a:extLst>
          </p:cNvPr>
          <p:cNvSpPr/>
          <p:nvPr/>
        </p:nvSpPr>
        <p:spPr>
          <a:xfrm>
            <a:off x="1634696" y="1970596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0x53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4C039E-9551-47AF-A924-E4F40144089E}"/>
              </a:ext>
            </a:extLst>
          </p:cNvPr>
          <p:cNvSpPr/>
          <p:nvPr/>
        </p:nvSpPr>
        <p:spPr>
          <a:xfrm>
            <a:off x="1636800" y="2375259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0xA9</a:t>
            </a:r>
            <a:endParaRPr lang="en-I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D2D32F-7762-47E9-BA62-33F55C3E34D0}"/>
              </a:ext>
            </a:extLst>
          </p:cNvPr>
          <p:cNvSpPr/>
          <p:nvPr/>
        </p:nvSpPr>
        <p:spPr>
          <a:xfrm>
            <a:off x="1636801" y="3654236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0xFFFD1C</a:t>
            </a:r>
            <a:endParaRPr lang="en-IL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86512-608E-4C3C-A425-ED1AE32B6D60}"/>
              </a:ext>
            </a:extLst>
          </p:cNvPr>
          <p:cNvSpPr/>
          <p:nvPr/>
        </p:nvSpPr>
        <p:spPr>
          <a:xfrm>
            <a:off x="1634686" y="4058565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0x8001C</a:t>
            </a:r>
            <a:endParaRPr lang="en-IL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848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78BE082-ADC8-4D45-A214-349508FDE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81541"/>
              </p:ext>
            </p:extLst>
          </p:nvPr>
        </p:nvGraphicFramePr>
        <p:xfrm>
          <a:off x="1645282" y="2813693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k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A234B6-D2D3-413C-8A67-22B678DC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38" y="1269768"/>
            <a:ext cx="3577808" cy="3583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C570C-9A28-48C2-B7C1-F36ED968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137" y="5404431"/>
            <a:ext cx="3597826" cy="8338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8B30034B-37A3-44FE-AC50-5D798701E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31488"/>
              </p:ext>
            </p:extLst>
          </p:nvPr>
        </p:nvGraphicFramePr>
        <p:xfrm>
          <a:off x="1648676" y="2817078"/>
          <a:ext cx="2464302" cy="820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17">
                  <a:extLst>
                    <a:ext uri="{9D8B030D-6E8A-4147-A177-3AD203B41FA5}">
                      <a16:colId xmlns:a16="http://schemas.microsoft.com/office/drawing/2014/main" val="4236908199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209555880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410717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</a:tblGrid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11731"/>
                  </a:ext>
                </a:extLst>
              </a:tr>
              <a:tr h="27338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X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‘ ‘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0x0</a:t>
                      </a:r>
                      <a:endParaRPr lang="en-IL" sz="1000" dirty="0"/>
                    </a:p>
                  </a:txBody>
                  <a:tcPr marL="42809" marR="42809" marT="21405" marB="2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27793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E629706-BFB3-432D-AE9B-EA5B0D6F42F2}"/>
              </a:ext>
            </a:extLst>
          </p:cNvPr>
          <p:cNvSpPr/>
          <p:nvPr/>
        </p:nvSpPr>
        <p:spPr>
          <a:xfrm>
            <a:off x="1633415" y="3650855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Stack Pointer = 0x ???</a:t>
            </a:r>
            <a:endParaRPr lang="en-IL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D09FBA-40E8-4F3A-8454-59BBDE742EE9}"/>
              </a:ext>
            </a:extLst>
          </p:cNvPr>
          <p:cNvSpPr/>
          <p:nvPr/>
        </p:nvSpPr>
        <p:spPr>
          <a:xfrm>
            <a:off x="1631301" y="4075500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Return Address = 0x ???</a:t>
            </a:r>
            <a:endParaRPr lang="en-IL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EC04-5F82-4333-9DDC-A45D0F1CE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7732" y="190959"/>
            <a:ext cx="6457824" cy="62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E2013CA-864C-4771-913E-5B8E7FECA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1269768"/>
            <a:ext cx="3544917" cy="35832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E8D964-AF9E-41F7-9EE5-418CED09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3669" y="5414670"/>
            <a:ext cx="3597826" cy="93014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5A4A79-C04F-4CFC-8285-B6971BF36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4998" y="2538360"/>
            <a:ext cx="4742873" cy="11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Buffer Overflow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הגנות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31303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31303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31303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33407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33408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31293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12579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B599EF-7E08-4D9F-A3A9-D3496D3DE945}"/>
              </a:ext>
            </a:extLst>
          </p:cNvPr>
          <p:cNvSpPr/>
          <p:nvPr/>
        </p:nvSpPr>
        <p:spPr>
          <a:xfrm>
            <a:off x="1636801" y="2803364"/>
            <a:ext cx="2482953" cy="4613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0E5753-6D35-4624-BE5F-3E01E15E7E0F}"/>
              </a:ext>
            </a:extLst>
          </p:cNvPr>
          <p:cNvSpPr/>
          <p:nvPr/>
        </p:nvSpPr>
        <p:spPr>
          <a:xfrm>
            <a:off x="1636800" y="3253291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4A9A08-7708-4976-A4F4-F003E4F728F5}"/>
              </a:ext>
            </a:extLst>
          </p:cNvPr>
          <p:cNvSpPr/>
          <p:nvPr/>
        </p:nvSpPr>
        <p:spPr>
          <a:xfrm>
            <a:off x="5694777" y="926844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82A0CF-0D54-42F3-A1B4-CC70EC44D46D}"/>
              </a:ext>
            </a:extLst>
          </p:cNvPr>
          <p:cNvSpPr/>
          <p:nvPr/>
        </p:nvSpPr>
        <p:spPr>
          <a:xfrm>
            <a:off x="5816076" y="989053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0924E-48EA-4291-83B6-0D0902D61F9C}"/>
              </a:ext>
            </a:extLst>
          </p:cNvPr>
          <p:cNvSpPr/>
          <p:nvPr/>
        </p:nvSpPr>
        <p:spPr>
          <a:xfrm>
            <a:off x="5816076" y="1611095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A7EF89-B43D-4DA1-AB63-79BC8CD840CC}"/>
              </a:ext>
            </a:extLst>
          </p:cNvPr>
          <p:cNvSpPr/>
          <p:nvPr/>
        </p:nvSpPr>
        <p:spPr>
          <a:xfrm>
            <a:off x="5816076" y="2251797"/>
            <a:ext cx="2475722" cy="6407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bss</a:t>
            </a:r>
            <a:endParaRPr lang="en-IL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1458D9-C718-4B5F-847C-3D10449C6C05}"/>
              </a:ext>
            </a:extLst>
          </p:cNvPr>
          <p:cNvSpPr/>
          <p:nvPr/>
        </p:nvSpPr>
        <p:spPr>
          <a:xfrm>
            <a:off x="5816076" y="2873838"/>
            <a:ext cx="2475722" cy="9330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  <a:endParaRPr lang="en-I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EFE66F-F804-473B-BC1B-D3D0EFBF01D4}"/>
              </a:ext>
            </a:extLst>
          </p:cNvPr>
          <p:cNvSpPr/>
          <p:nvPr/>
        </p:nvSpPr>
        <p:spPr>
          <a:xfrm>
            <a:off x="5811409" y="4957669"/>
            <a:ext cx="2475722" cy="842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  <a:endParaRPr lang="en-IL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E42118C-D885-4C3E-AA5C-829105C708B8}"/>
              </a:ext>
            </a:extLst>
          </p:cNvPr>
          <p:cNvSpPr/>
          <p:nvPr/>
        </p:nvSpPr>
        <p:spPr>
          <a:xfrm rot="10800000">
            <a:off x="6924862" y="4553340"/>
            <a:ext cx="248816" cy="39188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D6D536D-636B-4C97-AE3D-86EEF10C8631}"/>
              </a:ext>
            </a:extLst>
          </p:cNvPr>
          <p:cNvSpPr/>
          <p:nvPr/>
        </p:nvSpPr>
        <p:spPr>
          <a:xfrm>
            <a:off x="6924861" y="3816225"/>
            <a:ext cx="248816" cy="40938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Return Oriented Programming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יכול לעקוף את ההגבלות: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NX bit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אי אפשר לכתוב קוד משלנו.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ASLR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יודעים היכן טעון כל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segment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לא ניתן לדרוס מבלי לדעת את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דרישות להשמשה:</a:t>
            </a:r>
          </a:p>
          <a:p>
            <a:pPr lvl="1" algn="r" rtl="1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Forking Server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אנחנו שולטים בגודל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lvl="1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4C76D42-2200-4A13-AFFB-0F543F6A81AE}"/>
              </a:ext>
            </a:extLst>
          </p:cNvPr>
          <p:cNvSpPr/>
          <p:nvPr/>
        </p:nvSpPr>
        <p:spPr>
          <a:xfrm>
            <a:off x="5741776" y="171465"/>
            <a:ext cx="5361617" cy="6648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744BC2-89C2-41C8-96DE-3198F96EACFC}"/>
              </a:ext>
            </a:extLst>
          </p:cNvPr>
          <p:cNvSpPr/>
          <p:nvPr/>
        </p:nvSpPr>
        <p:spPr>
          <a:xfrm>
            <a:off x="1514669" y="454089"/>
            <a:ext cx="2708987" cy="56294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2F597-4DB6-45C7-97B2-8F408617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983635"/>
          </a:xfrm>
        </p:spPr>
        <p:txBody>
          <a:bodyPr/>
          <a:lstStyle/>
          <a:p>
            <a:pPr algn="r" rtl="1"/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שפת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C++</a:t>
            </a:r>
            <a:r>
              <a:rPr lang="he-IL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- </a:t>
            </a:r>
            <a:r>
              <a:rPr lang="en-US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ROP</a:t>
            </a:r>
            <a:endParaRPr lang="en-IL" cap="none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9D37-3B94-4415-BFED-4639A5DB9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53" y="802432"/>
            <a:ext cx="10260557" cy="5685454"/>
          </a:xfrm>
        </p:spPr>
        <p:txBody>
          <a:bodyPr>
            <a:normAutofit/>
          </a:bodyPr>
          <a:lstStyle/>
          <a:p>
            <a:pPr lvl="1" algn="r" rtl="1"/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שלבים ל-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ROP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מוצלח: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גודל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buffer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 canary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בית אחר בית.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rbp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stack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דריסת ה-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rip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– הדלפת כתובת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.text</a:t>
            </a: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914400" lvl="1" indent="-457200" algn="r" rtl="1">
              <a:buFont typeface="+mj-lt"/>
              <a:buAutoNum type="arabicPeriod"/>
            </a:pP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חיפוש 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gadget</a:t>
            </a:r>
            <a:r>
              <a:rPr lang="he-IL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-ים:</a:t>
            </a:r>
          </a:p>
          <a:p>
            <a:pPr marL="914400" lvl="1" indent="-457200" algn="r" rtl="1">
              <a:buFont typeface="+mj-lt"/>
              <a:buAutoNum type="arabicPeriod"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57200" lvl="1" indent="0" algn="r" rtl="1">
              <a:buNone/>
            </a:pPr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2" algn="r" rtl="1"/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 algn="r" rtl="1"/>
            <a:endParaRPr lang="he-IL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CC37D-C6EA-44B0-B782-BA763EB91AFB}"/>
              </a:ext>
            </a:extLst>
          </p:cNvPr>
          <p:cNvCxnSpPr>
            <a:cxnSpLocks/>
          </p:cNvCxnSpPr>
          <p:nvPr/>
        </p:nvCxnSpPr>
        <p:spPr>
          <a:xfrm flipH="1">
            <a:off x="4223656" y="516298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2D8154-4C0B-4868-8FEB-9DF05BD76605}"/>
              </a:ext>
            </a:extLst>
          </p:cNvPr>
          <p:cNvSpPr txBox="1"/>
          <p:nvPr/>
        </p:nvSpPr>
        <p:spPr>
          <a:xfrm>
            <a:off x="4335622" y="466937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en-IL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16DB47-8D58-490D-8C99-5EE7B10AB463}"/>
              </a:ext>
            </a:extLst>
          </p:cNvPr>
          <p:cNvCxnSpPr>
            <a:cxnSpLocks/>
          </p:cNvCxnSpPr>
          <p:nvPr/>
        </p:nvCxnSpPr>
        <p:spPr>
          <a:xfrm flipH="1">
            <a:off x="4282750" y="5337121"/>
            <a:ext cx="87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999F91-DBF3-46AD-9026-FED179F1DC88}"/>
              </a:ext>
            </a:extLst>
          </p:cNvPr>
          <p:cNvSpPr txBox="1"/>
          <p:nvPr/>
        </p:nvSpPr>
        <p:spPr>
          <a:xfrm>
            <a:off x="4335622" y="500040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9A5E2-4E8F-4904-83F3-416BD73160CC}"/>
              </a:ext>
            </a:extLst>
          </p:cNvPr>
          <p:cNvSpPr/>
          <p:nvPr/>
        </p:nvSpPr>
        <p:spPr>
          <a:xfrm>
            <a:off x="1625080" y="1106782"/>
            <a:ext cx="2485066" cy="8594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#3 stack frame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C1774-A1D4-4CC7-A92F-F54E756DAEE0}"/>
              </a:ext>
            </a:extLst>
          </p:cNvPr>
          <p:cNvSpPr/>
          <p:nvPr/>
        </p:nvSpPr>
        <p:spPr>
          <a:xfrm>
            <a:off x="1625080" y="4526932"/>
            <a:ext cx="2485066" cy="7594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#1 stack frame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BAB77-E6BE-4DB4-9F6F-D52B451F23CB}"/>
              </a:ext>
            </a:extLst>
          </p:cNvPr>
          <p:cNvSpPr/>
          <p:nvPr/>
        </p:nvSpPr>
        <p:spPr>
          <a:xfrm>
            <a:off x="1625080" y="1973979"/>
            <a:ext cx="2485066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variable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907D0-0D42-451E-96E7-75D58B4C7307}"/>
              </a:ext>
            </a:extLst>
          </p:cNvPr>
          <p:cNvSpPr/>
          <p:nvPr/>
        </p:nvSpPr>
        <p:spPr>
          <a:xfrm>
            <a:off x="1627184" y="2378642"/>
            <a:ext cx="2482953" cy="438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another variable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AD6DE7-2062-4C97-ACA2-0E6ADD901A26}"/>
              </a:ext>
            </a:extLst>
          </p:cNvPr>
          <p:cNvSpPr/>
          <p:nvPr/>
        </p:nvSpPr>
        <p:spPr>
          <a:xfrm>
            <a:off x="1627185" y="3657619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stack pointer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F9DD28-346C-4B5F-9E87-A227BEA28088}"/>
              </a:ext>
            </a:extLst>
          </p:cNvPr>
          <p:cNvSpPr/>
          <p:nvPr/>
        </p:nvSpPr>
        <p:spPr>
          <a:xfrm>
            <a:off x="1625070" y="4061948"/>
            <a:ext cx="2485066" cy="4525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Saved return address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9DD4B2-39EF-460A-9696-D12B9C0DDFF9}"/>
              </a:ext>
            </a:extLst>
          </p:cNvPr>
          <p:cNvSpPr/>
          <p:nvPr/>
        </p:nvSpPr>
        <p:spPr>
          <a:xfrm>
            <a:off x="1627185" y="2806748"/>
            <a:ext cx="2482953" cy="427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  <a:endParaRPr lang="en-IL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CFCE131-6463-4922-8748-1BB28D5E220F}"/>
              </a:ext>
            </a:extLst>
          </p:cNvPr>
          <p:cNvSpPr/>
          <p:nvPr/>
        </p:nvSpPr>
        <p:spPr>
          <a:xfrm rot="10800000">
            <a:off x="2706356" y="723404"/>
            <a:ext cx="317379" cy="3693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AAEF3961-8BF0-4AAE-81C5-49F5EA9EE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31373"/>
              </p:ext>
            </p:extLst>
          </p:nvPr>
        </p:nvGraphicFramePr>
        <p:xfrm>
          <a:off x="1639614" y="3669596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3B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91615DB9-CEB2-4BF6-B6C1-4E562D75808E}"/>
              </a:ext>
            </a:extLst>
          </p:cNvPr>
          <p:cNvSpPr/>
          <p:nvPr/>
        </p:nvSpPr>
        <p:spPr>
          <a:xfrm>
            <a:off x="1631294" y="3234653"/>
            <a:ext cx="2482953" cy="42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Stack canary</a:t>
            </a:r>
            <a:endParaRPr lang="en-IL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E6B2AD2-23E0-4201-8501-FCDC82B33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27249"/>
              </p:ext>
            </p:extLst>
          </p:nvPr>
        </p:nvGraphicFramePr>
        <p:xfrm>
          <a:off x="1639604" y="3247054"/>
          <a:ext cx="2464312" cy="3950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9502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EF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7D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62068228-4DDC-428B-B3A8-62EAE5F0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94349"/>
              </p:ext>
            </p:extLst>
          </p:nvPr>
        </p:nvGraphicFramePr>
        <p:xfrm>
          <a:off x="1638067" y="4083249"/>
          <a:ext cx="2464312" cy="3799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39">
                  <a:extLst>
                    <a:ext uri="{9D8B030D-6E8A-4147-A177-3AD203B41FA5}">
                      <a16:colId xmlns:a16="http://schemas.microsoft.com/office/drawing/2014/main" val="926722551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52001168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868691546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048611440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948126889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590596684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3610417933"/>
                    </a:ext>
                  </a:extLst>
                </a:gridCol>
                <a:gridCol w="308039">
                  <a:extLst>
                    <a:ext uri="{9D8B030D-6E8A-4147-A177-3AD203B41FA5}">
                      <a16:colId xmlns:a16="http://schemas.microsoft.com/office/drawing/2014/main" val="2523993282"/>
                    </a:ext>
                  </a:extLst>
                </a:gridCol>
              </a:tblGrid>
              <a:tr h="37990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F4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86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</a:t>
                      </a:r>
                      <a:endParaRPr lang="en-IL" sz="1000" dirty="0"/>
                    </a:p>
                  </a:txBody>
                  <a:tcPr marL="42809" marR="42809" marT="21405" marB="21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1359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F31F5D7-64B2-4E48-9F6F-88F5C9C0F4F2}"/>
              </a:ext>
            </a:extLst>
          </p:cNvPr>
          <p:cNvSpPr txBox="1"/>
          <p:nvPr/>
        </p:nvSpPr>
        <p:spPr>
          <a:xfrm>
            <a:off x="4163748" y="3306068"/>
            <a:ext cx="168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0x7DC633B651EFA100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676188-353C-4EF1-BF56-656C164A9959}"/>
              </a:ext>
            </a:extLst>
          </p:cNvPr>
          <p:cNvSpPr txBox="1"/>
          <p:nvPr/>
        </p:nvSpPr>
        <p:spPr>
          <a:xfrm>
            <a:off x="4163748" y="3729284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0xFFFFFFD13B43CA18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73502-76B5-4980-BDA7-E892ADD23EEE}"/>
              </a:ext>
            </a:extLst>
          </p:cNvPr>
          <p:cNvSpPr txBox="1"/>
          <p:nvPr/>
        </p:nvSpPr>
        <p:spPr>
          <a:xfrm>
            <a:off x="4163748" y="4149718"/>
            <a:ext cx="1369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0x8001C1DA86F4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Binary Exploitation] Return Oriented Programming | Zafirr's blog :L">
            <a:extLst>
              <a:ext uri="{FF2B5EF4-FFF2-40B4-BE49-F238E27FC236}">
                <a16:creationId xmlns:a16="http://schemas.microsoft.com/office/drawing/2014/main" id="{AC9217AF-C567-4EBB-AB54-15BAC9C2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3444567"/>
            <a:ext cx="2057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9985-2CD8-4977-8479-E3A157C3C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Problem Demonstration</a:t>
            </a:r>
            <a:endParaRPr lang="en-IL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E32D0-F6A3-4A84-8B33-6CE198365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1017</Words>
  <Application>Microsoft Office PowerPoint</Application>
  <PresentationFormat>Widescreen</PresentationFormat>
  <Paragraphs>285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Segoe UI Semibold</vt:lpstr>
      <vt:lpstr>Segoe UI Semilight</vt:lpstr>
      <vt:lpstr>Tw Cen MT</vt:lpstr>
      <vt:lpstr>Circuit</vt:lpstr>
      <vt:lpstr>הרצאת סמינר</vt:lpstr>
      <vt:lpstr>נושאי ההרצאה</vt:lpstr>
      <vt:lpstr>שפת C++ - מודל הזכרון</vt:lpstr>
      <vt:lpstr>שפת C++ - Buffer Overflow</vt:lpstr>
      <vt:lpstr>Buffer Overflow - הגנות</vt:lpstr>
      <vt:lpstr>Buffer Overflow - הגנות</vt:lpstr>
      <vt:lpstr>שפת C++ - ROP</vt:lpstr>
      <vt:lpstr>שפת C++ - ROP</vt:lpstr>
      <vt:lpstr>Problem Demonstration</vt:lpstr>
      <vt:lpstr>Solution #1 - Threads</vt:lpstr>
      <vt:lpstr>Threads</vt:lpstr>
      <vt:lpstr>Threads - Demonstration</vt:lpstr>
      <vt:lpstr>Threads</vt:lpstr>
      <vt:lpstr>Threads - Demonstration</vt:lpstr>
      <vt:lpstr>Solution #2 - Select</vt:lpstr>
      <vt:lpstr>Select</vt:lpstr>
      <vt:lpstr>Select - Demonstration</vt:lpstr>
      <vt:lpstr>Solution #3 - Poll</vt:lpstr>
      <vt:lpstr>Poll</vt:lpstr>
      <vt:lpstr>Poll - Demonstration</vt:lpstr>
      <vt:lpstr>Tips &amp; Tricks</vt:lpstr>
      <vt:lpstr>Broadcast</vt:lpstr>
      <vt:lpstr>Broadcast</vt:lpstr>
      <vt:lpstr>Broadcast Examples</vt:lpstr>
      <vt:lpstr>Broadcast</vt:lpstr>
      <vt:lpstr>Broadcast - Demonstration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Multithreaded servers</dc:title>
  <dc:creator>amit@aramnik.com</dc:creator>
  <cp:lastModifiedBy>Amit Sides</cp:lastModifiedBy>
  <cp:revision>126</cp:revision>
  <dcterms:created xsi:type="dcterms:W3CDTF">2020-08-09T20:29:16Z</dcterms:created>
  <dcterms:modified xsi:type="dcterms:W3CDTF">2021-03-15T23:20:35Z</dcterms:modified>
</cp:coreProperties>
</file>