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88" r:id="rId4"/>
    <p:sldId id="279" r:id="rId5"/>
    <p:sldId id="281" r:id="rId6"/>
    <p:sldId id="282" r:id="rId7"/>
    <p:sldId id="283" r:id="rId8"/>
    <p:sldId id="284" r:id="rId9"/>
    <p:sldId id="285" r:id="rId10"/>
    <p:sldId id="287" r:id="rId11"/>
    <p:sldId id="286" r:id="rId12"/>
    <p:sldId id="290" r:id="rId13"/>
    <p:sldId id="289" r:id="rId14"/>
    <p:sldId id="292" r:id="rId15"/>
    <p:sldId id="291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263" r:id="rId24"/>
    <p:sldId id="258" r:id="rId25"/>
    <p:sldId id="259" r:id="rId26"/>
    <p:sldId id="260" r:id="rId27"/>
    <p:sldId id="261" r:id="rId28"/>
    <p:sldId id="262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5" r:id="rId40"/>
    <p:sldId id="276" r:id="rId41"/>
    <p:sldId id="278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1T21:00:25.1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111 283,'2'-88,"0"36,-6-82,4 134,0 0,0-1,0 1,0 0,0 0,0-1,0 1,0 0,0-1,0 1,0 0,0-1,-1 1,1 0,0 0,0-1,0 1,0 0,0-1,-1 1,1 0,0 0,0-1,0 1,-1 0,1 0,0 0,0-1,-1 1,1 0,0 0,0 0,-1 0,1 0,0 0,-1-1,1 1,0 0,0 0,-1 0,1 0,0 0,-1 0,1 0,0 0,-1 0,1 0,0 1,-1-1,1 0,0 0,0 0,-1 0,1 0,0 0,0 1,-1-1,1 0,0 0,0 0,-1 1,1-1,-22 23,3-3,-29 12,40-25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C6E29-C0EC-43FC-A5E5-44BAD01BAC7B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9A2CC-002F-40A3-8085-9B94163C32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820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3174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93550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330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9849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8461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9929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9951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8293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3791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8122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76776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1784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4810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8789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31841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23593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 – The thread ID (mostly an int, but could be struct)</a:t>
            </a:r>
          </a:p>
          <a:p>
            <a:r>
              <a:rPr lang="en-US" dirty="0"/>
              <a:t>Thread_attributes – Some attributes of the thread</a:t>
            </a:r>
          </a:p>
          <a:p>
            <a:r>
              <a:rPr lang="en-US" dirty="0"/>
              <a:t>start_routine – The function to run on start</a:t>
            </a:r>
          </a:p>
          <a:p>
            <a:r>
              <a:rPr lang="en-US" dirty="0"/>
              <a:t>arg – The argument passed to start_routine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2890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819760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“Echo Server”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174699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Threaded Echo Server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09647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nfds</a:t>
            </a:r>
            <a:r>
              <a:rPr lang="en-US" dirty="0"/>
              <a:t> = maximum </a:t>
            </a:r>
            <a:r>
              <a:rPr lang="en-US" dirty="0" err="1"/>
              <a:t>fd</a:t>
            </a:r>
            <a:r>
              <a:rPr lang="en-US" dirty="0"/>
              <a:t> number + 1 (not count!)</a:t>
            </a:r>
          </a:p>
          <a:p>
            <a:r>
              <a:rPr lang="en-US" dirty="0"/>
              <a:t>Return value of select: number of </a:t>
            </a:r>
            <a:r>
              <a:rPr lang="en-US" dirty="0" err="1"/>
              <a:t>fd’s</a:t>
            </a:r>
            <a:r>
              <a:rPr lang="en-US" dirty="0"/>
              <a:t> waiting for IO</a:t>
            </a:r>
          </a:p>
          <a:p>
            <a:r>
              <a:rPr lang="en-US" dirty="0" err="1"/>
              <a:t>fd</a:t>
            </a:r>
            <a:r>
              <a:rPr lang="en-US" dirty="0"/>
              <a:t> sets bits are updated according to the </a:t>
            </a:r>
            <a:r>
              <a:rPr lang="en-US" dirty="0" err="1"/>
              <a:t>fds</a:t>
            </a:r>
            <a:r>
              <a:rPr lang="en-US" dirty="0"/>
              <a:t> that are waiting for action.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03445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6748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7402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nfds</a:t>
            </a:r>
            <a:r>
              <a:rPr lang="en-US" dirty="0"/>
              <a:t> = number of elements in </a:t>
            </a:r>
            <a:r>
              <a:rPr lang="en-US" dirty="0" err="1"/>
              <a:t>fds</a:t>
            </a:r>
            <a:r>
              <a:rPr lang="en-US" dirty="0"/>
              <a:t> array</a:t>
            </a:r>
          </a:p>
          <a:p>
            <a:r>
              <a:rPr lang="en-US" dirty="0"/>
              <a:t>Return value of poll: number of </a:t>
            </a:r>
            <a:r>
              <a:rPr lang="en-US" dirty="0" err="1"/>
              <a:t>fd’s</a:t>
            </a:r>
            <a:r>
              <a:rPr lang="en-US" dirty="0"/>
              <a:t> waiting for IO</a:t>
            </a:r>
          </a:p>
          <a:p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Revents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is</a:t>
            </a:r>
            <a:r>
              <a:rPr lang="en-US" dirty="0"/>
              <a:t> updated according to the </a:t>
            </a:r>
            <a:r>
              <a:rPr lang="en-US" dirty="0" err="1"/>
              <a:t>fds</a:t>
            </a:r>
            <a:r>
              <a:rPr lang="en-US" dirty="0"/>
              <a:t> that are waiting for action.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35209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poll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857387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35780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33052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3882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27778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SO_BROADCAST flag</a:t>
            </a:r>
          </a:p>
          <a:p>
            <a:r>
              <a:rPr lang="en-US" dirty="0"/>
              <a:t>SOL_SOCKET – Changing an option for the socket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531442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broadcast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40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77696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41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8336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9645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8351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35284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Address Space Layout Randomization</a:t>
            </a:r>
          </a:p>
          <a:p>
            <a:r>
              <a:rPr lang="en-US" dirty="0"/>
              <a:t>No </a:t>
            </a:r>
            <a:r>
              <a:rPr lang="en-US" dirty="0" err="1"/>
              <a:t>eXecute</a:t>
            </a:r>
            <a:r>
              <a:rPr lang="en-US" dirty="0"/>
              <a:t>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2079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62449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7314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4283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068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71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391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641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565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075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33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425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954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954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624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525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370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938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0621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855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F501D-82E6-4DBB-AAAA-6DA52CACCFFC}" type="datetimeFigureOut">
              <a:rPr lang="en-IL" smtClean="0"/>
              <a:t>25.03.2021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0442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it-sides/MultithreadedServers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he-IL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הרצאת סמינר</a:t>
            </a:r>
            <a:endParaRPr lang="en-IL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dirty="0"/>
              <a:t>תכנות מערכות דפנסיבי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1486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ROP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– הגנות 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8080" y="802432"/>
            <a:ext cx="6089330" cy="5685454"/>
          </a:xfrm>
        </p:spPr>
        <p:txBody>
          <a:bodyPr>
            <a:normAutofit lnSpcReduction="10000"/>
          </a:bodyPr>
          <a:lstStyle/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Reversed Stack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המחסנית מתקדמת בכיוון ההפוך.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משתנה לוקאלי של הפונקציה הנוכחית לא יכול לדרוס את כתובת החזרה של אותה הפונקציה.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חסרונות: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מגן לחלוטין – אם מעבירים לפונקציה מצביע למשתנה על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הוא עלול לדרוס את כתובת החזרה שלה – אך זה הרבה פחות נפוץ.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בכל ארכיטקטורה יש תמיכה.</a:t>
            </a:r>
          </a:p>
          <a:p>
            <a:pPr lvl="3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במעבדי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ARM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מודרניים הדבר נתמך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Instruction Set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(צריך להתאים את הקומפיילר).</a:t>
            </a:r>
          </a:p>
          <a:p>
            <a:pPr lvl="3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במעבדי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x86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אין תמיכה, אך פורסם מאמר שמראה שניתן להוסיף תמיכה בקומפיילרים עם תקורה נמוכה יחסית.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מבנה לא אופטימלי של הזיכרון, כיוון שהמחסנית וה-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Heap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מתקדמים לאותו כיוון.</a:t>
            </a:r>
          </a:p>
          <a:p>
            <a:pPr marL="457200" lvl="1" indent="0" algn="r" rtl="1"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9DAEDD-ABC5-4932-8AB5-AA98FD4EEDB9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226C84-983F-464D-8FF6-613CC94B81C1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3C507D8-7476-4ECA-AFA6-FE34E1BF4A63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4DDEAA-8C75-4156-AE1D-B302A91F549C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5A9980D-5754-4CAE-ADCE-3FE8412BF3B4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B5BFD57-72F1-4F64-A4B8-2ABE0305E0F3}"/>
              </a:ext>
            </a:extLst>
          </p:cNvPr>
          <p:cNvSpPr/>
          <p:nvPr/>
        </p:nvSpPr>
        <p:spPr>
          <a:xfrm>
            <a:off x="1631303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D844DB-C3CC-4BE0-A020-79D570FC39BD}"/>
              </a:ext>
            </a:extLst>
          </p:cNvPr>
          <p:cNvSpPr/>
          <p:nvPr/>
        </p:nvSpPr>
        <p:spPr>
          <a:xfrm>
            <a:off x="1631303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1AA65F3-1803-440C-9A2D-C78ACA180615}"/>
              </a:ext>
            </a:extLst>
          </p:cNvPr>
          <p:cNvSpPr/>
          <p:nvPr/>
        </p:nvSpPr>
        <p:spPr>
          <a:xfrm>
            <a:off x="1631303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6CB8E22-31C4-4BA5-AAA1-84AE70723066}"/>
              </a:ext>
            </a:extLst>
          </p:cNvPr>
          <p:cNvSpPr/>
          <p:nvPr/>
        </p:nvSpPr>
        <p:spPr>
          <a:xfrm>
            <a:off x="1633407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CDB8837-894A-4295-B252-D7736251D72F}"/>
              </a:ext>
            </a:extLst>
          </p:cNvPr>
          <p:cNvSpPr/>
          <p:nvPr/>
        </p:nvSpPr>
        <p:spPr>
          <a:xfrm>
            <a:off x="1633408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14234E6-566C-49AB-895D-401E1DAF77E1}"/>
              </a:ext>
            </a:extLst>
          </p:cNvPr>
          <p:cNvSpPr/>
          <p:nvPr/>
        </p:nvSpPr>
        <p:spPr>
          <a:xfrm>
            <a:off x="1631293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90BF6550-5DC3-4286-9A14-EDEE7E888838}"/>
              </a:ext>
            </a:extLst>
          </p:cNvPr>
          <p:cNvSpPr/>
          <p:nvPr/>
        </p:nvSpPr>
        <p:spPr>
          <a:xfrm rot="10800000">
            <a:off x="2712579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FF4FC72-2F34-471C-812B-D3B2B608B399}"/>
              </a:ext>
            </a:extLst>
          </p:cNvPr>
          <p:cNvSpPr/>
          <p:nvPr/>
        </p:nvSpPr>
        <p:spPr>
          <a:xfrm>
            <a:off x="1636801" y="2803364"/>
            <a:ext cx="2482953" cy="4613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A3F6F33-2453-48EB-B2A5-A5ACC07B686D}"/>
              </a:ext>
            </a:extLst>
          </p:cNvPr>
          <p:cNvSpPr/>
          <p:nvPr/>
        </p:nvSpPr>
        <p:spPr>
          <a:xfrm>
            <a:off x="1636800" y="3253291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 canary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0812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4.07407E-6 L -0.08698 0.13311 C -0.10664 0.16088 -0.11784 0.20255 -0.11784 0.2463 C -0.11784 0.29584 -0.10664 0.33565 -0.08698 0.36343 L -0.00026 0.49676 " pathEditMode="relative" rAng="5400000" ptsTypes="AAAAA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72" y="24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23 L -0.02253 0.08217 C -0.02761 0.09907 -0.03034 0.12477 -0.03034 0.15162 C -0.03034 0.1824 -0.02761 0.20694 -0.02253 0.22384 L -0.00013 0.30602 " pathEditMode="relative" rAng="5400000" ptsTypes="AAAAA">
                                      <p:cBhvr>
                                        <p:cTn id="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152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3 L 0.03567 0.04607 C 0.04375 0.05649 0.04791 0.072 0.04791 0.08797 C 0.04791 0.10625 0.04375 0.12107 0.03567 0.13149 L -0.00026 0.18102 " pathEditMode="relative" rAng="5400000" ptsTypes="AAAAA">
                                      <p:cBhvr>
                                        <p:cTn id="1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9" y="919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00486 L -0.02318 0.01111 C -0.02852 0.01459 -0.03151 0.01945 -0.03151 0.02477 C -0.03151 0.03102 -0.02852 0.03565 -0.02318 0.03912 L 6.25E-7 0.05556 " pathEditMode="relative" rAng="5400000" ptsTypes="AAAAA">
                                      <p:cBhvr>
                                        <p:cTn id="1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6" y="300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48148E-6 L 0.09844 -0.01759 C 0.12044 -0.02107 0.13281 -0.02685 0.13281 -0.03264 C 0.13281 -0.03935 0.12044 -0.04491 0.09844 -0.04861 L 4.16667E-7 -0.06736 " pathEditMode="relative" rAng="16200000" ptsTypes="AAAAA">
                                      <p:cBhvr>
                                        <p:cTn id="1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1" y="-335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33333E-6 L 0.04141 -0.05023 C 0.05078 -0.06065 0.05599 -0.07662 0.05599 -0.09306 C 0.05599 -0.11158 0.05078 -0.12686 0.04141 -0.13727 L 6.25E-7 -0.1882 " pathEditMode="relative" rAng="16200000" ptsTypes="AAAAA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-939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00116 L 0.08424 -0.08357 C 0.10364 -0.1007 0.11419 -0.12639 0.11419 -0.1537 C 0.11419 -0.18449 0.10364 -0.20903 0.08424 -0.22616 L 2.08333E-6 -0.30949 " pathEditMode="relative" rAng="16200000" ptsTypes="AAA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-1541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0.06901 -0.13009 C 0.08463 -0.15694 0.09323 -0.19768 0.09323 -0.24051 C 0.09323 -0.28889 0.08463 -0.32778 0.06901 -0.35463 L 2.29167E-6 -0.48541 " pathEditMode="relative" rAng="16200000" ptsTypes="AAAAA">
                                      <p:cBhvr>
                                        <p:cTn id="2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61" y="-2425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8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59259E-6 L 0.03971 0.18148 C 0.04869 0.21967 0.05403 0.27708 0.05403 0.3368 C 0.05403 0.4044 0.04869 0.45879 0.03971 0.49699 L 3.125E-6 0.6794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3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3" grpId="1" animBg="1"/>
      <p:bldP spid="54" grpId="0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ROP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– הגנות 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1430" y="802432"/>
            <a:ext cx="6755980" cy="5685454"/>
          </a:xfrm>
        </p:spPr>
        <p:txBody>
          <a:bodyPr>
            <a:normAutofit/>
          </a:bodyPr>
          <a:lstStyle/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Shadow Stack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מחסנית ששומרת רק את כתובות החזרה.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כאשר מבצעים חזרה מפונקציה (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), משווים את כתובת החזרה שהוצאנו מה-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לכתובת החזרה ששמורה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Shadow 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2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חסרונות: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מבנה לא אופטימלי של הזיכרון, כפי שניתן לראות באיור. 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צריך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shadow 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נפרד לכל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thread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(בדומה למחסנית).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עדיין אינה נתמכת בכל המעבדים / קומפיילרים (לא קיים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GCC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לדוגמא).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תומך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Exception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-ים בצורה טובה.</a:t>
            </a:r>
          </a:p>
          <a:p>
            <a:pPr lvl="2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lvl="1" indent="0" algn="r" rtl="1"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7FF3EDB-8D86-4236-AE86-D6377B985983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8BA3093-7CBB-408A-867E-C34F66579249}"/>
              </a:ext>
            </a:extLst>
          </p:cNvPr>
          <p:cNvSpPr/>
          <p:nvPr/>
        </p:nvSpPr>
        <p:spPr>
          <a:xfrm>
            <a:off x="1635968" y="516298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  <a:endParaRPr lang="en-IL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A6416B-7CE1-428C-8E25-8C49B155D66C}"/>
              </a:ext>
            </a:extLst>
          </p:cNvPr>
          <p:cNvSpPr/>
          <p:nvPr/>
        </p:nvSpPr>
        <p:spPr>
          <a:xfrm>
            <a:off x="1635968" y="1138340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  <a:endParaRPr lang="en-IL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5A8D9EC-FCEB-416A-A0BD-F727D8B61BB6}"/>
              </a:ext>
            </a:extLst>
          </p:cNvPr>
          <p:cNvSpPr/>
          <p:nvPr/>
        </p:nvSpPr>
        <p:spPr>
          <a:xfrm>
            <a:off x="1635968" y="1779042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bss</a:t>
            </a:r>
            <a:endParaRPr lang="en-IL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B237E7-B2C6-49DD-853B-C4D40BA9C800}"/>
              </a:ext>
            </a:extLst>
          </p:cNvPr>
          <p:cNvSpPr/>
          <p:nvPr/>
        </p:nvSpPr>
        <p:spPr>
          <a:xfrm>
            <a:off x="1635968" y="3072872"/>
            <a:ext cx="2475722" cy="933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  <a:endParaRPr lang="en-IL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314C36C-776A-4282-8F15-40060B9F07F4}"/>
              </a:ext>
            </a:extLst>
          </p:cNvPr>
          <p:cNvSpPr/>
          <p:nvPr/>
        </p:nvSpPr>
        <p:spPr>
          <a:xfrm>
            <a:off x="1631301" y="5156703"/>
            <a:ext cx="2475722" cy="842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  <a:endParaRPr lang="en-IL" dirty="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245F3F56-845D-4C61-ABE9-0FAE5EE72DA9}"/>
              </a:ext>
            </a:extLst>
          </p:cNvPr>
          <p:cNvSpPr/>
          <p:nvPr/>
        </p:nvSpPr>
        <p:spPr>
          <a:xfrm rot="10800000">
            <a:off x="2744754" y="4752374"/>
            <a:ext cx="248816" cy="3918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9BADE0C8-2D8A-462D-8BB9-813939FF6B82}"/>
              </a:ext>
            </a:extLst>
          </p:cNvPr>
          <p:cNvSpPr/>
          <p:nvPr/>
        </p:nvSpPr>
        <p:spPr>
          <a:xfrm>
            <a:off x="2744753" y="4015259"/>
            <a:ext cx="248816" cy="4093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AE5F8F-3433-4AF1-8011-8C8982BA8322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FACF1E1-B116-487A-889A-5F4A20E3E379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88AA7E7-18F3-416F-A6A9-0227D1071CAA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B2BFDEF-D225-49DE-813C-C6AB0D9AC5B3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9C60A1-A1EC-4BFA-AC3A-AC6B7EF69ED9}"/>
              </a:ext>
            </a:extLst>
          </p:cNvPr>
          <p:cNvSpPr/>
          <p:nvPr/>
        </p:nvSpPr>
        <p:spPr>
          <a:xfrm>
            <a:off x="1637521" y="2838432"/>
            <a:ext cx="2475722" cy="228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Shadow Stack</a:t>
            </a:r>
            <a:endParaRPr lang="en-IL" dirty="0"/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DFF8193C-7E30-4C4E-BF1C-370FAF15FE8A}"/>
              </a:ext>
            </a:extLst>
          </p:cNvPr>
          <p:cNvSpPr/>
          <p:nvPr/>
        </p:nvSpPr>
        <p:spPr>
          <a:xfrm rot="10800000">
            <a:off x="2744754" y="2665066"/>
            <a:ext cx="248816" cy="15505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526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סיכום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lvl="1" algn="r" rtl="1"/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חולשת 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 Buffer Overflow</a:t>
            </a:r>
            <a:endParaRPr lang="he-IL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הגנת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 canary</a:t>
            </a:r>
            <a:endParaRPr lang="he-IL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הגנת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ASLR</a:t>
            </a:r>
            <a:endParaRPr lang="he-IL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הגנת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NX bit</a:t>
            </a:r>
            <a:endParaRPr lang="he-IL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טכניקת 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Return-Oriented Programming</a:t>
            </a:r>
            <a:endParaRPr lang="he-IL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הגנת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Shadow Stack</a:t>
            </a:r>
          </a:p>
          <a:p>
            <a:pPr lvl="2" algn="r" rtl="1"/>
            <a:r>
              <a:rPr lang="he-IL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הגנת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Reversed Stack</a:t>
            </a:r>
            <a:endParaRPr lang="he-IL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914400" lvl="1" indent="-457200" algn="r" rtl="1">
              <a:buFont typeface="+mj-lt"/>
              <a:buAutoNum type="arabicPeriod"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lvl="1" indent="0" algn="r" rtl="1"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54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endParaRPr lang="en-IL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שפת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 level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מאוד נוחה למשתמש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שפה מפורשת (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Interpreted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 ודינמית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הרבה ספריות מובנות המאפשרות פיתוח מהיר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עוד יותר ספריות חיצוניות עם תמיכה נרחבת של הקהילה</a:t>
            </a: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4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Python Deserialization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אחת הספריות המובנות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Python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היא ספריית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הספריה מאפשרת להמיר אובייקטים בשפה לרצף בתים וחזרה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מאוד שימושי לשמירת אובייקטים בזיכרון או לשליחה שלהם ברשת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מפתח שאינו בקיא בשפה עלול להניח שמכיוון שהספריה מובנית היא אינה יכולה להוות בעיית אבטחה.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הנחה שכזאת היא שגויה!</a:t>
            </a: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BB19E8-ECC4-479B-8BDD-95371D78B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61" y="3358119"/>
            <a:ext cx="6374557" cy="178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4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Python Deserialization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כפי שנכתב בתיעוד, שימוש לא בטוח בספריה עלול להוביל ל-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Arbitrary Code Execution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אומנם, חשוב לשים לב שזוהי לא הבעיה היחידה של הספריה!</a:t>
            </a:r>
          </a:p>
          <a:p>
            <a:pPr algn="r" rtl="1"/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השרת אשר מריץ את פעולה ה-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unpickle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ב-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sandbox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(כדוגמאת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docker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 אומנם לא חשוף ל-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Arbitrary Code Execution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על ה-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host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אבל ניתן לבנות פקאטת מידע קטנה יחסית שתגרום לשרת לנצל כמות זיכרון גדולה מאוד.</a:t>
            </a:r>
          </a:p>
          <a:p>
            <a:pPr lvl="1" algn="r" rtl="1"/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דבר כזה עלול להוביל לשימוש נרחב במשאבי הזיכרון של השרת וכתוצאה מכך למניעת השירות שלו (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DOS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).</a:t>
            </a:r>
          </a:p>
          <a:p>
            <a:pPr algn="r" rtl="1"/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שני חוקרים מאוניברסיטת דנקי ביפן גילו כיצד לנצל את מנגנון הפרסור של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</a:t>
            </a:r>
            <a:r>
              <a:rPr lang="he-IL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כדי למקסם את צריכת הזיכרון של קוד השרת הנתקף:</a:t>
            </a:r>
          </a:p>
          <a:p>
            <a:pPr lvl="1" algn="r" rtl="1"/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כל תו '{' מוגדר ע"י ספריית 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כ-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dict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2" algn="r" rtl="1"/>
            <a:r>
              <a:rPr lang="he-IL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כל </a:t>
            </a:r>
            <a:r>
              <a:rPr lang="en-US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dict</a:t>
            </a:r>
            <a:r>
              <a:rPr lang="he-IL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כזה צורך 224 בתים בזיכרון.</a:t>
            </a:r>
          </a:p>
          <a:p>
            <a:pPr lvl="1" algn="r" rtl="1"/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גודל ההודעה הוא 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5MB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גודל הזיכרון הנצרך בשרת גדול מ- 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1GB</a:t>
            </a:r>
            <a:r>
              <a:rPr lang="he-IL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!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1EABA1C-0183-4E6B-A0DD-5F4810B41D52}"/>
              </a:ext>
            </a:extLst>
          </p:cNvPr>
          <p:cNvGrpSpPr/>
          <p:nvPr/>
        </p:nvGrpSpPr>
        <p:grpSpPr>
          <a:xfrm>
            <a:off x="1130429" y="3753352"/>
            <a:ext cx="4786702" cy="1792141"/>
            <a:chOff x="1130429" y="3753352"/>
            <a:chExt cx="4786702" cy="179214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D1C9CF-9CC5-41E4-8280-1463B5714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0429" y="3753352"/>
              <a:ext cx="4786702" cy="1792141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B53E1A0-69E7-4C0E-BBCB-79F93214356F}"/>
                    </a:ext>
                  </a:extLst>
                </p14:cNvPr>
                <p14:cNvContentPartPr/>
                <p14:nvPr/>
              </p14:nvContentPartPr>
              <p14:xfrm>
                <a:off x="2522584" y="4531991"/>
                <a:ext cx="41760" cy="102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B53E1A0-69E7-4C0E-BBCB-79F93214356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13944" y="4522991"/>
                  <a:ext cx="59400" cy="11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721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Python Deserialization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פתרונות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אפשריים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להשתמש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במיוחד כשהמידע שאותו מפרסרים הגיע ממקור לא אמין.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אם התיעוד של פייתון אומר שהוא מסוכן, זה כבר עלול להדליק נורה אדומה על השימוש בספריה.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אם בכל זאת יש צורך במנגנון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deserialization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ניתן להשתמש באחד מהבאים:</a:t>
            </a:r>
          </a:p>
          <a:p>
            <a:pPr lvl="2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Json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אם המידע המתקבל הוא טיפוס מוגדר בשפה ואינו אובייקט גנרי.</a:t>
            </a:r>
          </a:p>
          <a:p>
            <a:pPr lvl="2" algn="r" rtl="1"/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pickletools.dis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פונקציה אשר מאפשרת לבדוק תקינות של מידע לפני שעושים לו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unpickle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2" algn="r" rtl="1"/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Hickle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ספריה חיצונית אשר מטרתה לשמש כתחליף בטוח לספריית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pickle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3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יש לה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API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דומה ופונקציונאליות נרחבות יותר.</a:t>
            </a:r>
          </a:p>
          <a:p>
            <a:pPr marL="914400" lvl="2" indent="0" algn="r" rtl="1">
              <a:buNone/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42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Poisoned Packages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כידוע, פייתון היא שפה דינמית. על כן, היא משתמשת בספריות הנטענות בצורה דינמית תוך כדי ריצת התוכנה, בדומה לטעינה של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DLL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או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SO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לרוב,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DLL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-ים ו-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SO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-ים שמורים במקומות אשר דורשים השראות מנהל בשביל לשנות אותם.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בפייתון, ישנו מקום שבו המשתמש יכול להתקין את הספריות של השפה, ללא צורך בהרשאות מנהל להתקנת הספריה.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תוקף זדוני יכול לשנות את קוד הספריה ובעזרתה להשיג חולשת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בנוסף, ישנן הרבה ספריות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phishing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שמתחקות לספריות נפוצות ומוכרות שקיים בהם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backdoor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או משהו אחר שמטרתו לפגוע במי שמוריד אותן.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לדוגמא: קיימת ספריה זדונית בשם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urlib3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אשר מתחקה לספריה המקורית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urllib3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לפחות הייתה קיימת, מורידים את הספריות הללו משרתי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pypi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אבל ספריות דומות ממשיכות לצוץ מידי פעם.</a:t>
            </a:r>
          </a:p>
        </p:txBody>
      </p:sp>
    </p:spTree>
    <p:extLst>
      <p:ext uri="{BB962C8B-B14F-4D97-AF65-F5344CB8AC3E}">
        <p14:creationId xmlns:p14="http://schemas.microsoft.com/office/powerpoint/2010/main" val="389697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Poisoned Packages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פתרונות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אפשריים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לוודא הרשאות מתאימות לספריות המותקנות.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להשתדל לא להריץ תוכנות בהרשאת מנהל (עד כמה שניתן).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לוודא את תקינות הספריות ע"י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hash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-ים של הקבצים.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לוודא שמתקינים את הספריה הנכונה.</a:t>
            </a:r>
          </a:p>
          <a:p>
            <a:pPr marL="800100" lvl="1" indent="-342900" algn="r" rtl="1">
              <a:buFont typeface="+mj-lt"/>
              <a:buAutoNum type="arabicPeriod"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800100" lvl="1" indent="-342900" algn="r" rtl="1">
              <a:buFont typeface="+mj-lt"/>
              <a:buAutoNum type="arabicPeriod"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800100" lvl="1" indent="-342900" algn="r" rtl="1">
              <a:buFont typeface="+mj-lt"/>
              <a:buAutoNum type="arabicPeriod"/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42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/>
            <a:r>
              <a:rPr lang="he-IL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נושאי ההרצאה</a:t>
            </a:r>
            <a:endParaRPr lang="en-IL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שפת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C++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מבנה הזיכרון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סוגי מתקפות והגנות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פייתון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בעיות ואיומי אבטחה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מודעות = הגנה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תקשורת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פרטוקולי אבטחה ואימות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מתקפות שונות בתקשורת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אבטחת מערכת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מתקפות ודרכי מניעה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פרויקט להמחשת מערכת מאובטחת</a:t>
            </a: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61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212698" y="171465"/>
            <a:ext cx="5890696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Vulnerabilities - Extractions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075" y="802432"/>
            <a:ext cx="6533335" cy="5685454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מסתבר שדחיסה וכיווץ זה חולשתי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מאוד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נמצאו מספר חולשות בספריות מוכרות ומובנות של פייתון עם השנים.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חלקן נמצאו בגרסאות מאוד עדכניות שנמצאות בשימוש נרחב גם היום!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מעבר לחולשות שנמצאו, ישנן פונקציות מסוימות שמוגדרות כמסוכנות וצריך להזהר בשימוש בהן: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F39AA4-B1A6-46BF-8C52-3EAD3B7939B0}"/>
              </a:ext>
            </a:extLst>
          </p:cNvPr>
          <p:cNvGrpSpPr/>
          <p:nvPr/>
        </p:nvGrpSpPr>
        <p:grpSpPr>
          <a:xfrm>
            <a:off x="359615" y="2007117"/>
            <a:ext cx="4071285" cy="1917553"/>
            <a:chOff x="359615" y="2007117"/>
            <a:chExt cx="4071285" cy="191755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6BC202B-D597-423B-AFCE-CFD066EDC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615" y="2007117"/>
              <a:ext cx="4071285" cy="191755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05A0568-AD4F-4755-A924-CD185863927E}"/>
                </a:ext>
              </a:extLst>
            </p:cNvPr>
            <p:cNvSpPr/>
            <p:nvPr/>
          </p:nvSpPr>
          <p:spPr>
            <a:xfrm>
              <a:off x="3284376" y="2264228"/>
              <a:ext cx="665583" cy="111968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AABD0-13CD-4DC4-8601-AFDBF703A9B3}"/>
              </a:ext>
            </a:extLst>
          </p:cNvPr>
          <p:cNvGrpSpPr/>
          <p:nvPr/>
        </p:nvGrpSpPr>
        <p:grpSpPr>
          <a:xfrm>
            <a:off x="359615" y="101561"/>
            <a:ext cx="4071285" cy="1785102"/>
            <a:chOff x="359615" y="101561"/>
            <a:chExt cx="4071285" cy="17851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CED235-EC61-4FB4-A286-796F77006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615" y="101561"/>
              <a:ext cx="4071285" cy="178510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63E469-CE67-41D1-A6A5-D947B04E701D}"/>
                </a:ext>
              </a:extLst>
            </p:cNvPr>
            <p:cNvSpPr/>
            <p:nvPr/>
          </p:nvSpPr>
          <p:spPr>
            <a:xfrm>
              <a:off x="3777758" y="329681"/>
              <a:ext cx="607630" cy="13373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E4FAF10-6B5B-4FB1-9F07-BCE194294B99}"/>
              </a:ext>
            </a:extLst>
          </p:cNvPr>
          <p:cNvGrpSpPr/>
          <p:nvPr/>
        </p:nvGrpSpPr>
        <p:grpSpPr>
          <a:xfrm>
            <a:off x="359615" y="4042131"/>
            <a:ext cx="4071285" cy="2566209"/>
            <a:chOff x="359615" y="4042131"/>
            <a:chExt cx="4071285" cy="25662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2733D7F-7C0A-4C41-BAB2-2F61B11DD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9615" y="4042131"/>
              <a:ext cx="4071285" cy="2566209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04F6B4C-D994-4036-BA41-D88034CD8537}"/>
                </a:ext>
              </a:extLst>
            </p:cNvPr>
            <p:cNvSpPr/>
            <p:nvPr/>
          </p:nvSpPr>
          <p:spPr>
            <a:xfrm>
              <a:off x="1290735" y="4929673"/>
              <a:ext cx="2292220" cy="115078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CF3C778-F314-40F1-8C98-689AB5070A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8224" y="4618962"/>
            <a:ext cx="6227017" cy="160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6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07" y="802432"/>
            <a:ext cx="9958803" cy="5685454"/>
          </a:xfrm>
        </p:spPr>
        <p:txBody>
          <a:bodyPr>
            <a:normAutofit/>
          </a:bodyPr>
          <a:lstStyle/>
          <a:p>
            <a:pPr algn="r" rtl="1"/>
            <a:r>
              <a:rPr lang="en-US">
                <a:latin typeface="Segoe UI Semilight" panose="020B0402040204020203" pitchFamily="34" charset="0"/>
                <a:cs typeface="Segoe UI Semilight" panose="020B0402040204020203" pitchFamily="34" charset="0"/>
              </a:rPr>
              <a:t>eval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is evil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עוד פונציות מסוכנות: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exec</a:t>
            </a:r>
          </a:p>
          <a:p>
            <a:pPr lvl="1" algn="r" rtl="1"/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os.system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input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(פייתון 2)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Subprocess: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check_call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check_output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Popen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וכו'...</a:t>
            </a:r>
          </a:p>
          <a:p>
            <a:pPr lvl="1" algn="r" rtl="1"/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Shutil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rmtree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copytree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copy*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וכו'...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עוד ועוד...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6E5541-93B1-4EBE-BA83-6FFD447771D6}"/>
              </a:ext>
            </a:extLst>
          </p:cNvPr>
          <p:cNvSpPr/>
          <p:nvPr/>
        </p:nvSpPr>
        <p:spPr>
          <a:xfrm>
            <a:off x="5212698" y="171465"/>
            <a:ext cx="5890696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A9EF8F1-1399-46A3-9725-D21E1336AD72}"/>
              </a:ext>
            </a:extLst>
          </p:cNvPr>
          <p:cNvSpPr txBox="1">
            <a:spLocks/>
          </p:cNvSpPr>
          <p:nvPr/>
        </p:nvSpPr>
        <p:spPr>
          <a:xfrm>
            <a:off x="1141412" y="0"/>
            <a:ext cx="9905998" cy="98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Vulnerabilities - Functions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96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07" y="802432"/>
            <a:ext cx="9958803" cy="5685454"/>
          </a:xfrm>
        </p:spPr>
        <p:txBody>
          <a:bodyPr>
            <a:normAutofit/>
          </a:bodyPr>
          <a:lstStyle/>
          <a:p>
            <a:pPr algn="r" rtl="1"/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פתרונות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he-IL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אפשריים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לעדכן, ושוב לעדכן...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להיות מודעים לאבטחה ולקרוא את התיעוד.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לבדוק מידי פעם על חולשות חדשות שנמצאו בסיפריות הנמצאות בשימוש.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לוודא תקינות קלט.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E83A74-84B6-48EA-86FD-9B329C7CDA63}"/>
              </a:ext>
            </a:extLst>
          </p:cNvPr>
          <p:cNvSpPr/>
          <p:nvPr/>
        </p:nvSpPr>
        <p:spPr>
          <a:xfrm>
            <a:off x="5212698" y="171465"/>
            <a:ext cx="5890696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B6B24DA-B9D7-46B8-B182-A66E1B630C96}"/>
              </a:ext>
            </a:extLst>
          </p:cNvPr>
          <p:cNvSpPr txBox="1">
            <a:spLocks/>
          </p:cNvSpPr>
          <p:nvPr/>
        </p:nvSpPr>
        <p:spPr>
          <a:xfrm>
            <a:off x="1141412" y="0"/>
            <a:ext cx="9905998" cy="98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Vulnerabilities - Protection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99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Problem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93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Solution #1 - Threads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4810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EC8EE9-915F-47FD-9AAA-7E5039CC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 dirty="0"/>
              <a:t>Threads</a:t>
            </a:r>
            <a:endParaRPr lang="en-IL" sz="3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A2A0-86DC-487E-8510-44ACFC58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045075" cy="3965046"/>
          </a:xfrm>
        </p:spPr>
        <p:txBody>
          <a:bodyPr>
            <a:normAutofit/>
          </a:bodyPr>
          <a:lstStyle/>
          <a:p>
            <a:r>
              <a:rPr lang="en-US" sz="2000" dirty="0"/>
              <a:t>pthread library</a:t>
            </a:r>
          </a:p>
          <a:p>
            <a:r>
              <a:rPr lang="en-US" sz="2000" dirty="0"/>
              <a:t>int pthread_create(pthread_t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thread</a:t>
            </a:r>
            <a:r>
              <a:rPr lang="en-US" sz="2000" dirty="0"/>
              <a:t>,     const pthread_attr_t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thread_attributes</a:t>
            </a:r>
            <a:r>
              <a:rPr lang="en-US" sz="2000" dirty="0"/>
              <a:t>,                               void *(*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start_routine</a:t>
            </a:r>
            <a:r>
              <a:rPr lang="en-US" sz="2000" dirty="0"/>
              <a:t>) (void *), void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arg</a:t>
            </a:r>
            <a:r>
              <a:rPr lang="en-US" sz="2000" dirty="0"/>
              <a:t>);</a:t>
            </a:r>
          </a:p>
          <a:p>
            <a:r>
              <a:rPr lang="en-US" sz="2000" dirty="0"/>
              <a:t>int pthread_join(pthread_t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thread</a:t>
            </a:r>
            <a:r>
              <a:rPr lang="en-US" sz="2000" dirty="0"/>
              <a:t>,           void **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retval</a:t>
            </a:r>
            <a:r>
              <a:rPr lang="en-US" sz="2000" dirty="0"/>
              <a:t>);</a:t>
            </a:r>
            <a:endParaRPr lang="en-IL" sz="2000" dirty="0"/>
          </a:p>
        </p:txBody>
      </p:sp>
      <p:pic>
        <p:nvPicPr>
          <p:cNvPr id="2050" name="Picture 2" descr="Multithreading (computer architecture) - Wikipedia">
            <a:extLst>
              <a:ext uri="{FF2B5EF4-FFF2-40B4-BE49-F238E27FC236}">
                <a16:creationId xmlns:a16="http://schemas.microsoft.com/office/drawing/2014/main" id="{830F6B8D-C98A-4C70-886A-E6104E1D2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838433"/>
            <a:ext cx="5456279" cy="5156184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E0236B9-2793-4DB6-9722-BAFF414BFF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975" y="4893888"/>
            <a:ext cx="6450931" cy="17367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15115B-27AD-4085-9E1E-5026D40A8348}"/>
              </a:ext>
            </a:extLst>
          </p:cNvPr>
          <p:cNvSpPr txBox="1"/>
          <p:nvPr/>
        </p:nvSpPr>
        <p:spPr>
          <a:xfrm>
            <a:off x="1387883" y="6551476"/>
            <a:ext cx="4798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Advanced Programming in the UNIX ® Environment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313894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Threads -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78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 dirty="0"/>
              <a:t>Threads</a:t>
            </a:r>
            <a:endParaRPr lang="en-IL" sz="3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dirty="0"/>
              <a:t>Each client get it’s own thread.</a:t>
            </a:r>
          </a:p>
          <a:p>
            <a:r>
              <a:rPr lang="en-US" dirty="0"/>
              <a:t>The main thread listens for incoming client requests.</a:t>
            </a:r>
            <a:endParaRPr lang="en-IL" dirty="0"/>
          </a:p>
        </p:txBody>
      </p:sp>
      <p:pic>
        <p:nvPicPr>
          <p:cNvPr id="4098" name="Picture 2" descr="Operating Systems: Threads">
            <a:extLst>
              <a:ext uri="{FF2B5EF4-FFF2-40B4-BE49-F238E27FC236}">
                <a16:creationId xmlns:a16="http://schemas.microsoft.com/office/drawing/2014/main" id="{2D3BE4F0-EC56-4A57-9EAB-0C97F2A6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434395"/>
            <a:ext cx="5456279" cy="196426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84014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Threads -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25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Solution #2 - Select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3618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endParaRPr lang="en-IL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63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/>
              <a:t>Select</a:t>
            </a:r>
            <a:endParaRPr lang="en-IL" sz="3200" cap="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int select(int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nfds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readfds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writefds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exceptfds</a:t>
            </a:r>
            <a:r>
              <a:rPr lang="en-US" sz="2000" dirty="0"/>
              <a:t>, struct </a:t>
            </a:r>
            <a:r>
              <a:rPr lang="en-US" sz="2000" dirty="0" err="1"/>
              <a:t>timeval</a:t>
            </a:r>
            <a:r>
              <a:rPr lang="en-US" sz="2000" dirty="0"/>
              <a:t>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timeout</a:t>
            </a:r>
            <a:r>
              <a:rPr lang="en-US" sz="2000" dirty="0"/>
              <a:t>);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       void FD_CLR(int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fd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set</a:t>
            </a:r>
            <a:r>
              <a:rPr lang="en-US" sz="20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       int  FD_ISSET(int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fd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set</a:t>
            </a:r>
            <a:r>
              <a:rPr lang="en-US" sz="20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       void FD_SET(int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fd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set</a:t>
            </a:r>
            <a:r>
              <a:rPr lang="en-US" sz="20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       void FD_ZERO(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set</a:t>
            </a:r>
            <a:r>
              <a:rPr lang="en-US" sz="2000" dirty="0"/>
              <a:t>);</a:t>
            </a:r>
            <a:endParaRPr lang="en-IL" sz="2000" dirty="0"/>
          </a:p>
        </p:txBody>
      </p:sp>
      <p:pic>
        <p:nvPicPr>
          <p:cNvPr id="5122" name="Picture 2" descr="select를 이용한 입출력 다중화">
            <a:extLst>
              <a:ext uri="{FF2B5EF4-FFF2-40B4-BE49-F238E27FC236}">
                <a16:creationId xmlns:a16="http://schemas.microsoft.com/office/drawing/2014/main" id="{AEFFE909-BD58-4246-8A8D-B9280FEDB8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51"/>
          <a:stretch/>
        </p:blipFill>
        <p:spPr bwMode="auto">
          <a:xfrm>
            <a:off x="6096000" y="2210855"/>
            <a:ext cx="5456279" cy="2411341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5499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Select -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12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Solution #3 - Poll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3598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 dirty="0"/>
              <a:t>Poll</a:t>
            </a:r>
            <a:endParaRPr lang="en-IL" sz="3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4868863" cy="396504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int poll(struct </a:t>
            </a:r>
            <a:r>
              <a:rPr lang="en-US" sz="2000" dirty="0" err="1"/>
              <a:t>pollfd</a:t>
            </a:r>
            <a:r>
              <a:rPr lang="en-US" sz="2000" dirty="0"/>
              <a:t> *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fds</a:t>
            </a:r>
            <a:r>
              <a:rPr lang="en-US" sz="2000" dirty="0"/>
              <a:t>, </a:t>
            </a:r>
            <a:r>
              <a:rPr lang="en-US" sz="2000" dirty="0" err="1"/>
              <a:t>nfds_t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nfds</a:t>
            </a:r>
            <a:r>
              <a:rPr lang="en-US" sz="2000" dirty="0"/>
              <a:t>,           int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timeout</a:t>
            </a:r>
            <a:r>
              <a:rPr lang="en-US" sz="2000" dirty="0"/>
              <a:t>);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struct </a:t>
            </a:r>
            <a:r>
              <a:rPr lang="en-US" sz="2000" dirty="0" err="1"/>
              <a:t>pollfd</a:t>
            </a:r>
            <a:r>
              <a:rPr lang="en-US" sz="2000" dirty="0"/>
              <a:t>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       int  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fd</a:t>
            </a:r>
            <a:r>
              <a:rPr lang="en-US" sz="2000" dirty="0"/>
              <a:t>;           /* file descriptor */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       short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events</a:t>
            </a:r>
            <a:r>
              <a:rPr lang="en-US" sz="2000" dirty="0"/>
              <a:t>;    /* requested events */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       short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revents</a:t>
            </a:r>
            <a:r>
              <a:rPr lang="en-US" sz="2000" dirty="0"/>
              <a:t>;   /* returned events */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};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POLLIN, POLLOUT, POLLHUP, …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POLLRDHUP – since Linux 2.6.17</a:t>
            </a:r>
          </a:p>
        </p:txBody>
      </p:sp>
      <p:pic>
        <p:nvPicPr>
          <p:cNvPr id="6146" name="Picture 2" descr="Type Driven Development">
            <a:extLst>
              <a:ext uri="{FF2B5EF4-FFF2-40B4-BE49-F238E27FC236}">
                <a16:creationId xmlns:a16="http://schemas.microsoft.com/office/drawing/2014/main" id="{FAAE42E2-CBD3-4F84-8AEF-1C4606B62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800103"/>
            <a:ext cx="5456279" cy="3232845"/>
          </a:xfrm>
          <a:prstGeom prst="round2DiagRect">
            <a:avLst>
              <a:gd name="adj1" fmla="val 5608"/>
              <a:gd name="adj2" fmla="val 0"/>
            </a:avLst>
          </a:prstGeom>
          <a:gradFill flip="none" rotWithShape="1">
            <a:gsLst>
              <a:gs pos="47000">
                <a:schemeClr val="bg2"/>
              </a:gs>
              <a:gs pos="0">
                <a:schemeClr val="bg1">
                  <a:lumMod val="85000"/>
                  <a:lumOff val="15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9998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Poll -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36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42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4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9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cap="none" dirty="0"/>
              <a:t>Tips &amp; Tricks</a:t>
            </a:r>
            <a:endParaRPr lang="en-IL" sz="4000" cap="none" dirty="0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 dirty="0" err="1"/>
              <a:t>epoll</a:t>
            </a:r>
            <a:r>
              <a:rPr lang="en-US" sz="1800" dirty="0"/>
              <a:t> function – wait for event, not IO.</a:t>
            </a:r>
          </a:p>
          <a:p>
            <a:r>
              <a:rPr lang="en-US" sz="1800" dirty="0" err="1"/>
              <a:t>ppoll</a:t>
            </a:r>
            <a:r>
              <a:rPr lang="en-US" sz="1800" dirty="0"/>
              <a:t>, </a:t>
            </a:r>
            <a:r>
              <a:rPr lang="en-US" sz="1800" dirty="0" err="1"/>
              <a:t>pselect</a:t>
            </a:r>
            <a:r>
              <a:rPr lang="en-US" sz="1800" dirty="0"/>
              <a:t> functions – wait for either a </a:t>
            </a:r>
            <a:r>
              <a:rPr lang="en-US" sz="1800" dirty="0" err="1"/>
              <a:t>fd</a:t>
            </a:r>
            <a:r>
              <a:rPr lang="en-US" sz="1800" dirty="0"/>
              <a:t> or a signal.</a:t>
            </a:r>
          </a:p>
          <a:p>
            <a:pPr lvl="1"/>
            <a:r>
              <a:rPr lang="en-US" sz="1400" dirty="0"/>
              <a:t>Avoids deadlock by atomic operations, see ‘man </a:t>
            </a:r>
            <a:r>
              <a:rPr lang="en-US" sz="1400" dirty="0" err="1"/>
              <a:t>pselect</a:t>
            </a:r>
            <a:r>
              <a:rPr lang="en-US" sz="1400" dirty="0"/>
              <a:t>’.</a:t>
            </a:r>
          </a:p>
          <a:p>
            <a:r>
              <a:rPr lang="en-US" sz="1800" dirty="0"/>
              <a:t>select in python is FUN!</a:t>
            </a:r>
          </a:p>
          <a:p>
            <a:endParaRPr lang="en-IL" sz="1800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19469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Broadcast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34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 dirty="0"/>
              <a:t>Broadcast</a:t>
            </a:r>
            <a:endParaRPr lang="en-IL" sz="3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643517" cy="39650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 dirty="0"/>
              <a:t>Sending a message to all network stations.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Allows clients to find servers, or server to identify themselves in the network.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Usually, routers are configured to not forward a broadcast beyond the LAN.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Overloading the network with broadcasts can slow network communication.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This is called a broadcast storm.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Use with cautious!</a:t>
            </a:r>
          </a:p>
          <a:p>
            <a:pPr lvl="1">
              <a:lnSpc>
                <a:spcPct val="110000"/>
              </a:lnSpc>
            </a:pPr>
            <a:endParaRPr lang="en-US" sz="1900" dirty="0"/>
          </a:p>
        </p:txBody>
      </p:sp>
      <p:pic>
        <p:nvPicPr>
          <p:cNvPr id="8196" name="Picture 4" descr="Unicast, Multicast and Broadcast addresses in the network – TutorZine">
            <a:extLst>
              <a:ext uri="{FF2B5EF4-FFF2-40B4-BE49-F238E27FC236}">
                <a16:creationId xmlns:a16="http://schemas.microsoft.com/office/drawing/2014/main" id="{F2A390F1-E9AB-45DB-98F5-703DB2C08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646841"/>
            <a:ext cx="5456279" cy="553936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25683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 dirty="0"/>
              <a:t>Broadcast Examples</a:t>
            </a:r>
            <a:endParaRPr lang="en-IL" sz="3200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98F7B-F586-468C-8729-DC3362613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161" y="618518"/>
            <a:ext cx="5205231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796683-7312-46CE-ACD7-D1077CFE3EAB}"/>
              </a:ext>
            </a:extLst>
          </p:cNvPr>
          <p:cNvSpPr txBox="1"/>
          <p:nvPr/>
        </p:nvSpPr>
        <p:spPr>
          <a:xfrm rot="19851214">
            <a:off x="7962883" y="1267634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Discover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8ECC7-44B1-488A-9A4C-DE84E6EAE73B}"/>
              </a:ext>
            </a:extLst>
          </p:cNvPr>
          <p:cNvSpPr txBox="1"/>
          <p:nvPr/>
        </p:nvSpPr>
        <p:spPr>
          <a:xfrm rot="19851214">
            <a:off x="9912981" y="1234296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Discover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9B46E-966A-45DE-895C-778E774A0D5E}"/>
              </a:ext>
            </a:extLst>
          </p:cNvPr>
          <p:cNvSpPr txBox="1"/>
          <p:nvPr/>
        </p:nvSpPr>
        <p:spPr>
          <a:xfrm rot="366610">
            <a:off x="8059300" y="2815056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Offer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3D099B-380E-4BD0-8859-9FB1D8A04297}"/>
              </a:ext>
            </a:extLst>
          </p:cNvPr>
          <p:cNvSpPr txBox="1"/>
          <p:nvPr/>
        </p:nvSpPr>
        <p:spPr>
          <a:xfrm rot="20822384">
            <a:off x="9997763" y="2815056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Offer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CE88DA-BBBA-428E-AF98-C192E5D4EB88}"/>
              </a:ext>
            </a:extLst>
          </p:cNvPr>
          <p:cNvSpPr txBox="1"/>
          <p:nvPr/>
        </p:nvSpPr>
        <p:spPr>
          <a:xfrm rot="20182093">
            <a:off x="7967676" y="3321794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Request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5C518E-6727-4BE9-B9A7-BC046C88BA46}"/>
              </a:ext>
            </a:extLst>
          </p:cNvPr>
          <p:cNvSpPr txBox="1"/>
          <p:nvPr/>
        </p:nvSpPr>
        <p:spPr>
          <a:xfrm rot="2140036">
            <a:off x="9985514" y="3420696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Request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F99896-B1CD-4223-A9BE-B975602D9BBF}"/>
              </a:ext>
            </a:extLst>
          </p:cNvPr>
          <p:cNvSpPr txBox="1"/>
          <p:nvPr/>
        </p:nvSpPr>
        <p:spPr>
          <a:xfrm rot="20182093">
            <a:off x="10141708" y="4460500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Ack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3503A6D7-E459-4DF5-81CD-94331C95190B}"/>
              </a:ext>
            </a:extLst>
          </p:cNvPr>
          <p:cNvSpPr txBox="1">
            <a:spLocks/>
          </p:cNvSpPr>
          <p:nvPr/>
        </p:nvSpPr>
        <p:spPr>
          <a:xfrm>
            <a:off x="2995968" y="2258008"/>
            <a:ext cx="750175" cy="506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ARP</a:t>
            </a:r>
            <a:endParaRPr lang="en-IL" sz="2400" cap="none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A13FA86A-45F5-40DC-99EE-999545D37385}"/>
              </a:ext>
            </a:extLst>
          </p:cNvPr>
          <p:cNvSpPr txBox="1">
            <a:spLocks/>
          </p:cNvSpPr>
          <p:nvPr/>
        </p:nvSpPr>
        <p:spPr>
          <a:xfrm>
            <a:off x="8976914" y="136915"/>
            <a:ext cx="891724" cy="506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DHCP</a:t>
            </a:r>
            <a:endParaRPr lang="en-IL" sz="2400" cap="none" dirty="0"/>
          </a:p>
        </p:txBody>
      </p:sp>
      <p:pic>
        <p:nvPicPr>
          <p:cNvPr id="7172" name="Picture 4" descr="ARP Packet Analysis with Wireshark – Linux Hint">
            <a:extLst>
              <a:ext uri="{FF2B5EF4-FFF2-40B4-BE49-F238E27FC236}">
                <a16:creationId xmlns:a16="http://schemas.microsoft.com/office/drawing/2014/main" id="{82682011-43D6-41DB-9272-03D0410FE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0" y="2837920"/>
            <a:ext cx="6648452" cy="280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itle 1">
            <a:extLst>
              <a:ext uri="{FF2B5EF4-FFF2-40B4-BE49-F238E27FC236}">
                <a16:creationId xmlns:a16="http://schemas.microsoft.com/office/drawing/2014/main" id="{185F4C43-0FE7-4D84-B823-55B645AAAFD3}"/>
              </a:ext>
            </a:extLst>
          </p:cNvPr>
          <p:cNvSpPr txBox="1">
            <a:spLocks/>
          </p:cNvSpPr>
          <p:nvPr/>
        </p:nvSpPr>
        <p:spPr>
          <a:xfrm>
            <a:off x="1748777" y="5961257"/>
            <a:ext cx="3395502" cy="506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Another Examples: NetBIOS, WOL</a:t>
            </a:r>
            <a:endParaRPr lang="en-IL" sz="2400" cap="none" dirty="0"/>
          </a:p>
        </p:txBody>
      </p:sp>
    </p:spTree>
    <p:extLst>
      <p:ext uri="{BB962C8B-B14F-4D97-AF65-F5344CB8AC3E}">
        <p14:creationId xmlns:p14="http://schemas.microsoft.com/office/powerpoint/2010/main" val="365431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>
            <a:normAutofit/>
          </a:bodyPr>
          <a:lstStyle/>
          <a:p>
            <a:r>
              <a:rPr lang="en-US" cap="none" dirty="0"/>
              <a:t>Broadcast</a:t>
            </a:r>
            <a:endParaRPr lang="en-IL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638650"/>
            <a:ext cx="7034485" cy="3782778"/>
          </a:xfrm>
        </p:spPr>
        <p:txBody>
          <a:bodyPr>
            <a:normAutofit/>
          </a:bodyPr>
          <a:lstStyle/>
          <a:p>
            <a:r>
              <a:rPr lang="en-US" dirty="0"/>
              <a:t>To send a UDP broadcast:</a:t>
            </a:r>
          </a:p>
          <a:p>
            <a:pPr lvl="1"/>
            <a:r>
              <a:rPr lang="en-US" dirty="0"/>
              <a:t>int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enabled</a:t>
            </a:r>
            <a:r>
              <a:rPr lang="en-US" dirty="0"/>
              <a:t> = 1;</a:t>
            </a:r>
          </a:p>
          <a:p>
            <a:pPr lvl="1"/>
            <a:r>
              <a:rPr lang="en-US" dirty="0"/>
              <a:t>setsockopt(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socket_fd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SOL_SOCKET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SO_BROADCAST</a:t>
            </a:r>
            <a:r>
              <a:rPr lang="en-US" dirty="0"/>
              <a:t>, &amp;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enabled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sizeof(enabled)</a:t>
            </a:r>
            <a:r>
              <a:rPr lang="en-US" dirty="0"/>
              <a:t>);</a:t>
            </a:r>
          </a:p>
          <a:p>
            <a:r>
              <a:rPr lang="en-US" dirty="0"/>
              <a:t>To send lower layered broadcast (ARP):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raw</a:t>
            </a:r>
            <a:r>
              <a:rPr lang="en-US" dirty="0"/>
              <a:t> </a:t>
            </a:r>
            <a:r>
              <a:rPr lang="en-US" b="1" dirty="0"/>
              <a:t>sockets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5FE489-482B-4851-809F-C12B1E072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8749" y="4479510"/>
            <a:ext cx="6786975" cy="104814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612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מודל הזכרון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C64108-5B40-4810-952D-092A6A67AD2E}"/>
              </a:ext>
            </a:extLst>
          </p:cNvPr>
          <p:cNvSpPr/>
          <p:nvPr/>
        </p:nvSpPr>
        <p:spPr>
          <a:xfrm>
            <a:off x="1635968" y="516298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  <a:endParaRPr lang="en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5DC237-A92A-4ADF-B0E3-F06FE42A535E}"/>
              </a:ext>
            </a:extLst>
          </p:cNvPr>
          <p:cNvSpPr/>
          <p:nvPr/>
        </p:nvSpPr>
        <p:spPr>
          <a:xfrm>
            <a:off x="1635968" y="1138340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  <a:endParaRPr lang="en-I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5EFA4-8FBF-457B-A349-24DCCB0791AD}"/>
              </a:ext>
            </a:extLst>
          </p:cNvPr>
          <p:cNvSpPr/>
          <p:nvPr/>
        </p:nvSpPr>
        <p:spPr>
          <a:xfrm>
            <a:off x="1635968" y="1779042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bss</a:t>
            </a:r>
            <a:endParaRPr lang="en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A46F39-3A37-4A75-9CB6-D3AE6F6C42BB}"/>
              </a:ext>
            </a:extLst>
          </p:cNvPr>
          <p:cNvSpPr/>
          <p:nvPr/>
        </p:nvSpPr>
        <p:spPr>
          <a:xfrm>
            <a:off x="1635968" y="2401083"/>
            <a:ext cx="2475722" cy="933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  <a:endParaRPr lang="en-I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126D1A-8995-4967-89D8-BA1D01EE6D2A}"/>
              </a:ext>
            </a:extLst>
          </p:cNvPr>
          <p:cNvSpPr/>
          <p:nvPr/>
        </p:nvSpPr>
        <p:spPr>
          <a:xfrm>
            <a:off x="1631301" y="4484914"/>
            <a:ext cx="2475722" cy="842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  <a:endParaRPr lang="en-IL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AF95CB5-EA3A-46AF-968B-586263D8A64B}"/>
              </a:ext>
            </a:extLst>
          </p:cNvPr>
          <p:cNvSpPr/>
          <p:nvPr/>
        </p:nvSpPr>
        <p:spPr>
          <a:xfrm rot="10800000">
            <a:off x="2744754" y="4080585"/>
            <a:ext cx="248816" cy="3918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143A9CD-4277-4A22-8A5F-93CD7C73A4F7}"/>
              </a:ext>
            </a:extLst>
          </p:cNvPr>
          <p:cNvSpPr/>
          <p:nvPr/>
        </p:nvSpPr>
        <p:spPr>
          <a:xfrm>
            <a:off x="2744753" y="3343470"/>
            <a:ext cx="248816" cy="4093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98AFBC-310C-456C-B342-744A52D77A30}"/>
              </a:ext>
            </a:extLst>
          </p:cNvPr>
          <p:cNvSpPr/>
          <p:nvPr/>
        </p:nvSpPr>
        <p:spPr>
          <a:xfrm>
            <a:off x="1631300" y="4484914"/>
            <a:ext cx="2475722" cy="842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31300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9316EF-F973-4F32-97A1-4193385BE3DC}"/>
              </a:ext>
            </a:extLst>
          </p:cNvPr>
          <p:cNvSpPr/>
          <p:nvPr/>
        </p:nvSpPr>
        <p:spPr>
          <a:xfrm>
            <a:off x="1631299" y="1971875"/>
            <a:ext cx="2485057" cy="25550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#2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31300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31300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33404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33405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31290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9DD4B2-39EF-460A-9696-D12B9C0DDFF9}"/>
              </a:ext>
            </a:extLst>
          </p:cNvPr>
          <p:cNvSpPr/>
          <p:nvPr/>
        </p:nvSpPr>
        <p:spPr>
          <a:xfrm>
            <a:off x="1633405" y="2806747"/>
            <a:ext cx="2482953" cy="848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12576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224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00000" y="63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22222E-6 L 0.00078 -0.245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1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2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Broadcast -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60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42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4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9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r>
              <a:rPr lang="en-US" sz="4000" cap="none" dirty="0"/>
              <a:t>Sources</a:t>
            </a:r>
            <a:endParaRPr lang="en-IL" sz="4000" cap="none" dirty="0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/>
              <a:t>Beej's Guide to Network Programming</a:t>
            </a:r>
          </a:p>
          <a:p>
            <a:r>
              <a:rPr lang="en-US" sz="2000" dirty="0"/>
              <a:t>Advanced Programming in the UNIX ® Environment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https://github.com/amit-sides/MultithreadedServers</a:t>
            </a:r>
            <a:br>
              <a:rPr lang="en-US" sz="1400" dirty="0"/>
            </a:br>
            <a:endParaRPr lang="en-US" sz="1800" dirty="0"/>
          </a:p>
          <a:p>
            <a:endParaRPr lang="en-IL" sz="1800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E976E7C1-1783-45C6-94C2-B691253F11E8}"/>
              </a:ext>
            </a:extLst>
          </p:cNvPr>
          <p:cNvSpPr txBox="1">
            <a:spLocks/>
          </p:cNvSpPr>
          <p:nvPr/>
        </p:nvSpPr>
        <p:spPr>
          <a:xfrm>
            <a:off x="6824505" y="4021138"/>
            <a:ext cx="181227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cap="none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?</a:t>
            </a:r>
            <a:endParaRPr lang="en-IL" sz="20000" cap="none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31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Buffer Overflow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31303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31303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31303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33407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33408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31293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9DD4B2-39EF-460A-9696-D12B9C0DDFF9}"/>
              </a:ext>
            </a:extLst>
          </p:cNvPr>
          <p:cNvSpPr/>
          <p:nvPr/>
        </p:nvSpPr>
        <p:spPr>
          <a:xfrm>
            <a:off x="1633408" y="2806747"/>
            <a:ext cx="2482953" cy="848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12579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1B322E-2572-4372-B080-8A4311B43176}"/>
              </a:ext>
            </a:extLst>
          </p:cNvPr>
          <p:cNvSpPr/>
          <p:nvPr/>
        </p:nvSpPr>
        <p:spPr>
          <a:xfrm>
            <a:off x="1634696" y="1970596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 = 0x53</a:t>
            </a:r>
            <a:endParaRPr lang="en-IL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4C039E-9551-47AF-A924-E4F40144089E}"/>
              </a:ext>
            </a:extLst>
          </p:cNvPr>
          <p:cNvSpPr/>
          <p:nvPr/>
        </p:nvSpPr>
        <p:spPr>
          <a:xfrm>
            <a:off x="1636800" y="2375259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 = 0xA9</a:t>
            </a:r>
            <a:endParaRPr lang="en-IL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D2D32F-7762-47E9-BA62-33F55C3E34D0}"/>
              </a:ext>
            </a:extLst>
          </p:cNvPr>
          <p:cNvSpPr/>
          <p:nvPr/>
        </p:nvSpPr>
        <p:spPr>
          <a:xfrm>
            <a:off x="1636801" y="3654236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Pointer = 0xFFFD1C</a:t>
            </a:r>
            <a:endParaRPr lang="en-IL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B86512-608E-4C3C-A425-ED1AE32B6D60}"/>
              </a:ext>
            </a:extLst>
          </p:cNvPr>
          <p:cNvSpPr/>
          <p:nvPr/>
        </p:nvSpPr>
        <p:spPr>
          <a:xfrm>
            <a:off x="1634686" y="4058565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Return Address = 0x8001C</a:t>
            </a:r>
            <a:endParaRPr lang="en-IL" sz="1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B599EF-7E08-4D9F-A3A9-D3496D3DE945}"/>
              </a:ext>
            </a:extLst>
          </p:cNvPr>
          <p:cNvSpPr/>
          <p:nvPr/>
        </p:nvSpPr>
        <p:spPr>
          <a:xfrm>
            <a:off x="1636801" y="2803364"/>
            <a:ext cx="2482953" cy="848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78BE082-ADC8-4D45-A214-349508FDE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81541"/>
              </p:ext>
            </p:extLst>
          </p:nvPr>
        </p:nvGraphicFramePr>
        <p:xfrm>
          <a:off x="1645282" y="2813693"/>
          <a:ext cx="2464302" cy="8201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0717">
                  <a:extLst>
                    <a:ext uri="{9D8B030D-6E8A-4147-A177-3AD203B41FA5}">
                      <a16:colId xmlns:a16="http://schemas.microsoft.com/office/drawing/2014/main" val="4236908199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3209555880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</a:tblGrid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i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‘ ‘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‘ ‘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611731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k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27793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9A234B6-D2D3-413C-8A67-22B678DCD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138" y="1269768"/>
            <a:ext cx="3577808" cy="35832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CC570C-9A28-48C2-B7C1-F36ED9685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137" y="5404431"/>
            <a:ext cx="3597826" cy="83385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E2013CA-864C-4771-913E-5B8E7FECA3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3669" y="1269768"/>
            <a:ext cx="3544917" cy="358327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4E8D964-AF9E-41F7-9EE5-418CED093B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3669" y="5414670"/>
            <a:ext cx="3597826" cy="930146"/>
          </a:xfrm>
          <a:prstGeom prst="rect">
            <a:avLst/>
          </a:prstGeom>
        </p:spPr>
      </p:pic>
      <p:graphicFrame>
        <p:nvGraphicFramePr>
          <p:cNvPr id="44" name="Table 5">
            <a:extLst>
              <a:ext uri="{FF2B5EF4-FFF2-40B4-BE49-F238E27FC236}">
                <a16:creationId xmlns:a16="http://schemas.microsoft.com/office/drawing/2014/main" id="{8B30034B-37A3-44FE-AC50-5D798701E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31488"/>
              </p:ext>
            </p:extLst>
          </p:nvPr>
        </p:nvGraphicFramePr>
        <p:xfrm>
          <a:off x="1648676" y="2817078"/>
          <a:ext cx="2464302" cy="8201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0717">
                  <a:extLst>
                    <a:ext uri="{9D8B030D-6E8A-4147-A177-3AD203B41FA5}">
                      <a16:colId xmlns:a16="http://schemas.microsoft.com/office/drawing/2014/main" val="4236908199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3209555880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</a:tblGrid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i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611731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‘ ‘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‘ ‘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277939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6E629706-BFB3-432D-AE9B-EA5B0D6F42F2}"/>
              </a:ext>
            </a:extLst>
          </p:cNvPr>
          <p:cNvSpPr/>
          <p:nvPr/>
        </p:nvSpPr>
        <p:spPr>
          <a:xfrm>
            <a:off x="1633415" y="3650855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Pointer = 0x ???</a:t>
            </a:r>
            <a:endParaRPr lang="en-IL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1D09FBA-40E8-4F3A-8454-59BBDE742EE9}"/>
              </a:ext>
            </a:extLst>
          </p:cNvPr>
          <p:cNvSpPr/>
          <p:nvPr/>
        </p:nvSpPr>
        <p:spPr>
          <a:xfrm>
            <a:off x="1631301" y="4075500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Return Address = 0x ???</a:t>
            </a:r>
            <a:endParaRPr lang="en-IL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25EC04-5F82-4333-9DDC-A45D0F1CED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7732" y="190959"/>
            <a:ext cx="6457824" cy="629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8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Buffer Overflow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הגנות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31303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31303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31303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33407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33408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31293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12579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B599EF-7E08-4D9F-A3A9-D3496D3DE945}"/>
              </a:ext>
            </a:extLst>
          </p:cNvPr>
          <p:cNvSpPr/>
          <p:nvPr/>
        </p:nvSpPr>
        <p:spPr>
          <a:xfrm>
            <a:off x="1636801" y="2803364"/>
            <a:ext cx="2482953" cy="4613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E2013CA-864C-4771-913E-5B8E7FECA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3669" y="1269768"/>
            <a:ext cx="3544917" cy="358327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4E8D964-AF9E-41F7-9EE5-418CED093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3669" y="5414670"/>
            <a:ext cx="3597826" cy="930146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670E5753-6D35-4624-BE5F-3E01E15E7E0F}"/>
              </a:ext>
            </a:extLst>
          </p:cNvPr>
          <p:cNvSpPr/>
          <p:nvPr/>
        </p:nvSpPr>
        <p:spPr>
          <a:xfrm>
            <a:off x="1636800" y="3253291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 canary</a:t>
            </a:r>
            <a:endParaRPr lang="en-IL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65A4A79-C04F-4CFC-8285-B6971BF36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4998" y="2538360"/>
            <a:ext cx="4742873" cy="11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7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Buffer Overflow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הגנות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ASLR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NX bit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31303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31303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31303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33407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33408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31293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12579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B599EF-7E08-4D9F-A3A9-D3496D3DE945}"/>
              </a:ext>
            </a:extLst>
          </p:cNvPr>
          <p:cNvSpPr/>
          <p:nvPr/>
        </p:nvSpPr>
        <p:spPr>
          <a:xfrm>
            <a:off x="1636801" y="2803364"/>
            <a:ext cx="2482953" cy="4613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0E5753-6D35-4624-BE5F-3E01E15E7E0F}"/>
              </a:ext>
            </a:extLst>
          </p:cNvPr>
          <p:cNvSpPr/>
          <p:nvPr/>
        </p:nvSpPr>
        <p:spPr>
          <a:xfrm>
            <a:off x="1636800" y="3253291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 canary</a:t>
            </a:r>
            <a:endParaRPr lang="en-IL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4A9A08-7708-4976-A4F4-F003E4F728F5}"/>
              </a:ext>
            </a:extLst>
          </p:cNvPr>
          <p:cNvSpPr/>
          <p:nvPr/>
        </p:nvSpPr>
        <p:spPr>
          <a:xfrm>
            <a:off x="5694777" y="926844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82A0CF-0D54-42F3-A1B4-CC70EC44D46D}"/>
              </a:ext>
            </a:extLst>
          </p:cNvPr>
          <p:cNvSpPr/>
          <p:nvPr/>
        </p:nvSpPr>
        <p:spPr>
          <a:xfrm>
            <a:off x="5816076" y="989053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  <a:endParaRPr lang="en-I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20924E-48EA-4291-83B6-0D0902D61F9C}"/>
              </a:ext>
            </a:extLst>
          </p:cNvPr>
          <p:cNvSpPr/>
          <p:nvPr/>
        </p:nvSpPr>
        <p:spPr>
          <a:xfrm>
            <a:off x="5816076" y="1611095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  <a:endParaRPr lang="en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A7EF89-B43D-4DA1-AB63-79BC8CD840CC}"/>
              </a:ext>
            </a:extLst>
          </p:cNvPr>
          <p:cNvSpPr/>
          <p:nvPr/>
        </p:nvSpPr>
        <p:spPr>
          <a:xfrm>
            <a:off x="5816076" y="2251797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bss</a:t>
            </a:r>
            <a:endParaRPr lang="en-IL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1458D9-C718-4B5F-847C-3D10449C6C05}"/>
              </a:ext>
            </a:extLst>
          </p:cNvPr>
          <p:cNvSpPr/>
          <p:nvPr/>
        </p:nvSpPr>
        <p:spPr>
          <a:xfrm>
            <a:off x="5816076" y="2873838"/>
            <a:ext cx="2475722" cy="933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  <a:endParaRPr lang="en-IL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EFE66F-F804-473B-BC1B-D3D0EFBF01D4}"/>
              </a:ext>
            </a:extLst>
          </p:cNvPr>
          <p:cNvSpPr/>
          <p:nvPr/>
        </p:nvSpPr>
        <p:spPr>
          <a:xfrm>
            <a:off x="5811409" y="4957669"/>
            <a:ext cx="2475722" cy="842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  <a:endParaRPr lang="en-IL" dirty="0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EE42118C-D885-4C3E-AA5C-829105C708B8}"/>
              </a:ext>
            </a:extLst>
          </p:cNvPr>
          <p:cNvSpPr/>
          <p:nvPr/>
        </p:nvSpPr>
        <p:spPr>
          <a:xfrm rot="10800000">
            <a:off x="6924862" y="4553340"/>
            <a:ext cx="248816" cy="3918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AD6D536D-636B-4C97-AE3D-86EEF10C8631}"/>
              </a:ext>
            </a:extLst>
          </p:cNvPr>
          <p:cNvSpPr/>
          <p:nvPr/>
        </p:nvSpPr>
        <p:spPr>
          <a:xfrm>
            <a:off x="6924861" y="3816225"/>
            <a:ext cx="248816" cy="4093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346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ROP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Return Oriented Programming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יכול לעקוף את ההגבלות: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NX bit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אי אפשר לכתוב קוד משלנו.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ASLR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לא יודעים היכן טעון כל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segment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 canary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לא ניתן לדרוס מבלי לדעת את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canary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דרישות להשמשה: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Forking Server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אנחנו שולטים בגודל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buffer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5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ROP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שלבים ל-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ROP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מוצלח: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חיפוש גודל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buffer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דריסת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 canary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בית אחר בית.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דריסת ה-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rbp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הדלפת כתובת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דריסת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rip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הדלפת כתובת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.text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חיפוש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gadget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-ים:</a:t>
            </a:r>
          </a:p>
          <a:p>
            <a:pPr marL="914400" lvl="1" indent="-457200" algn="r" rtl="1">
              <a:buFont typeface="+mj-lt"/>
              <a:buAutoNum type="arabicPeriod"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lvl="1" indent="0" algn="r" rtl="1"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25080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25080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25080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27184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27185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25070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9DD4B2-39EF-460A-9696-D12B9C0DDFF9}"/>
              </a:ext>
            </a:extLst>
          </p:cNvPr>
          <p:cNvSpPr/>
          <p:nvPr/>
        </p:nvSpPr>
        <p:spPr>
          <a:xfrm>
            <a:off x="1627185" y="2806748"/>
            <a:ext cx="2482953" cy="4279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06356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AAEF3961-8BF0-4AAE-81C5-49F5EA9EE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31373"/>
              </p:ext>
            </p:extLst>
          </p:nvPr>
        </p:nvGraphicFramePr>
        <p:xfrm>
          <a:off x="1639614" y="3669596"/>
          <a:ext cx="2464312" cy="37990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8039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948126889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590596684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610417933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523993282"/>
                    </a:ext>
                  </a:extLst>
                </a:gridCol>
              </a:tblGrid>
              <a:tr h="3799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18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CA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43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3B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FF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FF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FF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91615DB9-CEB2-4BF6-B6C1-4E562D75808E}"/>
              </a:ext>
            </a:extLst>
          </p:cNvPr>
          <p:cNvSpPr/>
          <p:nvPr/>
        </p:nvSpPr>
        <p:spPr>
          <a:xfrm>
            <a:off x="1631294" y="3234653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 canary</a:t>
            </a:r>
            <a:endParaRPr lang="en-IL" dirty="0"/>
          </a:p>
        </p:txBody>
      </p:sp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2E6B2AD2-23E0-4201-8501-FCDC82B33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427249"/>
              </p:ext>
            </p:extLst>
          </p:nvPr>
        </p:nvGraphicFramePr>
        <p:xfrm>
          <a:off x="1639604" y="3247054"/>
          <a:ext cx="2464312" cy="3950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8039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948126889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590596684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610417933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523993282"/>
                    </a:ext>
                  </a:extLst>
                </a:gridCol>
              </a:tblGrid>
              <a:tr h="3950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00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EF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B6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33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C6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7D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</a:tbl>
          </a:graphicData>
        </a:graphic>
      </p:graphicFrame>
      <p:graphicFrame>
        <p:nvGraphicFramePr>
          <p:cNvPr id="40" name="Table 5">
            <a:extLst>
              <a:ext uri="{FF2B5EF4-FFF2-40B4-BE49-F238E27FC236}">
                <a16:creationId xmlns:a16="http://schemas.microsoft.com/office/drawing/2014/main" id="{62068228-4DDC-428B-B3A8-62EAE5F0A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194349"/>
              </p:ext>
            </p:extLst>
          </p:nvPr>
        </p:nvGraphicFramePr>
        <p:xfrm>
          <a:off x="1638067" y="4083249"/>
          <a:ext cx="2464312" cy="37990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8039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948126889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590596684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610417933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523993282"/>
                    </a:ext>
                  </a:extLst>
                </a:gridCol>
              </a:tblGrid>
              <a:tr h="3799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F4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86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DA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80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00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00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9F31F5D7-64B2-4E48-9F6F-88F5C9C0F4F2}"/>
              </a:ext>
            </a:extLst>
          </p:cNvPr>
          <p:cNvSpPr txBox="1"/>
          <p:nvPr/>
        </p:nvSpPr>
        <p:spPr>
          <a:xfrm>
            <a:off x="4163748" y="3306068"/>
            <a:ext cx="1682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0x7DC633B651EFA100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676188-353C-4EF1-BF56-656C164A9959}"/>
              </a:ext>
            </a:extLst>
          </p:cNvPr>
          <p:cNvSpPr txBox="1"/>
          <p:nvPr/>
        </p:nvSpPr>
        <p:spPr>
          <a:xfrm>
            <a:off x="4163748" y="3729284"/>
            <a:ext cx="1616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0xFFFFFFD13B43CA18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873502-76B5-4980-BDA7-E892ADD23EEE}"/>
              </a:ext>
            </a:extLst>
          </p:cNvPr>
          <p:cNvSpPr txBox="1"/>
          <p:nvPr/>
        </p:nvSpPr>
        <p:spPr>
          <a:xfrm>
            <a:off x="4163748" y="4149718"/>
            <a:ext cx="1369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0x8001C1DA86F4</a:t>
            </a:r>
            <a:endParaRPr lang="en-IL" sz="1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Binary Exploitation] Return Oriented Programming | Zafirr's blog :L">
            <a:extLst>
              <a:ext uri="{FF2B5EF4-FFF2-40B4-BE49-F238E27FC236}">
                <a16:creationId xmlns:a16="http://schemas.microsoft.com/office/drawing/2014/main" id="{AC9217AF-C567-4EBB-AB54-15BAC9C2E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3444567"/>
            <a:ext cx="20574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88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1" grpId="0"/>
      <p:bldP spid="42" grpId="0"/>
      <p:bldP spid="4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6090</TotalTime>
  <Words>1903</Words>
  <Application>Microsoft Office PowerPoint</Application>
  <PresentationFormat>Widescreen</PresentationFormat>
  <Paragraphs>426</Paragraphs>
  <Slides>41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Segoe UI Semibold</vt:lpstr>
      <vt:lpstr>Segoe UI Semilight</vt:lpstr>
      <vt:lpstr>Tw Cen MT</vt:lpstr>
      <vt:lpstr>Circuit</vt:lpstr>
      <vt:lpstr>הרצאת סמינר</vt:lpstr>
      <vt:lpstr>נושאי ההרצאה</vt:lpstr>
      <vt:lpstr>שפת C++</vt:lpstr>
      <vt:lpstr>שפת C++ - מודל הזכרון</vt:lpstr>
      <vt:lpstr>שפת C++ - Buffer Overflow</vt:lpstr>
      <vt:lpstr>Buffer Overflow - הגנות</vt:lpstr>
      <vt:lpstr>Buffer Overflow - הגנות</vt:lpstr>
      <vt:lpstr>שפת C++ - ROP</vt:lpstr>
      <vt:lpstr>שפת C++ - ROP</vt:lpstr>
      <vt:lpstr>ROP – הגנות </vt:lpstr>
      <vt:lpstr>ROP – הגנות </vt:lpstr>
      <vt:lpstr>שפת C++ - סיכום</vt:lpstr>
      <vt:lpstr>שפת Python</vt:lpstr>
      <vt:lpstr>שפת Python</vt:lpstr>
      <vt:lpstr>Python Deserialization</vt:lpstr>
      <vt:lpstr>Python Deserialization</vt:lpstr>
      <vt:lpstr>Python Deserialization</vt:lpstr>
      <vt:lpstr>Poisoned Packages</vt:lpstr>
      <vt:lpstr>Poisoned Packages</vt:lpstr>
      <vt:lpstr>Vulnerabilities - Extractions</vt:lpstr>
      <vt:lpstr>PowerPoint Presentation</vt:lpstr>
      <vt:lpstr>PowerPoint Presentation</vt:lpstr>
      <vt:lpstr>Problem Demonstration</vt:lpstr>
      <vt:lpstr>Solution #1 - Threads</vt:lpstr>
      <vt:lpstr>Threads</vt:lpstr>
      <vt:lpstr>Threads - Demonstration</vt:lpstr>
      <vt:lpstr>Threads</vt:lpstr>
      <vt:lpstr>Threads - Demonstration</vt:lpstr>
      <vt:lpstr>Solution #2 - Select</vt:lpstr>
      <vt:lpstr>Select</vt:lpstr>
      <vt:lpstr>Select - Demonstration</vt:lpstr>
      <vt:lpstr>Solution #3 - Poll</vt:lpstr>
      <vt:lpstr>Poll</vt:lpstr>
      <vt:lpstr>Poll - Demonstration</vt:lpstr>
      <vt:lpstr>Tips &amp; Tricks</vt:lpstr>
      <vt:lpstr>Broadcast</vt:lpstr>
      <vt:lpstr>Broadcast</vt:lpstr>
      <vt:lpstr>Broadcast Examples</vt:lpstr>
      <vt:lpstr>Broadcast</vt:lpstr>
      <vt:lpstr>Broadcast - Demonstration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Multithreaded servers</dc:title>
  <dc:creator>amit@aramnik.com</dc:creator>
  <cp:lastModifiedBy>Amit Sides</cp:lastModifiedBy>
  <cp:revision>220</cp:revision>
  <dcterms:created xsi:type="dcterms:W3CDTF">2020-08-09T20:29:16Z</dcterms:created>
  <dcterms:modified xsi:type="dcterms:W3CDTF">2021-03-26T13:41:16Z</dcterms:modified>
</cp:coreProperties>
</file>