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3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5" r:id="rId28"/>
    <p:sldId id="276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5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– The thread ID (mostly an int, but could be struct)</a:t>
            </a:r>
          </a:p>
          <a:p>
            <a:r>
              <a:rPr lang="en-US" dirty="0"/>
              <a:t>Thread_attributes – Some attributes of the thread</a:t>
            </a:r>
          </a:p>
          <a:p>
            <a:r>
              <a:rPr lang="en-US" dirty="0"/>
              <a:t>start_routine – The function to run on start</a:t>
            </a:r>
          </a:p>
          <a:p>
            <a:r>
              <a:rPr lang="en-US" dirty="0"/>
              <a:t>arg – The argument passed to start_routine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9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976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“Echo Server”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469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Threaded Echo Server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96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maximum </a:t>
            </a:r>
            <a:r>
              <a:rPr lang="en-US" dirty="0" err="1"/>
              <a:t>fd</a:t>
            </a:r>
            <a:r>
              <a:rPr lang="en-US" dirty="0"/>
              <a:t> number + 1 (not count!)</a:t>
            </a:r>
          </a:p>
          <a:p>
            <a:r>
              <a:rPr lang="en-US" dirty="0"/>
              <a:t>Return value of select: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dirty="0" err="1"/>
              <a:t>fd</a:t>
            </a:r>
            <a:r>
              <a:rPr lang="en-US" dirty="0"/>
              <a:t> sets bits are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344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748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number of elements in </a:t>
            </a:r>
            <a:r>
              <a:rPr lang="en-US" dirty="0" err="1"/>
              <a:t>fds</a:t>
            </a:r>
            <a:r>
              <a:rPr lang="en-US" dirty="0"/>
              <a:t> array</a:t>
            </a:r>
          </a:p>
          <a:p>
            <a:r>
              <a:rPr lang="en-US" dirty="0"/>
              <a:t>Return value of poll: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en-US" dirty="0"/>
              <a:t>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520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73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3578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305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88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777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SO_BROADCAST flag</a:t>
            </a:r>
          </a:p>
          <a:p>
            <a:r>
              <a:rPr lang="en-US" dirty="0"/>
              <a:t>SOL_SOCKET – Changing an option for the socket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144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769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33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16.03.2021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080" y="802432"/>
            <a:ext cx="6089330" cy="5685454"/>
          </a:xfrm>
        </p:spPr>
        <p:txBody>
          <a:bodyPr>
            <a:normAutofit lnSpcReduction="10000"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Reversed Stack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המחסנית מתקדמת בכיוון ההפוך.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משתנה לוקאלי של הפונקציה הנוכחית לא יכול לדרוס את כתובת החזרה של אותה הפונקציה.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מגן לחלוטין – אם מעבירים לפונקציה מצביע למשתנה על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הוא עלול לדרוס את כתובת החזרה שלה – אך זה הרבה פחות נפוץ.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בכל ארכיטקטורה יש תמיכה.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ARM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מודרניים הדבר נתמך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Instruction Set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(צריך להתאים את הקומפיילר).</a:t>
            </a:r>
          </a:p>
          <a:p>
            <a:pPr lvl="3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במעבדי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x86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אין תמיכה, אך פורסם מאמר שמראה שניתן להוסיף תמיכה בקומפיילרים עם תקורה נמוכה יחסית.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כיוון שהמחסנית וה-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Heap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מתקדמים לאותו כיוון.</a:t>
            </a: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9DAEDD-ABC5-4932-8AB5-AA98FD4EEDB9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226C84-983F-464D-8FF6-613CC94B81C1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507D8-7476-4ECA-AFA6-FE34E1BF4A63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DDEAA-8C75-4156-AE1D-B302A91F549C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5A9980D-5754-4CAE-ADCE-3FE8412BF3B4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BFD57-72F1-4F64-A4B8-2ABE0305E0F3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D844DB-C3CC-4BE0-A020-79D570FC39BD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AA65F3-1803-440C-9A2D-C78ACA180615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B8E22-31C4-4BA5-AAA1-84AE70723066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DB8837-894A-4295-B252-D7736251D72F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4234E6-566C-49AB-895D-401E1DAF77E1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0BF6550-5DC3-4286-9A14-EDEE7E888838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FC72-2F34-471C-812B-D3B2B608B399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3F6F33-2453-48EB-B2A5-A5ACC07B686D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07407E-6 L -0.08698 0.13311 C -0.10664 0.16088 -0.11784 0.20255 -0.11784 0.2463 C -0.11784 0.29584 -0.10664 0.33565 -0.08698 0.36343 L -0.00026 0.49676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248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2253 0.08217 C -0.02761 0.09907 -0.03034 0.12477 -0.03034 0.15162 C -0.03034 0.1824 -0.02761 0.20694 -0.02253 0.22384 L -0.00013 0.30602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5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 L 0.03567 0.04607 C 0.04375 0.05649 0.04791 0.072 0.04791 0.08797 C 0.04791 0.10625 0.04375 0.12107 0.03567 0.13149 L -0.00026 0.18102 " pathEditMode="relative" rAng="5400000" ptsTypes="AAA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91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486 L -0.02318 0.01111 C -0.02852 0.01459 -0.03151 0.01945 -0.03151 0.02477 C -0.03151 0.03102 -0.02852 0.03565 -0.02318 0.03912 L 6.25E-7 0.0555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844 -0.01759 C 0.12044 -0.02107 0.13281 -0.02685 0.13281 -0.03264 C 0.13281 -0.03935 0.12044 -0.04491 0.09844 -0.04861 L 4.16667E-7 -0.06736 " pathEditMode="relative" rAng="16200000" ptsTypes="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-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04141 -0.05023 C 0.05078 -0.06065 0.05599 -0.07662 0.05599 -0.09306 C 0.05599 -0.11158 0.05078 -0.12686 0.04141 -0.13727 L 6.25E-7 -0.1882 " pathEditMode="relative" rAng="16200000" ptsTypes="AAA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93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16 L 0.08424 -0.08357 C 0.10364 -0.1007 0.11419 -0.12639 0.11419 -0.1537 C 0.11419 -0.18449 0.10364 -0.20903 0.08424 -0.22616 L 2.08333E-6 -0.30949 " pathEditMode="relative" rAng="1620000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15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6901 -0.13009 C 0.08463 -0.15694 0.09323 -0.19768 0.09323 -0.24051 C 0.09323 -0.28889 0.08463 -0.32778 0.06901 -0.35463 L 2.29167E-6 -0.48541 " pathEditMode="relative" rAng="16200000" ptsTypes="AA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42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03971 0.18148 C 0.04869 0.21967 0.05403 0.27708 0.05403 0.3368 C 0.05403 0.4044 0.04869 0.45879 0.03971 0.49699 L 3.125E-6 0.6794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3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Problem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#1 - Threads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C8EE9-915F-47FD-9AAA-7E5039C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A2A0-86DC-487E-8510-44ACFC5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45075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pthread library</a:t>
            </a:r>
          </a:p>
          <a:p>
            <a:r>
              <a:rPr lang="en-US" sz="2000" dirty="0"/>
              <a:t>int pthread_create(pthread_t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const pthread_attr_t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thread_attributes</a:t>
            </a:r>
            <a:r>
              <a:rPr lang="en-US" sz="2000" dirty="0"/>
              <a:t>,                               void *(*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start_routine</a:t>
            </a:r>
            <a:r>
              <a:rPr lang="en-US" sz="2000" dirty="0"/>
              <a:t>) (void *), void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arg</a:t>
            </a:r>
            <a:r>
              <a:rPr lang="en-US" sz="2000" dirty="0"/>
              <a:t>);</a:t>
            </a:r>
          </a:p>
          <a:p>
            <a:r>
              <a:rPr lang="en-US" sz="2000" dirty="0"/>
              <a:t>int pthread_join(pthread_t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      void 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retval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830F6B8D-C98A-4C70-886A-E6104E1D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38433"/>
            <a:ext cx="5456279" cy="51561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0236B9-2793-4DB6-9722-BAFF414BF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5" y="4893888"/>
            <a:ext cx="6450931" cy="173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5115B-27AD-4085-9E1E-5026D40A8348}"/>
              </a:ext>
            </a:extLst>
          </p:cNvPr>
          <p:cNvSpPr txBox="1"/>
          <p:nvPr/>
        </p:nvSpPr>
        <p:spPr>
          <a:xfrm>
            <a:off x="1387883" y="6551476"/>
            <a:ext cx="47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Advanced Programming in the UNIX ® Environment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1389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Each client get it’s own thread.</a:t>
            </a:r>
          </a:p>
          <a:p>
            <a:r>
              <a:rPr lang="en-US" dirty="0"/>
              <a:t>The main thread listens for incoming client requests.</a:t>
            </a:r>
            <a:endParaRPr lang="en-IL" dirty="0"/>
          </a:p>
        </p:txBody>
      </p:sp>
      <p:pic>
        <p:nvPicPr>
          <p:cNvPr id="4098" name="Picture 2" descr="Operating Systems: Threads">
            <a:extLst>
              <a:ext uri="{FF2B5EF4-FFF2-40B4-BE49-F238E27FC236}">
                <a16:creationId xmlns:a16="http://schemas.microsoft.com/office/drawing/2014/main" id="{2D3BE4F0-EC56-4A57-9EAB-0C97F2A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34395"/>
            <a:ext cx="5456279" cy="19642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0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#2 - Select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/>
              <a:t>Select</a:t>
            </a:r>
            <a:endParaRPr lang="en-IL" sz="3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select(int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readfds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writefds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exceptfds</a:t>
            </a:r>
            <a:r>
              <a:rPr lang="en-US" sz="2000" dirty="0"/>
              <a:t>, struct </a:t>
            </a:r>
            <a:r>
              <a:rPr lang="en-US" sz="2000" dirty="0" err="1"/>
              <a:t>timeval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   void FD_CLR(int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int  FD_ISSET(int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FD_ZERO(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5122" name="Picture 2" descr="select를 이용한 입출력 다중화">
            <a:extLst>
              <a:ext uri="{FF2B5EF4-FFF2-40B4-BE49-F238E27FC236}">
                <a16:creationId xmlns:a16="http://schemas.microsoft.com/office/drawing/2014/main" id="{AEFFE909-BD58-4246-8A8D-B9280FEDB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 bwMode="auto">
          <a:xfrm>
            <a:off x="6096000" y="2210855"/>
            <a:ext cx="5456279" cy="24113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Select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#3 - Poll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5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Poll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4868863" cy="396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poll(struct </a:t>
            </a:r>
            <a:r>
              <a:rPr lang="en-US" sz="2000" dirty="0" err="1"/>
              <a:t>pollfd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fds</a:t>
            </a:r>
            <a:r>
              <a:rPr lang="en-US" sz="2000" dirty="0"/>
              <a:t>, </a:t>
            </a:r>
            <a:r>
              <a:rPr lang="en-US" sz="2000" dirty="0" err="1"/>
              <a:t>nfds_t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          int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struct </a:t>
            </a:r>
            <a:r>
              <a:rPr lang="en-US" sz="2000" dirty="0" err="1"/>
              <a:t>pollfd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int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;           /* file descriptor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en-US" sz="2000" dirty="0"/>
              <a:t>;    /* requested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2000" dirty="0"/>
              <a:t>;   /* returned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POLLIN, POLLOUT, POLLHUP, …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POLLRDHUP – since Linux 2.6.17</a:t>
            </a:r>
          </a:p>
        </p:txBody>
      </p:sp>
      <p:pic>
        <p:nvPicPr>
          <p:cNvPr id="6146" name="Picture 2" descr="Type Driven Development">
            <a:extLst>
              <a:ext uri="{FF2B5EF4-FFF2-40B4-BE49-F238E27FC236}">
                <a16:creationId xmlns:a16="http://schemas.microsoft.com/office/drawing/2014/main" id="{FAAE42E2-CBD3-4F84-8AEF-1C4606B6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gradFill flip="none" rotWithShape="1">
            <a:gsLst>
              <a:gs pos="47000">
                <a:schemeClr val="bg2"/>
              </a:gs>
              <a:gs pos="0">
                <a:schemeClr val="bg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9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Poll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Tips &amp; Tricks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epoll</a:t>
            </a:r>
            <a:r>
              <a:rPr lang="en-US" sz="1800" dirty="0"/>
              <a:t> function – wait for event, not IO.</a:t>
            </a:r>
          </a:p>
          <a:p>
            <a:r>
              <a:rPr lang="en-US" sz="1800" dirty="0" err="1"/>
              <a:t>ppoll</a:t>
            </a:r>
            <a:r>
              <a:rPr lang="en-US" sz="1800" dirty="0"/>
              <a:t>, </a:t>
            </a:r>
            <a:r>
              <a:rPr lang="en-US" sz="1800" dirty="0" err="1"/>
              <a:t>pselect</a:t>
            </a:r>
            <a:r>
              <a:rPr lang="en-US" sz="1800" dirty="0"/>
              <a:t> functions – wait for either a </a:t>
            </a:r>
            <a:r>
              <a:rPr lang="en-US" sz="1800" dirty="0" err="1"/>
              <a:t>fd</a:t>
            </a:r>
            <a:r>
              <a:rPr lang="en-US" sz="1800" dirty="0"/>
              <a:t> or a signal.</a:t>
            </a:r>
          </a:p>
          <a:p>
            <a:pPr lvl="1"/>
            <a:r>
              <a:rPr lang="en-US" sz="1400" dirty="0"/>
              <a:t>Avoids deadlock by atomic operations, see ‘man </a:t>
            </a:r>
            <a:r>
              <a:rPr lang="en-US" sz="1400" dirty="0" err="1"/>
              <a:t>pselect</a:t>
            </a:r>
            <a:r>
              <a:rPr lang="en-US" sz="1400" dirty="0"/>
              <a:t>’.</a:t>
            </a:r>
          </a:p>
          <a:p>
            <a:r>
              <a:rPr lang="en-US" sz="1800" dirty="0"/>
              <a:t>select in python is FUN!</a:t>
            </a: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351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Sending a message to all network stations.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Allows clients to find servers, or server to identify themselves in the network.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Usually, routers are configured to not forward a broadcast beyond the LAN.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Overloading the network with broadcasts can slow network communication.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This is called a broadcast storm.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Use with cautious!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8196" name="Picture 4" descr="Unicast, Multicast and Broadcast addresses in the network – TutorZine">
            <a:extLst>
              <a:ext uri="{FF2B5EF4-FFF2-40B4-BE49-F238E27FC236}">
                <a16:creationId xmlns:a16="http://schemas.microsoft.com/office/drawing/2014/main" id="{F2A390F1-E9AB-45DB-98F5-703DB2C0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68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 Examples</a:t>
            </a:r>
            <a:endParaRPr lang="en-IL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8F7B-F586-468C-8729-DC33626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1" y="618518"/>
            <a:ext cx="520523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6683-7312-46CE-ACD7-D1077CFE3EAB}"/>
              </a:ext>
            </a:extLst>
          </p:cNvPr>
          <p:cNvSpPr txBox="1"/>
          <p:nvPr/>
        </p:nvSpPr>
        <p:spPr>
          <a:xfrm rot="19851214">
            <a:off x="7962883" y="126763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8ECC7-44B1-488A-9A4C-DE84E6EAE73B}"/>
              </a:ext>
            </a:extLst>
          </p:cNvPr>
          <p:cNvSpPr txBox="1"/>
          <p:nvPr/>
        </p:nvSpPr>
        <p:spPr>
          <a:xfrm rot="19851214">
            <a:off x="9912981" y="12342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9B46E-966A-45DE-895C-778E774A0D5E}"/>
              </a:ext>
            </a:extLst>
          </p:cNvPr>
          <p:cNvSpPr txBox="1"/>
          <p:nvPr/>
        </p:nvSpPr>
        <p:spPr>
          <a:xfrm rot="366610">
            <a:off x="8059300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099B-380E-4BD0-8859-9FB1D8A04297}"/>
              </a:ext>
            </a:extLst>
          </p:cNvPr>
          <p:cNvSpPr txBox="1"/>
          <p:nvPr/>
        </p:nvSpPr>
        <p:spPr>
          <a:xfrm rot="20822384">
            <a:off x="9997763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8DA-BBBA-428E-AF98-C192E5D4EB88}"/>
              </a:ext>
            </a:extLst>
          </p:cNvPr>
          <p:cNvSpPr txBox="1"/>
          <p:nvPr/>
        </p:nvSpPr>
        <p:spPr>
          <a:xfrm rot="20182093">
            <a:off x="7967676" y="332179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C518E-6727-4BE9-B9A7-BC046C88BA46}"/>
              </a:ext>
            </a:extLst>
          </p:cNvPr>
          <p:cNvSpPr txBox="1"/>
          <p:nvPr/>
        </p:nvSpPr>
        <p:spPr>
          <a:xfrm rot="2140036">
            <a:off x="9985514" y="34206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99896-B1CD-4223-A9BE-B975602D9BBF}"/>
              </a:ext>
            </a:extLst>
          </p:cNvPr>
          <p:cNvSpPr txBox="1"/>
          <p:nvPr/>
        </p:nvSpPr>
        <p:spPr>
          <a:xfrm rot="20182093">
            <a:off x="10141708" y="4460500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03A6D7-E459-4DF5-81CD-94331C95190B}"/>
              </a:ext>
            </a:extLst>
          </p:cNvPr>
          <p:cNvSpPr txBox="1">
            <a:spLocks/>
          </p:cNvSpPr>
          <p:nvPr/>
        </p:nvSpPr>
        <p:spPr>
          <a:xfrm>
            <a:off x="2995968" y="2258008"/>
            <a:ext cx="750175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ARP</a:t>
            </a:r>
            <a:endParaRPr lang="en-IL" sz="2400" cap="none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3FA86A-45F5-40DC-99EE-999545D37385}"/>
              </a:ext>
            </a:extLst>
          </p:cNvPr>
          <p:cNvSpPr txBox="1">
            <a:spLocks/>
          </p:cNvSpPr>
          <p:nvPr/>
        </p:nvSpPr>
        <p:spPr>
          <a:xfrm>
            <a:off x="8976914" y="136915"/>
            <a:ext cx="891724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DHCP</a:t>
            </a:r>
            <a:endParaRPr lang="en-IL" sz="2400" cap="none" dirty="0"/>
          </a:p>
        </p:txBody>
      </p:sp>
      <p:pic>
        <p:nvPicPr>
          <p:cNvPr id="7172" name="Picture 4" descr="ARP Packet Analysis with Wireshark – Linux Hint">
            <a:extLst>
              <a:ext uri="{FF2B5EF4-FFF2-40B4-BE49-F238E27FC236}">
                <a16:creationId xmlns:a16="http://schemas.microsoft.com/office/drawing/2014/main" id="{82682011-43D6-41DB-9272-03D0410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" y="2837920"/>
            <a:ext cx="6648452" cy="28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185F4C43-0FE7-4D84-B823-55B645AAAFD3}"/>
              </a:ext>
            </a:extLst>
          </p:cNvPr>
          <p:cNvSpPr txBox="1">
            <a:spLocks/>
          </p:cNvSpPr>
          <p:nvPr/>
        </p:nvSpPr>
        <p:spPr>
          <a:xfrm>
            <a:off x="1748777" y="5961257"/>
            <a:ext cx="3395502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Another Examples: NetBIOS, WOL</a:t>
            </a:r>
            <a:endParaRPr lang="en-IL" sz="2400" cap="none" dirty="0"/>
          </a:p>
        </p:txBody>
      </p:sp>
    </p:spTree>
    <p:extLst>
      <p:ext uri="{BB962C8B-B14F-4D97-AF65-F5344CB8AC3E}">
        <p14:creationId xmlns:p14="http://schemas.microsoft.com/office/powerpoint/2010/main" val="36543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To send a UDP broadcast:</a:t>
            </a:r>
          </a:p>
          <a:p>
            <a:pPr lvl="1"/>
            <a:r>
              <a:rPr lang="en-US" dirty="0"/>
              <a:t>int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setsockopt(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socket_fd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SOL_SOCKET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SO_BROADCAST</a:t>
            </a:r>
            <a:r>
              <a:rPr lang="en-US" dirty="0"/>
              <a:t>, &amp;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sizeof(enabled)</a:t>
            </a:r>
            <a:r>
              <a:rPr lang="en-US" dirty="0"/>
              <a:t>);</a:t>
            </a:r>
          </a:p>
          <a:p>
            <a:r>
              <a:rPr lang="en-US" dirty="0"/>
              <a:t>To send lower layered broadcast (ARP):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sockets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E489-482B-4851-809F-C12B1E0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4479510"/>
            <a:ext cx="6786975" cy="10481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732" y="190959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– הגנות 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430" y="802432"/>
            <a:ext cx="6755980" cy="5685454"/>
          </a:xfrm>
        </p:spPr>
        <p:txBody>
          <a:bodyPr>
            <a:normAutofit/>
          </a:bodyPr>
          <a:lstStyle/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מחסנית ששומרת רק את כתובות החזרה.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כאשר מבצעים חזרה מפונקציה (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), משווים את כתובת החזרה שהוצאנו מה-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לכתובת החזרה ששמורה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חסרונות: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לא אופטימלי של הזיכרון, כפי שניתן לראות באיור. 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צריך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shadow 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נפרד לכל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thread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(בדומה למחסנית).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עדיין אינה נתמכת בכל המעבדים / קומפיילרים (לא קיים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GCC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לדוגמא).</a:t>
            </a:r>
          </a:p>
          <a:p>
            <a:pPr lvl="2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לא תומך ב-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Exception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 בצורה טובה.</a:t>
            </a:r>
          </a:p>
          <a:p>
            <a:pPr lvl="2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FF3EDB-8D86-4236-AE86-D6377B985983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BA3093-7CBB-408A-867E-C34F66579249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6416B-7CE1-428C-8E25-8C49B155D66C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A8D9EC-FCEB-416A-A0BD-F727D8B61BB6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B237E7-B2C6-49DD-853B-C4D40BA9C800}"/>
              </a:ext>
            </a:extLst>
          </p:cNvPr>
          <p:cNvSpPr/>
          <p:nvPr/>
        </p:nvSpPr>
        <p:spPr>
          <a:xfrm>
            <a:off x="1635968" y="3072872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4C36C-776A-4282-8F15-40060B9F07F4}"/>
              </a:ext>
            </a:extLst>
          </p:cNvPr>
          <p:cNvSpPr/>
          <p:nvPr/>
        </p:nvSpPr>
        <p:spPr>
          <a:xfrm>
            <a:off x="1631301" y="5156703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45F3F56-845D-4C61-ABE9-0FAE5EE72DA9}"/>
              </a:ext>
            </a:extLst>
          </p:cNvPr>
          <p:cNvSpPr/>
          <p:nvPr/>
        </p:nvSpPr>
        <p:spPr>
          <a:xfrm rot="10800000">
            <a:off x="2744754" y="4752374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BADE0C8-2D8A-462D-8BB9-813939FF6B82}"/>
              </a:ext>
            </a:extLst>
          </p:cNvPr>
          <p:cNvSpPr/>
          <p:nvPr/>
        </p:nvSpPr>
        <p:spPr>
          <a:xfrm>
            <a:off x="2744753" y="4015259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AE5F8F-3433-4AF1-8011-8C8982BA8322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FACF1E1-B116-487A-889A-5F4A20E3E379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8AA7E7-18F3-416F-A6A9-0227D1071CAA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2BFDEF-D225-49DE-813C-C6AB0D9AC5B3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9C60A1-A1EC-4BFA-AC3A-AC6B7EF69ED9}"/>
              </a:ext>
            </a:extLst>
          </p:cNvPr>
          <p:cNvSpPr/>
          <p:nvPr/>
        </p:nvSpPr>
        <p:spPr>
          <a:xfrm>
            <a:off x="1637521" y="2838432"/>
            <a:ext cx="2475722" cy="228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Shadow Stack</a:t>
            </a:r>
            <a:endParaRPr lang="en-IL" dirty="0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DFF8193C-7E30-4C4E-BF1C-370FAF15FE8A}"/>
              </a:ext>
            </a:extLst>
          </p:cNvPr>
          <p:cNvSpPr/>
          <p:nvPr/>
        </p:nvSpPr>
        <p:spPr>
          <a:xfrm rot="10800000">
            <a:off x="2744754" y="2665066"/>
            <a:ext cx="248816" cy="15505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26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1243</Words>
  <Application>Microsoft Office PowerPoint</Application>
  <PresentationFormat>Widescreen</PresentationFormat>
  <Paragraphs>330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ROP – הגנות </vt:lpstr>
      <vt:lpstr>ROP – הגנות </vt:lpstr>
      <vt:lpstr>Problem Demonstration</vt:lpstr>
      <vt:lpstr>Solution #1 - Threads</vt:lpstr>
      <vt:lpstr>Threads</vt:lpstr>
      <vt:lpstr>Threads - Demonstration</vt:lpstr>
      <vt:lpstr>Threads</vt:lpstr>
      <vt:lpstr>Threads - Demonstration</vt:lpstr>
      <vt:lpstr>Solution #2 - Select</vt:lpstr>
      <vt:lpstr>Select</vt:lpstr>
      <vt:lpstr>Select - Demonstration</vt:lpstr>
      <vt:lpstr>Solution #3 - Poll</vt:lpstr>
      <vt:lpstr>Poll</vt:lpstr>
      <vt:lpstr>Poll - Demonstration</vt:lpstr>
      <vt:lpstr>Tips &amp; Tricks</vt:lpstr>
      <vt:lpstr>Broadcast</vt:lpstr>
      <vt:lpstr>Broadcast</vt:lpstr>
      <vt:lpstr>Broadcast Examples</vt:lpstr>
      <vt:lpstr>Broadcast</vt:lpstr>
      <vt:lpstr>Broadcast - 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149</cp:revision>
  <dcterms:created xsi:type="dcterms:W3CDTF">2020-08-09T20:29:16Z</dcterms:created>
  <dcterms:modified xsi:type="dcterms:W3CDTF">2021-03-16T22:26:26Z</dcterms:modified>
</cp:coreProperties>
</file>