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9" r:id="rId3"/>
    <p:sldId id="257" r:id="rId4"/>
    <p:sldId id="280" r:id="rId5"/>
    <p:sldId id="281" r:id="rId6"/>
    <p:sldId id="263" r:id="rId7"/>
    <p:sldId id="282" r:id="rId8"/>
    <p:sldId id="258" r:id="rId9"/>
    <p:sldId id="259" r:id="rId10"/>
    <p:sldId id="260" r:id="rId11"/>
    <p:sldId id="261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C6E29-C0EC-43FC-A5E5-44BAD01BAC7B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9A2CC-002F-40A3-8085-9B94163C32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82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317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“Echo Server”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469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Threaded Echo Server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964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maximum </a:t>
            </a:r>
            <a:r>
              <a:rPr lang="en-US" dirty="0" err="1"/>
              <a:t>fd</a:t>
            </a:r>
            <a:r>
              <a:rPr lang="en-US" dirty="0"/>
              <a:t> number + 1 (not count!)</a:t>
            </a:r>
          </a:p>
          <a:p>
            <a:r>
              <a:rPr lang="en-US" dirty="0"/>
              <a:t>Return value of select: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dirty="0" err="1"/>
              <a:t>fd</a:t>
            </a:r>
            <a:r>
              <a:rPr lang="en-US" dirty="0"/>
              <a:t> sets bits are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0344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6748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number of elements in </a:t>
            </a:r>
            <a:r>
              <a:rPr lang="en-US" dirty="0" err="1"/>
              <a:t>fds</a:t>
            </a:r>
            <a:r>
              <a:rPr lang="en-US" dirty="0"/>
              <a:t> array</a:t>
            </a:r>
          </a:p>
          <a:p>
            <a:r>
              <a:rPr lang="en-US" dirty="0"/>
              <a:t>Return value of poll: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is</a:t>
            </a:r>
            <a:r>
              <a:rPr lang="en-US" dirty="0"/>
              <a:t>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3520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5738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3578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3305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88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277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4516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SO_BROADCAST flag</a:t>
            </a:r>
          </a:p>
          <a:p>
            <a:r>
              <a:rPr lang="en-US" dirty="0"/>
              <a:t>SOL_SOCKET – Changing an option for the socket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3144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broadcast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776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33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178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473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88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235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9741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– The thread ID (mostly an int, but could be struct)</a:t>
            </a:r>
          </a:p>
          <a:p>
            <a:r>
              <a:rPr lang="en-US" dirty="0"/>
              <a:t>Thread_attributes – Some attributes of the thread</a:t>
            </a:r>
          </a:p>
          <a:p>
            <a:r>
              <a:rPr lang="en-US" dirty="0"/>
              <a:t>start_routine – The function to run on start</a:t>
            </a:r>
          </a:p>
          <a:p>
            <a:r>
              <a:rPr lang="en-US" dirty="0"/>
              <a:t>arg – The argument passed to start_routine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289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197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8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6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71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9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64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56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07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3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42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95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62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2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7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3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62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8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44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sides/MultithreadedServer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/>
              <a:t>Updater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8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Each client get it’s own thread.</a:t>
            </a:r>
          </a:p>
          <a:p>
            <a:r>
              <a:rPr lang="en-US" dirty="0"/>
              <a:t>The main thread listens for incoming client requests.</a:t>
            </a:r>
            <a:endParaRPr lang="en-IL" dirty="0"/>
          </a:p>
        </p:txBody>
      </p:sp>
      <p:pic>
        <p:nvPicPr>
          <p:cNvPr id="4098" name="Picture 2" descr="Operating Systems: Threads">
            <a:extLst>
              <a:ext uri="{FF2B5EF4-FFF2-40B4-BE49-F238E27FC236}">
                <a16:creationId xmlns:a16="http://schemas.microsoft.com/office/drawing/2014/main" id="{2D3BE4F0-EC56-4A57-9EAB-0C97F2A6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434395"/>
            <a:ext cx="5456279" cy="196426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401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#2 - Select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61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/>
              <a:t>Select</a:t>
            </a:r>
            <a:endParaRPr lang="en-IL" sz="3200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select(int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readfds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writefds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exceptfds</a:t>
            </a:r>
            <a:r>
              <a:rPr lang="en-US" sz="2000" dirty="0"/>
              <a:t>, struct </a:t>
            </a:r>
            <a:r>
              <a:rPr lang="en-US" sz="2000" dirty="0" err="1"/>
              <a:t>timeval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       void FD_CLR(int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int  FD_ISSET(int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FD_ZERO(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5122" name="Picture 2" descr="select를 이용한 입출력 다중화">
            <a:extLst>
              <a:ext uri="{FF2B5EF4-FFF2-40B4-BE49-F238E27FC236}">
                <a16:creationId xmlns:a16="http://schemas.microsoft.com/office/drawing/2014/main" id="{AEFFE909-BD58-4246-8A8D-B9280FEDB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51"/>
          <a:stretch/>
        </p:blipFill>
        <p:spPr bwMode="auto">
          <a:xfrm>
            <a:off x="6096000" y="2210855"/>
            <a:ext cx="5456279" cy="241134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549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Select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#3 - Poll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359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Poll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4868863" cy="39650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poll(struct </a:t>
            </a:r>
            <a:r>
              <a:rPr lang="en-US" sz="2000" dirty="0" err="1"/>
              <a:t>pollfd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fds</a:t>
            </a:r>
            <a:r>
              <a:rPr lang="en-US" sz="2000" dirty="0"/>
              <a:t>, </a:t>
            </a:r>
            <a:r>
              <a:rPr lang="en-US" sz="2000" dirty="0" err="1"/>
              <a:t>nfds_t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          int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struct </a:t>
            </a:r>
            <a:r>
              <a:rPr lang="en-US" sz="2000" dirty="0" err="1"/>
              <a:t>pollfd</a:t>
            </a:r>
            <a:r>
              <a:rPr lang="en-US" sz="2000" dirty="0"/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int  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;           /* file descriptor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events</a:t>
            </a:r>
            <a:r>
              <a:rPr lang="en-US" sz="2000" dirty="0"/>
              <a:t>;    /* requested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2000" dirty="0"/>
              <a:t>;   /* returned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};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POLLIN, POLLOUT, POLLHUP, …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POLLRDHUP – since Linux 2.6.17</a:t>
            </a:r>
          </a:p>
        </p:txBody>
      </p:sp>
      <p:pic>
        <p:nvPicPr>
          <p:cNvPr id="6146" name="Picture 2" descr="Type Driven Development">
            <a:extLst>
              <a:ext uri="{FF2B5EF4-FFF2-40B4-BE49-F238E27FC236}">
                <a16:creationId xmlns:a16="http://schemas.microsoft.com/office/drawing/2014/main" id="{FAAE42E2-CBD3-4F84-8AEF-1C4606B6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00103"/>
            <a:ext cx="5456279" cy="3232845"/>
          </a:xfrm>
          <a:prstGeom prst="round2DiagRect">
            <a:avLst>
              <a:gd name="adj1" fmla="val 5608"/>
              <a:gd name="adj2" fmla="val 0"/>
            </a:avLst>
          </a:prstGeom>
          <a:gradFill flip="none" rotWithShape="1">
            <a:gsLst>
              <a:gs pos="47000">
                <a:schemeClr val="bg2"/>
              </a:gs>
              <a:gs pos="0">
                <a:schemeClr val="bg1">
                  <a:lumMod val="85000"/>
                  <a:lumOff val="1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9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Poll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6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cap="none" dirty="0"/>
              <a:t>Tips &amp; Tricks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epoll</a:t>
            </a:r>
            <a:r>
              <a:rPr lang="en-US" sz="1800" dirty="0"/>
              <a:t> function – wait for event, not IO.</a:t>
            </a:r>
          </a:p>
          <a:p>
            <a:r>
              <a:rPr lang="en-US" sz="1800" dirty="0" err="1"/>
              <a:t>ppoll</a:t>
            </a:r>
            <a:r>
              <a:rPr lang="en-US" sz="1800" dirty="0"/>
              <a:t>, </a:t>
            </a:r>
            <a:r>
              <a:rPr lang="en-US" sz="1800" dirty="0" err="1"/>
              <a:t>pselect</a:t>
            </a:r>
            <a:r>
              <a:rPr lang="en-US" sz="1800" dirty="0"/>
              <a:t> functions – wait for either a </a:t>
            </a:r>
            <a:r>
              <a:rPr lang="en-US" sz="1800" dirty="0" err="1"/>
              <a:t>fd</a:t>
            </a:r>
            <a:r>
              <a:rPr lang="en-US" sz="1800" dirty="0"/>
              <a:t> or a signal.</a:t>
            </a:r>
          </a:p>
          <a:p>
            <a:pPr lvl="1"/>
            <a:r>
              <a:rPr lang="en-US" sz="1400" dirty="0"/>
              <a:t>Avoids deadlock by atomic operations, see ‘man </a:t>
            </a:r>
            <a:r>
              <a:rPr lang="en-US" sz="1400" dirty="0" err="1"/>
              <a:t>pselect</a:t>
            </a:r>
            <a:r>
              <a:rPr lang="en-US" sz="1400" dirty="0"/>
              <a:t>’.</a:t>
            </a:r>
          </a:p>
          <a:p>
            <a:r>
              <a:rPr lang="en-US" sz="1800" dirty="0"/>
              <a:t>select in python is FUN!</a:t>
            </a:r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946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Story Background &amp; Problems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52" y="1621226"/>
            <a:ext cx="7735105" cy="4754692"/>
          </a:xfrm>
        </p:spPr>
        <p:txBody>
          <a:bodyPr>
            <a:normAutofit/>
          </a:bodyPr>
          <a:lstStyle/>
          <a:p>
            <a:r>
              <a:rPr lang="en-US" dirty="0"/>
              <a:t>A developer or a small company develops a software.</a:t>
            </a:r>
          </a:p>
          <a:p>
            <a:r>
              <a:rPr lang="en-US" dirty="0"/>
              <a:t>They will most likely need to distribute a version update for that software, at some point.</a:t>
            </a:r>
          </a:p>
          <a:p>
            <a:r>
              <a:rPr lang="en-US" dirty="0"/>
              <a:t>They:</a:t>
            </a:r>
          </a:p>
          <a:p>
            <a:pPr lvl="1"/>
            <a:r>
              <a:rPr lang="en-US" dirty="0"/>
              <a:t>might not have the time or resources to program such a feature that enables them to distribute a version update efficiently and securely.</a:t>
            </a:r>
          </a:p>
          <a:p>
            <a:pPr lvl="1"/>
            <a:r>
              <a:rPr lang="en-US" dirty="0"/>
              <a:t>will want to minimize the cost of the updating server, which will distribute the update to the clients.</a:t>
            </a:r>
          </a:p>
          <a:p>
            <a:pPr lvl="1"/>
            <a:r>
              <a:rPr lang="en-US" dirty="0"/>
              <a:t>will want a scalable solution that can handle a growing number of clients.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0196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64351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Sending a message to all network stations.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Allows clients to find servers, or server to identify themselves in the network.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Usually, routers are configured to not forward a broadcast beyond the LAN.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Overloading the network with broadcasts can slow network communication.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This is called a broadcast storm.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Use with cautious!</a:t>
            </a:r>
          </a:p>
          <a:p>
            <a:pPr lvl="1"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8196" name="Picture 4" descr="Unicast, Multicast and Broadcast addresses in the network – TutorZine">
            <a:extLst>
              <a:ext uri="{FF2B5EF4-FFF2-40B4-BE49-F238E27FC236}">
                <a16:creationId xmlns:a16="http://schemas.microsoft.com/office/drawing/2014/main" id="{F2A390F1-E9AB-45DB-98F5-703DB2C08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46841"/>
            <a:ext cx="5456279" cy="553936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568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 Examples</a:t>
            </a:r>
            <a:endParaRPr lang="en-IL" sz="32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98F7B-F586-468C-8729-DC336261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61" y="618518"/>
            <a:ext cx="520523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96683-7312-46CE-ACD7-D1077CFE3EAB}"/>
              </a:ext>
            </a:extLst>
          </p:cNvPr>
          <p:cNvSpPr txBox="1"/>
          <p:nvPr/>
        </p:nvSpPr>
        <p:spPr>
          <a:xfrm rot="19851214">
            <a:off x="7962883" y="126763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8ECC7-44B1-488A-9A4C-DE84E6EAE73B}"/>
              </a:ext>
            </a:extLst>
          </p:cNvPr>
          <p:cNvSpPr txBox="1"/>
          <p:nvPr/>
        </p:nvSpPr>
        <p:spPr>
          <a:xfrm rot="19851214">
            <a:off x="9912981" y="12342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9B46E-966A-45DE-895C-778E774A0D5E}"/>
              </a:ext>
            </a:extLst>
          </p:cNvPr>
          <p:cNvSpPr txBox="1"/>
          <p:nvPr/>
        </p:nvSpPr>
        <p:spPr>
          <a:xfrm rot="366610">
            <a:off x="8059300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D099B-380E-4BD0-8859-9FB1D8A04297}"/>
              </a:ext>
            </a:extLst>
          </p:cNvPr>
          <p:cNvSpPr txBox="1"/>
          <p:nvPr/>
        </p:nvSpPr>
        <p:spPr>
          <a:xfrm rot="20822384">
            <a:off x="9997763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E88DA-BBBA-428E-AF98-C192E5D4EB88}"/>
              </a:ext>
            </a:extLst>
          </p:cNvPr>
          <p:cNvSpPr txBox="1"/>
          <p:nvPr/>
        </p:nvSpPr>
        <p:spPr>
          <a:xfrm rot="20182093">
            <a:off x="7967676" y="332179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C518E-6727-4BE9-B9A7-BC046C88BA46}"/>
              </a:ext>
            </a:extLst>
          </p:cNvPr>
          <p:cNvSpPr txBox="1"/>
          <p:nvPr/>
        </p:nvSpPr>
        <p:spPr>
          <a:xfrm rot="2140036">
            <a:off x="9985514" y="34206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F99896-B1CD-4223-A9BE-B975602D9BBF}"/>
              </a:ext>
            </a:extLst>
          </p:cNvPr>
          <p:cNvSpPr txBox="1"/>
          <p:nvPr/>
        </p:nvSpPr>
        <p:spPr>
          <a:xfrm rot="20182093">
            <a:off x="10141708" y="4460500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Ack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503A6D7-E459-4DF5-81CD-94331C95190B}"/>
              </a:ext>
            </a:extLst>
          </p:cNvPr>
          <p:cNvSpPr txBox="1">
            <a:spLocks/>
          </p:cNvSpPr>
          <p:nvPr/>
        </p:nvSpPr>
        <p:spPr>
          <a:xfrm>
            <a:off x="2995968" y="2258008"/>
            <a:ext cx="750175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ARP</a:t>
            </a:r>
            <a:endParaRPr lang="en-IL" sz="2400" cap="none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13FA86A-45F5-40DC-99EE-999545D37385}"/>
              </a:ext>
            </a:extLst>
          </p:cNvPr>
          <p:cNvSpPr txBox="1">
            <a:spLocks/>
          </p:cNvSpPr>
          <p:nvPr/>
        </p:nvSpPr>
        <p:spPr>
          <a:xfrm>
            <a:off x="8976914" y="136915"/>
            <a:ext cx="891724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DHCP</a:t>
            </a:r>
            <a:endParaRPr lang="en-IL" sz="2400" cap="none" dirty="0"/>
          </a:p>
        </p:txBody>
      </p:sp>
      <p:pic>
        <p:nvPicPr>
          <p:cNvPr id="7172" name="Picture 4" descr="ARP Packet Analysis with Wireshark – Linux Hint">
            <a:extLst>
              <a:ext uri="{FF2B5EF4-FFF2-40B4-BE49-F238E27FC236}">
                <a16:creationId xmlns:a16="http://schemas.microsoft.com/office/drawing/2014/main" id="{82682011-43D6-41DB-9272-03D0410F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" y="2837920"/>
            <a:ext cx="6648452" cy="280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185F4C43-0FE7-4D84-B823-55B645AAAFD3}"/>
              </a:ext>
            </a:extLst>
          </p:cNvPr>
          <p:cNvSpPr txBox="1">
            <a:spLocks/>
          </p:cNvSpPr>
          <p:nvPr/>
        </p:nvSpPr>
        <p:spPr>
          <a:xfrm>
            <a:off x="1748777" y="5961257"/>
            <a:ext cx="3395502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Another Examples: NetBIOS, WOL</a:t>
            </a:r>
            <a:endParaRPr lang="en-IL" sz="2400" cap="none" dirty="0"/>
          </a:p>
        </p:txBody>
      </p:sp>
    </p:spTree>
    <p:extLst>
      <p:ext uri="{BB962C8B-B14F-4D97-AF65-F5344CB8AC3E}">
        <p14:creationId xmlns:p14="http://schemas.microsoft.com/office/powerpoint/2010/main" val="36543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 dirty="0"/>
              <a:t>To send a UDP broadcast:</a:t>
            </a:r>
          </a:p>
          <a:p>
            <a:pPr lvl="1"/>
            <a:r>
              <a:rPr lang="en-US" dirty="0"/>
              <a:t>int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 = 1;</a:t>
            </a:r>
          </a:p>
          <a:p>
            <a:pPr lvl="1"/>
            <a:r>
              <a:rPr lang="en-US" dirty="0"/>
              <a:t>setsockopt(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socket_fd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SOL_SOCKET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SO_BROADCAST</a:t>
            </a:r>
            <a:r>
              <a:rPr lang="en-US" dirty="0"/>
              <a:t>, &amp;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sizeof(enabled)</a:t>
            </a:r>
            <a:r>
              <a:rPr lang="en-US" dirty="0"/>
              <a:t>);</a:t>
            </a:r>
          </a:p>
          <a:p>
            <a:r>
              <a:rPr lang="en-US" dirty="0"/>
              <a:t>To send lower layered broadcast (ARP):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raw</a:t>
            </a:r>
            <a:r>
              <a:rPr lang="en-US" dirty="0"/>
              <a:t> </a:t>
            </a:r>
            <a:r>
              <a:rPr lang="en-US" b="1" dirty="0"/>
              <a:t>sockets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FE489-482B-4851-809F-C12B1E072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749" y="4479510"/>
            <a:ext cx="6786975" cy="10481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1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6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4000" cap="none" dirty="0"/>
              <a:t>Sources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Beej's Guide to Network Programming</a:t>
            </a:r>
          </a:p>
          <a:p>
            <a:r>
              <a:rPr lang="en-US" sz="2000" dirty="0"/>
              <a:t>Advanced Programming in the UNIX ® Environment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https://github.com/amit-sides/MultithreadedServers</a:t>
            </a:r>
            <a:br>
              <a:rPr lang="en-US" sz="1400" dirty="0"/>
            </a:br>
            <a:endParaRPr lang="en-US" sz="1800" dirty="0"/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976E7C1-1783-45C6-94C2-B691253F11E8}"/>
              </a:ext>
            </a:extLst>
          </p:cNvPr>
          <p:cNvSpPr txBox="1">
            <a:spLocks/>
          </p:cNvSpPr>
          <p:nvPr/>
        </p:nvSpPr>
        <p:spPr>
          <a:xfrm>
            <a:off x="6824505" y="4021138"/>
            <a:ext cx="18122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cap="non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  <a:endParaRPr lang="en-IL" sz="20000" cap="non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Problem #1</a:t>
            </a:r>
            <a:br>
              <a:rPr lang="en-US" cap="none" dirty="0"/>
            </a:br>
            <a:r>
              <a:rPr lang="en-US" cap="none" dirty="0"/>
              <a:t>Efficiency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4" y="2249487"/>
            <a:ext cx="3281298" cy="3541714"/>
          </a:xfrm>
        </p:spPr>
        <p:txBody>
          <a:bodyPr/>
          <a:lstStyle/>
          <a:p>
            <a:r>
              <a:rPr lang="en-US" dirty="0"/>
              <a:t>Sending the update to each client individually might take a long time and a large network resources.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0393" y="809625"/>
            <a:ext cx="5669923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6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Problem #2</a:t>
            </a:r>
            <a:br>
              <a:rPr lang="en-US" cap="none" dirty="0"/>
            </a:br>
            <a:r>
              <a:rPr lang="en-US" cap="none" dirty="0"/>
              <a:t>Security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4" y="2249487"/>
            <a:ext cx="3281298" cy="3541714"/>
          </a:xfrm>
        </p:spPr>
        <p:txBody>
          <a:bodyPr/>
          <a:lstStyle/>
          <a:p>
            <a:r>
              <a:rPr lang="en-US" dirty="0"/>
              <a:t>The update process must be secure to prevent an attacker from uploading a virus or a backdoor.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0393" y="809625"/>
            <a:ext cx="5669923" cy="523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nger, mail, message, open, virus, warning icon - Download on Iconfinder">
            <a:extLst>
              <a:ext uri="{FF2B5EF4-FFF2-40B4-BE49-F238E27FC236}">
                <a16:creationId xmlns:a16="http://schemas.microsoft.com/office/drawing/2014/main" id="{0BE69EBC-DCBF-49AE-BD87-FAE2FF1D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533" y="1936220"/>
            <a:ext cx="703949" cy="7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73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Problem #3</a:t>
            </a:r>
            <a:br>
              <a:rPr lang="en-US" cap="none" dirty="0"/>
            </a:br>
            <a:r>
              <a:rPr lang="en-US" cap="none" dirty="0"/>
              <a:t>Scalability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4" y="2249487"/>
            <a:ext cx="3281298" cy="3541714"/>
          </a:xfrm>
        </p:spPr>
        <p:txBody>
          <a:bodyPr/>
          <a:lstStyle/>
          <a:p>
            <a:r>
              <a:rPr lang="en-US" dirty="0"/>
              <a:t>The solution needs to support scaling.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0393" y="1327298"/>
            <a:ext cx="5669923" cy="420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47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- Updater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9783"/>
            <a:ext cx="9905998" cy="1478570"/>
          </a:xfrm>
        </p:spPr>
        <p:txBody>
          <a:bodyPr/>
          <a:lstStyle/>
          <a:p>
            <a:r>
              <a:rPr lang="en-US" cap="none" dirty="0"/>
              <a:t>Updater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310205"/>
            <a:ext cx="3433671" cy="46302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prime server that distributes updates.</a:t>
            </a:r>
          </a:p>
          <a:p>
            <a:r>
              <a:rPr lang="en-US" dirty="0"/>
              <a:t>Efficiency: Clients can spread updates as well using broadcasts.</a:t>
            </a:r>
          </a:p>
          <a:p>
            <a:r>
              <a:rPr lang="en-US" dirty="0"/>
              <a:t>Security: Every update is cryptographically signed.</a:t>
            </a:r>
          </a:p>
          <a:p>
            <a:r>
              <a:rPr lang="en-US" dirty="0"/>
              <a:t>Scalability: Multiple servers can be connected to the main server and distribute updates as well.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8152" y="247696"/>
            <a:ext cx="7536676" cy="63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16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#1 - Threads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810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C8EE9-915F-47FD-9AAA-7E5039CC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A2A0-86DC-487E-8510-44ACFC5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045075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pthread library</a:t>
            </a:r>
          </a:p>
          <a:p>
            <a:r>
              <a:rPr lang="en-US" sz="2000" dirty="0"/>
              <a:t>int pthread_create(pthread_t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const pthread_attr_t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thread_attributes</a:t>
            </a:r>
            <a:r>
              <a:rPr lang="en-US" sz="2000" dirty="0"/>
              <a:t>,                               void *(*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start_routine</a:t>
            </a:r>
            <a:r>
              <a:rPr lang="en-US" sz="2000" dirty="0"/>
              <a:t>) (void *), void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arg</a:t>
            </a:r>
            <a:r>
              <a:rPr lang="en-US" sz="2000" dirty="0"/>
              <a:t>);</a:t>
            </a:r>
          </a:p>
          <a:p>
            <a:r>
              <a:rPr lang="en-US" sz="2000" dirty="0"/>
              <a:t>int pthread_join(pthread_t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      void **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retval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2050" name="Picture 2" descr="Multithreading (computer architecture) - Wikipedia">
            <a:extLst>
              <a:ext uri="{FF2B5EF4-FFF2-40B4-BE49-F238E27FC236}">
                <a16:creationId xmlns:a16="http://schemas.microsoft.com/office/drawing/2014/main" id="{830F6B8D-C98A-4C70-886A-E6104E1D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838433"/>
            <a:ext cx="5456279" cy="515618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0236B9-2793-4DB6-9722-BAFF414BF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75" y="4893888"/>
            <a:ext cx="6450931" cy="1736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5115B-27AD-4085-9E1E-5026D40A8348}"/>
              </a:ext>
            </a:extLst>
          </p:cNvPr>
          <p:cNvSpPr txBox="1"/>
          <p:nvPr/>
        </p:nvSpPr>
        <p:spPr>
          <a:xfrm>
            <a:off x="1387883" y="6551476"/>
            <a:ext cx="479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Advanced Programming in the UNIX ® Environment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13894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801</Words>
  <Application>Microsoft Office PowerPoint</Application>
  <PresentationFormat>Widescreen</PresentationFormat>
  <Paragraphs>130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Segoe UI Semilight</vt:lpstr>
      <vt:lpstr>Tw Cen MT</vt:lpstr>
      <vt:lpstr>Circuit</vt:lpstr>
      <vt:lpstr>Updater</vt:lpstr>
      <vt:lpstr>Story Background &amp; Problems</vt:lpstr>
      <vt:lpstr>Problem #1 Efficiency</vt:lpstr>
      <vt:lpstr>Problem #2 Security</vt:lpstr>
      <vt:lpstr>Problem #3 Scalability</vt:lpstr>
      <vt:lpstr>Solution - Updater</vt:lpstr>
      <vt:lpstr>Updater</vt:lpstr>
      <vt:lpstr>Solution #1 - Threads</vt:lpstr>
      <vt:lpstr>Threads</vt:lpstr>
      <vt:lpstr>Threads - Demonstration</vt:lpstr>
      <vt:lpstr>Threads</vt:lpstr>
      <vt:lpstr>Threads - Demonstration</vt:lpstr>
      <vt:lpstr>Solution #2 - Select</vt:lpstr>
      <vt:lpstr>Select</vt:lpstr>
      <vt:lpstr>Select - Demonstration</vt:lpstr>
      <vt:lpstr>Solution #3 - Poll</vt:lpstr>
      <vt:lpstr>Poll</vt:lpstr>
      <vt:lpstr>Poll - Demonstration</vt:lpstr>
      <vt:lpstr>Tips &amp; Tricks</vt:lpstr>
      <vt:lpstr>Broadcast</vt:lpstr>
      <vt:lpstr>Broadcast</vt:lpstr>
      <vt:lpstr>Broadcast Examples</vt:lpstr>
      <vt:lpstr>Broadcast</vt:lpstr>
      <vt:lpstr>Broadcast - Demonstration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servers</dc:title>
  <dc:creator>amit@aramnik.com</dc:creator>
  <cp:lastModifiedBy>Amit Sides</cp:lastModifiedBy>
  <cp:revision>48</cp:revision>
  <dcterms:created xsi:type="dcterms:W3CDTF">2020-08-09T20:29:16Z</dcterms:created>
  <dcterms:modified xsi:type="dcterms:W3CDTF">2020-12-26T23:49:55Z</dcterms:modified>
</cp:coreProperties>
</file>