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AE1A7-FD01-4EDC-8BF5-786CC3383414}" v="262" dt="2020-08-16T11:38:47.088"/>
    <p1510:client id="{3312CA67-2E69-81FB-CCCF-D59FD20A4B7C}" v="1091" dt="2020-08-17T18:40:4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machine-learning" TargetMode="External"/><Relationship Id="rId2" Type="http://schemas.openxmlformats.org/officeDocument/2006/relationships/hyperlink" Target="https://www.edureka.co/blog/what-is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eilly.com/library/view/hands-on-machine-learning/978149203263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Amit Kumar Manjhi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A70-05E8-4D75-A33C-B7E2B55D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b="1" cap="none">
                <a:ea typeface="+mj-lt"/>
                <a:cs typeface="+mj-lt"/>
              </a:rPr>
              <a:t>Semisupervised Learning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8884-A934-41C4-AE75-846A5C35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Some algorithms can deal with partially labeled training data, usually a lot of unlabeled data and a little bit of labeled data. This is called </a:t>
            </a:r>
            <a:r>
              <a:rPr lang="en-GB" i="1">
                <a:ea typeface="+mn-lt"/>
                <a:cs typeface="+mn-lt"/>
              </a:rPr>
              <a:t>semisupervised learning</a:t>
            </a:r>
            <a:endParaRPr lang="en-US"/>
          </a:p>
          <a:p>
            <a:endParaRPr lang="en-GB" i="1" dirty="0"/>
          </a:p>
          <a:p>
            <a:r>
              <a:rPr lang="en-GB">
                <a:ea typeface="+mn-lt"/>
                <a:cs typeface="+mn-lt"/>
              </a:rPr>
              <a:t>Most semisupervised learning algorithms are combinations of unsupervised and supervised algorithms. For example, </a:t>
            </a:r>
            <a:r>
              <a:rPr lang="en-GB" i="1">
                <a:ea typeface="+mn-lt"/>
                <a:cs typeface="+mn-lt"/>
              </a:rPr>
              <a:t>deep belief networks </a:t>
            </a:r>
            <a:r>
              <a:rPr lang="en-GB">
                <a:ea typeface="+mn-lt"/>
                <a:cs typeface="+mn-lt"/>
              </a:rPr>
              <a:t>(DBNs)</a:t>
            </a:r>
            <a:endParaRPr lang="en-GB" i="1" dirty="0">
              <a:ea typeface="+mn-lt"/>
              <a:cs typeface="+mn-lt"/>
            </a:endParaRPr>
          </a:p>
          <a:p>
            <a:endParaRPr lang="en-GB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89847DF-A961-4485-9F56-087696EF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05880"/>
            <a:ext cx="4782312" cy="26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44CE-C6AE-4DF9-907D-4F32A994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sz="2200" b="1" cap="none">
                <a:ea typeface="+mj-lt"/>
                <a:cs typeface="+mj-lt"/>
              </a:rPr>
              <a:t>Reinforcement</a:t>
            </a:r>
            <a:r>
              <a:rPr lang="en-GB" sz="2200" cap="none">
                <a:ea typeface="+mj-lt"/>
                <a:cs typeface="+mj-lt"/>
              </a:rPr>
              <a:t> </a:t>
            </a:r>
            <a:r>
              <a:rPr lang="en-GB" sz="2200" b="1" cap="none">
                <a:ea typeface="+mj-lt"/>
                <a:cs typeface="+mj-lt"/>
              </a:rPr>
              <a:t>learning </a:t>
            </a:r>
            <a:r>
              <a:rPr lang="en-GB" sz="2200" cap="none">
                <a:ea typeface="+mj-lt"/>
                <a:cs typeface="+mj-lt"/>
              </a:rPr>
              <a:t>– my life my rules! (Hit &amp; trial)</a:t>
            </a:r>
            <a:endParaRPr lang="en-US" sz="2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F8A9-DCB2-4590-9E64-15A62AF0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learning system, called an </a:t>
            </a:r>
            <a:r>
              <a:rPr lang="en-GB" i="1">
                <a:ea typeface="+mn-lt"/>
                <a:cs typeface="+mn-lt"/>
              </a:rPr>
              <a:t>agent </a:t>
            </a:r>
            <a:r>
              <a:rPr lang="en-GB">
                <a:ea typeface="+mn-lt"/>
                <a:cs typeface="+mn-lt"/>
              </a:rPr>
              <a:t>in this context, can observe the environment, select and perform actions, and get </a:t>
            </a:r>
            <a:r>
              <a:rPr lang="en-GB" i="1">
                <a:ea typeface="+mn-lt"/>
                <a:cs typeface="+mn-lt"/>
              </a:rPr>
              <a:t>rewards </a:t>
            </a:r>
            <a:r>
              <a:rPr lang="en-GB">
                <a:ea typeface="+mn-lt"/>
                <a:cs typeface="+mn-lt"/>
              </a:rPr>
              <a:t>in return.</a:t>
            </a:r>
          </a:p>
          <a:p>
            <a:r>
              <a:rPr lang="en-GB">
                <a:ea typeface="+mn-lt"/>
                <a:cs typeface="+mn-lt"/>
              </a:rPr>
              <a:t>For example, many robots implement Reinforcement Learning algorithms to learn how to walk. DeepMind’s AlphaGo program is also a good example of Reinforcement Learning</a:t>
            </a: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38A7F2-D975-47DF-B481-EBB82701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79825"/>
            <a:ext cx="4782312" cy="37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FA20-DDE0-44AD-A4EF-A448D581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8545516" cy="1242508"/>
          </a:xfr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 b="1" cap="none">
                <a:ea typeface="+mj-lt"/>
                <a:cs typeface="+mj-lt"/>
              </a:rPr>
              <a:t>How would you apply machine learning to solve your problem?</a:t>
            </a:r>
            <a:endParaRPr lang="en-GB" cap="none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FDCD-FD5A-41CC-8435-420DB499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There are three basic steps: 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Representation: </a:t>
            </a:r>
            <a:r>
              <a:rPr lang="en-GB">
                <a:ea typeface="+mn-lt"/>
                <a:cs typeface="+mn-lt"/>
              </a:rPr>
              <a:t>How to represent learning problems in terms of something that a computer can understand. In this step, you have to also decide what kind of algorithm to apply to selected data. </a:t>
            </a:r>
            <a:endParaRPr lang="en-GB" dirty="0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Evaluation: </a:t>
            </a:r>
            <a:r>
              <a:rPr lang="en-GB">
                <a:ea typeface="+mn-lt"/>
                <a:cs typeface="+mn-lt"/>
              </a:rPr>
              <a:t>In this step, we can calculate the quality and accuracy score for the prediction coming out from the machine learning algorithm typically called classifier.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Optimization: </a:t>
            </a:r>
            <a:r>
              <a:rPr lang="en-GB">
                <a:ea typeface="+mn-lt"/>
                <a:cs typeface="+mn-lt"/>
              </a:rPr>
              <a:t>In this step, we need to search for an optimal classifier that gives the best outcome for the selected problem.</a:t>
            </a:r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285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4AF-29DC-4EF4-9A2A-93B8B5FC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Python</a:t>
            </a:r>
            <a:r>
              <a:rPr lang="en-GB" b="1" cap="none"/>
              <a:t> Tools For Python</a:t>
            </a:r>
            <a:endParaRPr lang="en-US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EB8B-D555-4C23-8AD9-2F6F779B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>
                <a:ea typeface="+mn-lt"/>
                <a:cs typeface="+mn-lt"/>
              </a:rPr>
              <a:t>scikit-learn:</a:t>
            </a:r>
            <a:r>
              <a:rPr lang="en-GB">
                <a:ea typeface="+mn-lt"/>
                <a:cs typeface="+mn-lt"/>
              </a:rPr>
              <a:t> scikit learn is the most widely used Python library for machine learning. It is an open-source project 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SciPy:</a:t>
            </a:r>
            <a:r>
              <a:rPr lang="en-GB">
                <a:ea typeface="+mn-lt"/>
                <a:cs typeface="+mn-lt"/>
              </a:rPr>
              <a:t> sciPy is a python library that supports data manipulation and commonly used in scientific computing which includes statistical distribution, optimization of functions, linear algebra, and variety of specialized mathematical functions.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Numpy: </a:t>
            </a:r>
            <a:r>
              <a:rPr lang="en-GB">
                <a:ea typeface="+mn-lt"/>
                <a:cs typeface="+mn-lt"/>
              </a:rPr>
              <a:t>Numpy is a scientific computing python library that contains the support for fundamentals data structure used by scikit-learn.such as multidimensional-array.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Pandas:</a:t>
            </a:r>
            <a:r>
              <a:rPr lang="en-GB">
                <a:ea typeface="+mn-lt"/>
                <a:cs typeface="+mn-lt"/>
              </a:rPr>
              <a:t> Pandas is a python library for data manipulation and analysis. It supports data structures like DataFrame.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matplotlib:</a:t>
            </a:r>
            <a:r>
              <a:rPr lang="en-GB">
                <a:ea typeface="+mn-lt"/>
                <a:cs typeface="+mn-lt"/>
              </a:rPr>
              <a:t> matplotlib is widely used python 2D plotting library that produces high-quality figures in a variety of formats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0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94A8-4E5E-4E94-9C2F-D6361AFE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/>
              <a:t>  </a:t>
            </a:r>
            <a:br>
              <a:rPr lang="en-US" sz="2000" b="1"/>
            </a:br>
            <a:r>
              <a:rPr lang="en-US" sz="2000" b="1"/>
              <a:t>  An example of machine learning problem</a:t>
            </a:r>
            <a:endParaRPr lang="en-US" sz="2000"/>
          </a:p>
          <a:p>
            <a:endParaRPr lang="en-US" sz="2000"/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09CC33-1CE9-4843-9395-23D01D9C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442" y="2482596"/>
            <a:ext cx="5352789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014-CEE2-4BD7-A6B1-5386B575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8689-53F3-43BC-8D50-DD0BCEFC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https://www.edureka.co/blog/what-is-machine-learning/</a:t>
            </a:r>
          </a:p>
          <a:p>
            <a:r>
              <a:rPr lang="en-GB" dirty="0">
                <a:ea typeface="+mn-lt"/>
                <a:cs typeface="+mn-lt"/>
                <a:hlinkClick r:id="rId3"/>
              </a:rPr>
              <a:t>https://www.coursera.org/learn/python-machine-learning</a:t>
            </a:r>
          </a:p>
          <a:p>
            <a:r>
              <a:rPr lang="en-GB" dirty="0">
                <a:ea typeface="+mn-lt"/>
                <a:cs typeface="+mn-lt"/>
                <a:hlinkClick r:id="rId4"/>
              </a:rPr>
              <a:t>https://www.oreilly.com/library/view/hands-on-machine-learning/9781492032632/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4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287F-1685-47A2-991B-99FDC7B1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452C-7265-4DF8-A0B5-3FE3B1F0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ea typeface="+mn-lt"/>
                <a:cs typeface="+mn-lt"/>
              </a:rPr>
              <a:t>What is Machine Learning?</a:t>
            </a:r>
            <a:endParaRPr lang="en-GB" dirty="0"/>
          </a:p>
          <a:p>
            <a:endParaRPr lang="en-GB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Key Concepts in Machine Learning </a:t>
            </a:r>
            <a:endParaRPr lang="en-US" dirty="0"/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How would you apply Machine Learning to solve your problem?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Python Tools For Machine Learning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An Example of Machine Learning 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1424-E622-4B49-AF1A-B9DE635E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 cap="none" dirty="0"/>
              <a:t>What Is Machine Learning?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DCF2-094F-4272-8ED4-2BB2F2EF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ea typeface="+mn-lt"/>
                <a:cs typeface="+mn-lt"/>
              </a:rPr>
              <a:t>Machine Learning is the science (and art) of programming computers so they can </a:t>
            </a:r>
            <a:r>
              <a:rPr lang="en-GB" sz="1600" i="1" dirty="0">
                <a:ea typeface="+mn-lt"/>
                <a:cs typeface="+mn-lt"/>
              </a:rPr>
              <a:t>learn from data</a:t>
            </a:r>
            <a:r>
              <a:rPr lang="en-GB" sz="16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</a:pPr>
            <a:endParaRPr lang="en-GB" sz="11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ea typeface="+mn-lt"/>
                <a:cs typeface="+mn-lt"/>
              </a:rPr>
              <a:t>General Definition: </a:t>
            </a:r>
            <a:endParaRPr lang="en-GB" sz="1100" dirty="0"/>
          </a:p>
          <a:p>
            <a:pPr>
              <a:lnSpc>
                <a:spcPct val="90000"/>
              </a:lnSpc>
            </a:pPr>
            <a:endParaRPr lang="en-GB" sz="11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ea typeface="+mn-lt"/>
                <a:cs typeface="+mn-lt"/>
              </a:rPr>
              <a:t>Machine Learning is the field of study that gives computers the ability to learn without being explicitly programmed. [Arthur Samuel, </a:t>
            </a:r>
            <a:r>
              <a:rPr lang="en-GB" sz="1600" i="1" dirty="0">
                <a:ea typeface="+mn-lt"/>
                <a:cs typeface="+mn-lt"/>
              </a:rPr>
              <a:t>1959 ]</a:t>
            </a:r>
            <a:endParaRPr lang="en-GB" sz="1600" dirty="0"/>
          </a:p>
          <a:p>
            <a:pPr>
              <a:lnSpc>
                <a:spcPct val="90000"/>
              </a:lnSpc>
            </a:pPr>
            <a:endParaRPr lang="en-GB" sz="1100" i="1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1600" b="1" dirty="0">
                <a:ea typeface="+mn-lt"/>
                <a:cs typeface="+mn-lt"/>
              </a:rPr>
              <a:t>Applied Machine Learning: </a:t>
            </a:r>
            <a:r>
              <a:rPr lang="en-GB" sz="1600" dirty="0">
                <a:ea typeface="+mn-lt"/>
                <a:cs typeface="+mn-lt"/>
              </a:rPr>
              <a:t>Here applied means how to interpret the machine learning algorithms at a high level.</a:t>
            </a:r>
            <a:br>
              <a:rPr lang="en-US" sz="1600" dirty="0"/>
            </a:br>
            <a:endParaRPr lang="en-US" sz="16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E66E5582-4E04-4B13-B9AB-8DD654B8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74" y="3907064"/>
            <a:ext cx="530491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E4C4-8F71-4B2F-B34A-D7820B4A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01" y="955727"/>
            <a:ext cx="5140194" cy="1188720"/>
          </a:xfrm>
        </p:spPr>
        <p:txBody>
          <a:bodyPr>
            <a:normAutofit/>
          </a:bodyPr>
          <a:lstStyle/>
          <a:p>
            <a:r>
              <a:rPr lang="en-GB" cap="none" dirty="0"/>
              <a:t>Why Machine Learning?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533E-D92E-4307-A070-7BEF9916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Consider how you would write a spam filter using traditional programming techniques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D39F023-7001-4D2A-A79C-D71441C0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54808"/>
            <a:ext cx="4782312" cy="3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D2D55-EFFE-4C98-82D9-E450A9B7F896}"/>
              </a:ext>
            </a:extLst>
          </p:cNvPr>
          <p:cNvSpPr txBox="1"/>
          <p:nvPr/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Approach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DCFA776-E035-499C-B856-96A27C1F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87" y="1122807"/>
            <a:ext cx="636693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E10B3-5318-4DF2-8A27-ADD8A92951D4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rot="0" spcFirstLastPara="0" vertOverflow="overflow" horzOverflow="overflow" vert="horz" lIns="274320" tIns="182880" rIns="274320" bIns="18288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marL="34290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Machine Learning Approach</a:t>
            </a:r>
            <a:endParaRPr lang="en-US" sz="3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70D0D59-1FC5-4F7E-A520-3F1E61E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32" y="970704"/>
            <a:ext cx="5277135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0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B3878-08FE-4F07-9016-AED85B1F2B35}"/>
              </a:ext>
            </a:extLst>
          </p:cNvPr>
          <p:cNvSpPr txBox="1"/>
          <p:nvPr/>
        </p:nvSpPr>
        <p:spPr>
          <a:xfrm>
            <a:off x="0" y="188259"/>
            <a:ext cx="1118795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1B718-478D-46D9-9AFD-FE1EC335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5727"/>
            <a:ext cx="9424055" cy="1179756"/>
          </a:xfrm>
        </p:spPr>
        <p:txBody>
          <a:bodyPr/>
          <a:lstStyle/>
          <a:p>
            <a:r>
              <a:rPr lang="en-GB" b="1" cap="none" dirty="0">
                <a:ea typeface="+mj-lt"/>
                <a:cs typeface="+mj-lt"/>
              </a:rPr>
              <a:t>To Summarize, Machine Learning is Great For: </a:t>
            </a:r>
            <a:endParaRPr lang="en-GB" cap="none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3C5CB-AC9E-4AE8-8D17-3E8C571C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38819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Problems for which existing solutions require a lot of hand-tuning or long lists of rules: one Machine Learning algorithm can often simplify code and perform better. 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Complex problems for which there is no good solution at all using a traditional approach: the best Machine Learning techniques can find a solution.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Fluctuating environments: a Machine Learning system can adapt to new data. </a:t>
            </a: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3D6-C10E-4AB4-A94B-F6363840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cap="none" dirty="0"/>
              <a:t>Key Concept In 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E5F8-CEE4-487D-969A-05AC22B4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Machine Learning systems can be classified according to the amount and type of supervision they get during training.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Supervised learning (</a:t>
            </a:r>
            <a:r>
              <a:rPr lang="en-GB" dirty="0">
                <a:ea typeface="+mn-lt"/>
                <a:cs typeface="+mn-lt"/>
              </a:rPr>
              <a:t>Train Me!) : Once the model gets trained it can start making a prediction or decision when new data is given to it.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Supervised Algorithms:</a:t>
            </a:r>
          </a:p>
          <a:p>
            <a:r>
              <a:rPr lang="en-GB" dirty="0">
                <a:ea typeface="+mn-lt"/>
                <a:cs typeface="+mn-lt"/>
              </a:rPr>
              <a:t>k-Nearest Neighbors, Linear Regression ,Logistic Regression ,Support Vector Machines (SVMs) ,Decision Trees and Random Forests 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FC29A0B-AE36-4A50-AD8B-908A3209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54" y="2497442"/>
            <a:ext cx="4782312" cy="17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EC1F-0160-4424-B40D-564DD762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736782" cy="1197684"/>
          </a:xfrm>
        </p:spPr>
        <p:txBody>
          <a:bodyPr>
            <a:normAutofit/>
          </a:bodyPr>
          <a:lstStyle/>
          <a:p>
            <a:r>
              <a:rPr lang="en-GB" b="1" cap="none">
                <a:ea typeface="+mj-lt"/>
                <a:cs typeface="+mj-lt"/>
              </a:rPr>
              <a:t>Unsupervised</a:t>
            </a:r>
            <a:r>
              <a:rPr lang="en-GB" cap="none">
                <a:ea typeface="+mj-lt"/>
                <a:cs typeface="+mj-lt"/>
              </a:rPr>
              <a:t> L</a:t>
            </a:r>
            <a:r>
              <a:rPr lang="en-GB" b="1" cap="none">
                <a:ea typeface="+mj-lt"/>
                <a:cs typeface="+mj-lt"/>
              </a:rPr>
              <a:t>earning </a:t>
            </a:r>
            <a:endParaRPr lang="en-US" cap="none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8F4-3745-42B1-B8D5-A771943F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Unsupervised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dirty="0">
                <a:ea typeface="+mn-lt"/>
                <a:cs typeface="+mn-lt"/>
              </a:rPr>
              <a:t>Learning </a:t>
            </a:r>
            <a:r>
              <a:rPr lang="en-GB">
                <a:ea typeface="+mn-lt"/>
                <a:cs typeface="+mn-lt"/>
              </a:rPr>
              <a:t>– I am self sufficient in learning.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Unsupervised Algorithms: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Clustering k-Means ,Hierarchical Cluster Analysis (HCA) ,Principal Component Analysis (PCA) </a:t>
            </a:r>
            <a:endParaRPr lang="en-GB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709E8D-B4CA-424B-97A5-6BAB6847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53702"/>
            <a:ext cx="4782312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Parcel</vt:lpstr>
      <vt:lpstr>Introduction To Machine Learning</vt:lpstr>
      <vt:lpstr>Agenda</vt:lpstr>
      <vt:lpstr>What Is Machine Learning?</vt:lpstr>
      <vt:lpstr>Why Machine Learning?</vt:lpstr>
      <vt:lpstr>PowerPoint Presentation</vt:lpstr>
      <vt:lpstr>PowerPoint Presentation</vt:lpstr>
      <vt:lpstr>To Summarize, Machine Learning is Great For:  </vt:lpstr>
      <vt:lpstr>Key Concept In Machine Learning</vt:lpstr>
      <vt:lpstr>Unsupervised Learning </vt:lpstr>
      <vt:lpstr>Semisupervised Learning </vt:lpstr>
      <vt:lpstr>Reinforcement learning – my life my rules! (Hit &amp; trial)</vt:lpstr>
      <vt:lpstr>How would you apply machine learning to solve your problem? </vt:lpstr>
      <vt:lpstr>Python Tools For Python </vt:lpstr>
      <vt:lpstr>     An example of machine learning problem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487</cp:revision>
  <dcterms:created xsi:type="dcterms:W3CDTF">2020-08-15T20:11:15Z</dcterms:created>
  <dcterms:modified xsi:type="dcterms:W3CDTF">2020-08-18T06:49:28Z</dcterms:modified>
</cp:coreProperties>
</file>