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1972" y="257577"/>
            <a:ext cx="12969025" cy="1532586"/>
          </a:xfrm>
        </p:spPr>
        <p:txBody>
          <a:bodyPr>
            <a:noAutofit/>
          </a:bodyPr>
          <a:lstStyle/>
          <a:p>
            <a:pPr algn="ctr"/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Walchand institute of technology, </a:t>
            </a:r>
            <a:r>
              <a:rPr lang="en-US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solapur</a:t>
            </a:r>
            <a:endParaRPr lang="en-I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0632" y="2234960"/>
            <a:ext cx="4984124" cy="45672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Presenting a seminar on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4267" y="3501189"/>
            <a:ext cx="87206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TWO PASS ASSEMBLERS</a:t>
            </a:r>
            <a:endParaRPr lang="en-US" sz="54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3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741" y="166282"/>
            <a:ext cx="7237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Algorithm for Pass </a:t>
            </a:r>
            <a:r>
              <a:rPr lang="en-US" altLang="zh-TW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 </a:t>
            </a:r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of </a:t>
            </a:r>
            <a:r>
              <a:rPr lang="en-US" altLang="zh-TW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Assembler(3/3)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1831" y="1204657"/>
            <a:ext cx="95818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else if OPCODE=‘BYTE’ or ‘WORD’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convert constant to object code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if object code will not fit into the current Text record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write Text record to object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initialize new Text record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end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add object code to Text record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end {if not comment}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write listing line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read next input line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  end {while not END}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write last Text record to object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Write End record to object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Write last listing line</a:t>
            </a:r>
          </a:p>
        </p:txBody>
      </p:sp>
    </p:spTree>
    <p:extLst>
      <p:ext uri="{BB962C8B-B14F-4D97-AF65-F5344CB8AC3E}">
        <p14:creationId xmlns:p14="http://schemas.microsoft.com/office/powerpoint/2010/main" xmlns="" val="41778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3646" y="746975"/>
            <a:ext cx="88220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#include&lt;</a:t>
            </a:r>
            <a:r>
              <a:rPr lang="en-IN" sz="2000" dirty="0" err="1">
                <a:latin typeface="Cambria" panose="02040503050406030204" pitchFamily="18" charset="0"/>
              </a:rPr>
              <a:t>stdio.h</a:t>
            </a:r>
            <a:r>
              <a:rPr lang="en-IN" sz="2000" dirty="0">
                <a:latin typeface="Cambria" panose="02040503050406030204" pitchFamily="18" charset="0"/>
              </a:rPr>
              <a:t>&gt;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#include&lt;</a:t>
            </a:r>
            <a:r>
              <a:rPr lang="en-IN" sz="2000" dirty="0" err="1">
                <a:latin typeface="Cambria" panose="02040503050406030204" pitchFamily="18" charset="0"/>
              </a:rPr>
              <a:t>string.h</a:t>
            </a:r>
            <a:r>
              <a:rPr lang="en-IN" sz="2000" dirty="0">
                <a:latin typeface="Cambria" panose="02040503050406030204" pitchFamily="18" charset="0"/>
              </a:rPr>
              <a:t>&gt;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#include&lt;</a:t>
            </a:r>
            <a:r>
              <a:rPr lang="en-IN" sz="2000" dirty="0" err="1">
                <a:latin typeface="Cambria" panose="02040503050406030204" pitchFamily="18" charset="0"/>
              </a:rPr>
              <a:t>conio.h</a:t>
            </a:r>
            <a:r>
              <a:rPr lang="en-IN" sz="2000" dirty="0">
                <a:latin typeface="Cambria" panose="02040503050406030204" pitchFamily="18" charset="0"/>
              </a:rPr>
              <a:t>&gt;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void main()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char *code[9][4]={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{"PRG1","START","",""},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{"","USING","*","15"},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{"","L","",""},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{"","A","",""},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{"","ST","",""},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{"FOUR","DC","F",""},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{"FIVE","DC","F",""},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{"TEMP","DS","1F",""},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     {"","END","",""}</a:t>
            </a:r>
          </a:p>
          <a:p>
            <a:r>
              <a:rPr lang="en-IN" sz="2000" dirty="0">
                <a:latin typeface="Cambria" panose="02040503050406030204" pitchFamily="18" charset="0"/>
              </a:rPr>
              <a:t>			};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char </a:t>
            </a:r>
            <a:r>
              <a:rPr lang="en-IN" sz="2000" dirty="0" err="1">
                <a:latin typeface="Cambria" panose="02040503050406030204" pitchFamily="18" charset="0"/>
              </a:rPr>
              <a:t>av</a:t>
            </a:r>
            <a:r>
              <a:rPr lang="en-IN" sz="2000" dirty="0">
                <a:latin typeface="Cambria" panose="02040503050406030204" pitchFamily="18" charset="0"/>
              </a:rPr>
              <a:t>[2],avail[15]={'N','N','N','N','N','N','N','N','N','N','N','N','N','N','N'};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int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</a:rPr>
              <a:t>i,j,k,count</a:t>
            </a:r>
            <a:r>
              <a:rPr lang="en-IN" sz="2000" dirty="0">
                <a:latin typeface="Cambria" panose="02040503050406030204" pitchFamily="18" charset="0"/>
              </a:rPr>
              <a:t>[3],</a:t>
            </a:r>
            <a:r>
              <a:rPr lang="en-IN" sz="2000" dirty="0" err="1">
                <a:latin typeface="Cambria" panose="02040503050406030204" pitchFamily="18" charset="0"/>
              </a:rPr>
              <a:t>lc</a:t>
            </a:r>
            <a:r>
              <a:rPr lang="en-IN" sz="2000" dirty="0">
                <a:latin typeface="Cambria" panose="02040503050406030204" pitchFamily="18" charset="0"/>
              </a:rPr>
              <a:t>[9]={0,0,0,0,0,0,0,0,0},</a:t>
            </a:r>
            <a:r>
              <a:rPr lang="en-IN" sz="2000" dirty="0" err="1">
                <a:latin typeface="Cambria" panose="02040503050406030204" pitchFamily="18" charset="0"/>
              </a:rPr>
              <a:t>loc</a:t>
            </a:r>
            <a:r>
              <a:rPr lang="en-IN" sz="2000" dirty="0">
                <a:latin typeface="Cambria" panose="02040503050406030204" pitchFamily="18" charset="0"/>
              </a:rPr>
              <a:t>=0;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clrscr</a:t>
            </a:r>
            <a:r>
              <a:rPr lang="en-IN" sz="2000" dirty="0">
                <a:latin typeface="Cambria" panose="02040503050406030204" pitchFamily="18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2456" y="270456"/>
            <a:ext cx="1633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Program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6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160" y="0"/>
            <a:ext cx="10547797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 </a:t>
            </a:r>
            <a:r>
              <a:rPr lang="en-IN" sz="2000" dirty="0" err="1"/>
              <a:t>printf</a:t>
            </a:r>
            <a:r>
              <a:rPr lang="en-IN" sz="2000" dirty="0"/>
              <a:t>("----------------------------------------------------\n");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printf</a:t>
            </a:r>
            <a:r>
              <a:rPr lang="en-IN" sz="2000" dirty="0"/>
              <a:t>("LABEL\t\</a:t>
            </a:r>
            <a:r>
              <a:rPr lang="en-IN" sz="2000" dirty="0" err="1"/>
              <a:t>tOPCODE</a:t>
            </a:r>
            <a:r>
              <a:rPr lang="en-IN" sz="2000" dirty="0"/>
              <a:t>\n");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printf</a:t>
            </a:r>
            <a:r>
              <a:rPr lang="en-IN" sz="2000" dirty="0"/>
              <a:t>("----------------------------------------------------\n\n");</a:t>
            </a:r>
          </a:p>
          <a:p>
            <a:r>
              <a:rPr lang="en-IN" sz="2000" dirty="0"/>
              <a:t>  for(</a:t>
            </a:r>
            <a:r>
              <a:rPr lang="en-IN" sz="2000" dirty="0" err="1"/>
              <a:t>i</a:t>
            </a:r>
            <a:r>
              <a:rPr lang="en-IN" sz="2000" dirty="0"/>
              <a:t>=0;i&lt;=8;i++)</a:t>
            </a:r>
          </a:p>
          <a:p>
            <a:r>
              <a:rPr lang="en-IN" sz="2000" dirty="0"/>
              <a:t>  {</a:t>
            </a:r>
          </a:p>
          <a:p>
            <a:r>
              <a:rPr lang="en-IN" sz="2000" dirty="0"/>
              <a:t>   for(j=0;j&lt;=3;j++)</a:t>
            </a:r>
          </a:p>
          <a:p>
            <a:r>
              <a:rPr lang="en-IN" sz="2000" dirty="0"/>
              <a:t>   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("%s\t\</a:t>
            </a:r>
            <a:r>
              <a:rPr lang="en-IN" sz="2000" dirty="0" err="1"/>
              <a:t>t",code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][j]);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   j=0;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printf</a:t>
            </a:r>
            <a:r>
              <a:rPr lang="en-IN" sz="2000" dirty="0"/>
              <a:t>("\n");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getch</a:t>
            </a:r>
            <a:r>
              <a:rPr lang="en-IN" sz="2000" dirty="0"/>
              <a:t>();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printf</a:t>
            </a:r>
            <a:r>
              <a:rPr lang="en-IN" sz="2000" dirty="0"/>
              <a:t>("-----------------------------------------------------");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printf</a:t>
            </a:r>
            <a:r>
              <a:rPr lang="en-IN" sz="2000" dirty="0"/>
              <a:t>("\</a:t>
            </a:r>
            <a:r>
              <a:rPr lang="en-IN" sz="2000" dirty="0" err="1"/>
              <a:t>nVALUES</a:t>
            </a:r>
            <a:r>
              <a:rPr lang="en-IN" sz="2000" dirty="0"/>
              <a:t> FOR LC : \n\n</a:t>
            </a:r>
            <a:r>
              <a:rPr lang="en-IN" sz="2000" dirty="0" smtClean="0"/>
              <a:t>");</a:t>
            </a:r>
          </a:p>
          <a:p>
            <a:r>
              <a:rPr lang="en-IN" sz="2000" dirty="0"/>
              <a:t> for(j=0;j&lt;=8;j++)</a:t>
            </a:r>
          </a:p>
          <a:p>
            <a:r>
              <a:rPr lang="en-IN" sz="2000" dirty="0"/>
              <a:t>  {</a:t>
            </a:r>
          </a:p>
          <a:p>
            <a:r>
              <a:rPr lang="en-IN" sz="2000" dirty="0" smtClean="0"/>
              <a:t>if</a:t>
            </a:r>
            <a:r>
              <a:rPr lang="en-IN" sz="2000" dirty="0"/>
              <a:t>((</a:t>
            </a:r>
            <a:r>
              <a:rPr lang="en-IN" sz="2000" dirty="0" err="1"/>
              <a:t>strcmp</a:t>
            </a:r>
            <a:r>
              <a:rPr lang="en-IN" sz="2000" dirty="0"/>
              <a:t>(code[j][1],"START")!=0)&amp;&amp;(</a:t>
            </a:r>
            <a:r>
              <a:rPr lang="en-IN" sz="2000" dirty="0" err="1"/>
              <a:t>strcmp</a:t>
            </a:r>
            <a:r>
              <a:rPr lang="en-IN" sz="2000" dirty="0"/>
              <a:t>(code[j][1],"USING")!=0)&amp;&amp;(</a:t>
            </a:r>
            <a:r>
              <a:rPr lang="en-IN" sz="2000" dirty="0" err="1"/>
              <a:t>strcmp</a:t>
            </a:r>
            <a:r>
              <a:rPr lang="en-IN" sz="2000" dirty="0"/>
              <a:t>(code[j][1],"L")!=0))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lc</a:t>
            </a:r>
            <a:r>
              <a:rPr lang="en-IN" sz="2000" dirty="0"/>
              <a:t>[j]=</a:t>
            </a:r>
            <a:r>
              <a:rPr lang="en-IN" sz="2000" dirty="0" err="1"/>
              <a:t>lc</a:t>
            </a:r>
            <a:r>
              <a:rPr lang="en-IN" sz="2000" dirty="0"/>
              <a:t>[j-1]+4;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printf</a:t>
            </a:r>
            <a:r>
              <a:rPr lang="en-IN" sz="2000" dirty="0"/>
              <a:t>("%d\t",</a:t>
            </a:r>
            <a:r>
              <a:rPr lang="en-IN" sz="2000" dirty="0" err="1"/>
              <a:t>lc</a:t>
            </a:r>
            <a:r>
              <a:rPr lang="en-IN" sz="2000" dirty="0"/>
              <a:t>[j]);</a:t>
            </a:r>
          </a:p>
          <a:p>
            <a:r>
              <a:rPr lang="en-IN" sz="2000" dirty="0"/>
              <a:t>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34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8952" y="0"/>
            <a:ext cx="802353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 smtClean="0"/>
              <a:t>printf</a:t>
            </a:r>
            <a:r>
              <a:rPr lang="en-IN" sz="2000" dirty="0"/>
              <a:t>("\n\</a:t>
            </a:r>
            <a:r>
              <a:rPr lang="en-IN" sz="2000" dirty="0" err="1"/>
              <a:t>nSYMBOL</a:t>
            </a:r>
            <a:r>
              <a:rPr lang="en-IN" sz="2000" dirty="0"/>
              <a:t> TABLE:\n----------------------------------------------------\n");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printf</a:t>
            </a:r>
            <a:r>
              <a:rPr lang="en-IN" sz="2000" dirty="0"/>
              <a:t>("SYMBOL\t\</a:t>
            </a:r>
            <a:r>
              <a:rPr lang="en-IN" sz="2000" dirty="0" err="1"/>
              <a:t>tVALUE</a:t>
            </a:r>
            <a:r>
              <a:rPr lang="en-IN" sz="2000" dirty="0"/>
              <a:t>\t\</a:t>
            </a:r>
            <a:r>
              <a:rPr lang="en-IN" sz="2000" dirty="0" err="1"/>
              <a:t>tLENGTH</a:t>
            </a:r>
            <a:r>
              <a:rPr lang="en-IN" sz="2000" dirty="0"/>
              <a:t>\t\</a:t>
            </a:r>
            <a:r>
              <a:rPr lang="en-IN" sz="2000" dirty="0" err="1"/>
              <a:t>tR</a:t>
            </a:r>
            <a:r>
              <a:rPr lang="en-IN" sz="2000" dirty="0"/>
              <a:t>/A");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printf</a:t>
            </a:r>
            <a:r>
              <a:rPr lang="en-IN" sz="2000" dirty="0"/>
              <a:t>("\n----------------------------------------------------\n");</a:t>
            </a:r>
          </a:p>
          <a:p>
            <a:r>
              <a:rPr lang="en-IN" sz="2000" dirty="0"/>
              <a:t>   for(</a:t>
            </a:r>
            <a:r>
              <a:rPr lang="en-IN" sz="2000" dirty="0" err="1"/>
              <a:t>i</a:t>
            </a:r>
            <a:r>
              <a:rPr lang="en-IN" sz="2000" dirty="0"/>
              <a:t>=0;i&lt; 9;i++)</a:t>
            </a:r>
          </a:p>
          <a:p>
            <a:r>
              <a:rPr lang="en-IN" sz="2000" dirty="0"/>
              <a:t>  {</a:t>
            </a:r>
          </a:p>
          <a:p>
            <a:r>
              <a:rPr lang="en-IN" sz="2000" dirty="0"/>
              <a:t>   if(</a:t>
            </a:r>
            <a:r>
              <a:rPr lang="en-IN" sz="2000" dirty="0" err="1"/>
              <a:t>strcmp</a:t>
            </a:r>
            <a:r>
              <a:rPr lang="en-IN" sz="2000" dirty="0"/>
              <a:t>(code[</a:t>
            </a:r>
            <a:r>
              <a:rPr lang="en-IN" sz="2000" dirty="0" err="1"/>
              <a:t>i</a:t>
            </a:r>
            <a:r>
              <a:rPr lang="en-IN" sz="2000" dirty="0"/>
              <a:t>][1],"START")==0)</a:t>
            </a:r>
          </a:p>
          <a:p>
            <a:r>
              <a:rPr lang="en-IN" sz="2000" dirty="0"/>
              <a:t>   {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printf</a:t>
            </a:r>
            <a:r>
              <a:rPr lang="en-IN" sz="2000" dirty="0"/>
              <a:t>("%s\t\</a:t>
            </a:r>
            <a:r>
              <a:rPr lang="en-IN" sz="2000" dirty="0" err="1"/>
              <a:t>t%d</a:t>
            </a:r>
            <a:r>
              <a:rPr lang="en-IN" sz="2000" dirty="0"/>
              <a:t>\t\</a:t>
            </a:r>
            <a:r>
              <a:rPr lang="en-IN" sz="2000" dirty="0" err="1"/>
              <a:t>t%d</a:t>
            </a:r>
            <a:r>
              <a:rPr lang="en-IN" sz="2000" dirty="0"/>
              <a:t>\t\</a:t>
            </a:r>
            <a:r>
              <a:rPr lang="en-IN" sz="2000" dirty="0" err="1"/>
              <a:t>t%c</a:t>
            </a:r>
            <a:r>
              <a:rPr lang="en-IN" sz="2000" dirty="0"/>
              <a:t>\</a:t>
            </a:r>
            <a:r>
              <a:rPr lang="en-IN" sz="2000" dirty="0" err="1"/>
              <a:t>n",code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][0],loc,4,'R');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  else</a:t>
            </a:r>
          </a:p>
          <a:p>
            <a:r>
              <a:rPr lang="en-IN" sz="2000" dirty="0"/>
              <a:t>   if(</a:t>
            </a:r>
            <a:r>
              <a:rPr lang="en-IN" sz="2000" dirty="0" err="1"/>
              <a:t>strcmp</a:t>
            </a:r>
            <a:r>
              <a:rPr lang="en-IN" sz="2000" dirty="0"/>
              <a:t>(code[</a:t>
            </a:r>
            <a:r>
              <a:rPr lang="en-IN" sz="2000" dirty="0" err="1"/>
              <a:t>i</a:t>
            </a:r>
            <a:r>
              <a:rPr lang="en-IN" sz="2000" dirty="0"/>
              <a:t>][0],"")!=0)</a:t>
            </a:r>
          </a:p>
          <a:p>
            <a:r>
              <a:rPr lang="en-IN" sz="2000" dirty="0"/>
              <a:t>   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("%s\t\</a:t>
            </a:r>
            <a:r>
              <a:rPr lang="en-IN" sz="2000" dirty="0" err="1"/>
              <a:t>t%d</a:t>
            </a:r>
            <a:r>
              <a:rPr lang="en-IN" sz="2000" dirty="0"/>
              <a:t>\t\</a:t>
            </a:r>
            <a:r>
              <a:rPr lang="en-IN" sz="2000" dirty="0" err="1"/>
              <a:t>t%d</a:t>
            </a:r>
            <a:r>
              <a:rPr lang="en-IN" sz="2000" dirty="0"/>
              <a:t>\t\</a:t>
            </a:r>
            <a:r>
              <a:rPr lang="en-IN" sz="2000" dirty="0" err="1"/>
              <a:t>t%c</a:t>
            </a:r>
            <a:r>
              <a:rPr lang="en-IN" sz="2000" dirty="0"/>
              <a:t>\</a:t>
            </a:r>
            <a:r>
              <a:rPr lang="en-IN" sz="2000" dirty="0" err="1"/>
              <a:t>n",code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][0],loc,4,'R');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loc</a:t>
            </a:r>
            <a:r>
              <a:rPr lang="en-IN" sz="2000" dirty="0"/>
              <a:t>=4+loc;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  else</a:t>
            </a:r>
          </a:p>
          <a:p>
            <a:r>
              <a:rPr lang="en-IN" sz="2000" dirty="0"/>
              <a:t>  if(</a:t>
            </a:r>
            <a:r>
              <a:rPr lang="en-IN" sz="2000" dirty="0" err="1"/>
              <a:t>strcmp</a:t>
            </a:r>
            <a:r>
              <a:rPr lang="en-IN" sz="2000" dirty="0"/>
              <a:t>(code[</a:t>
            </a:r>
            <a:r>
              <a:rPr lang="en-IN" sz="2000" dirty="0" err="1"/>
              <a:t>i</a:t>
            </a:r>
            <a:r>
              <a:rPr lang="en-IN" sz="2000" dirty="0"/>
              <a:t>][1],"USING")==0)</a:t>
            </a:r>
          </a:p>
          <a:p>
            <a:r>
              <a:rPr lang="en-IN" sz="2000" dirty="0"/>
              <a:t>  {</a:t>
            </a:r>
          </a:p>
          <a:p>
            <a:r>
              <a:rPr lang="en-IN" sz="2000" dirty="0"/>
              <a:t>  }</a:t>
            </a:r>
          </a:p>
          <a:p>
            <a:r>
              <a:rPr lang="en-IN" sz="2000" dirty="0"/>
              <a:t>  else</a:t>
            </a:r>
          </a:p>
          <a:p>
            <a:r>
              <a:rPr lang="en-IN" sz="2000" dirty="0"/>
              <a:t>  {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loc</a:t>
            </a:r>
            <a:r>
              <a:rPr lang="en-IN" sz="2000" dirty="0"/>
              <a:t>=4+loc;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xmlns="" val="4619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6529" y="257577"/>
            <a:ext cx="853869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("----------------------------------------------------");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("\n\</a:t>
            </a:r>
            <a:r>
              <a:rPr lang="en-IN" sz="2000" dirty="0" err="1">
                <a:latin typeface="Cambria" panose="02040503050406030204" pitchFamily="18" charset="0"/>
              </a:rPr>
              <a:t>nBASE</a:t>
            </a:r>
            <a:r>
              <a:rPr lang="en-IN" sz="2000" dirty="0">
                <a:latin typeface="Cambria" panose="02040503050406030204" pitchFamily="18" charset="0"/>
              </a:rPr>
              <a:t> TABLE:\n-------------------------------------------------------\n");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("REG NO\t\</a:t>
            </a:r>
            <a:r>
              <a:rPr lang="en-IN" sz="2000" dirty="0" err="1">
                <a:latin typeface="Cambria" panose="02040503050406030204" pitchFamily="18" charset="0"/>
              </a:rPr>
              <a:t>tAVAILIBILITY</a:t>
            </a:r>
            <a:r>
              <a:rPr lang="en-IN" sz="2000" dirty="0">
                <a:latin typeface="Cambria" panose="02040503050406030204" pitchFamily="18" charset="0"/>
              </a:rPr>
              <a:t>\</a:t>
            </a:r>
            <a:r>
              <a:rPr lang="en-IN" sz="2000" dirty="0" err="1">
                <a:latin typeface="Cambria" panose="02040503050406030204" pitchFamily="18" charset="0"/>
              </a:rPr>
              <a:t>tCONTENTS</a:t>
            </a:r>
            <a:r>
              <a:rPr lang="en-IN" sz="2000" dirty="0">
                <a:latin typeface="Cambria" panose="02040503050406030204" pitchFamily="18" charset="0"/>
              </a:rPr>
              <a:t> OF BASE TABLE");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("\n-------------------------------------------------------\n");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for(j=0;j&lt;=8;j++)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if(</a:t>
            </a:r>
            <a:r>
              <a:rPr lang="en-IN" sz="2000" dirty="0" err="1">
                <a:latin typeface="Cambria" panose="02040503050406030204" pitchFamily="18" charset="0"/>
              </a:rPr>
              <a:t>strcmp</a:t>
            </a:r>
            <a:r>
              <a:rPr lang="en-IN" sz="2000" dirty="0">
                <a:latin typeface="Cambria" panose="02040503050406030204" pitchFamily="18" charset="0"/>
              </a:rPr>
              <a:t>(code[j][1],"USING")!=0)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}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else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</a:t>
            </a:r>
            <a:r>
              <a:rPr lang="en-IN" sz="2000" dirty="0" err="1">
                <a:latin typeface="Cambria" panose="02040503050406030204" pitchFamily="18" charset="0"/>
              </a:rPr>
              <a:t>strcpy</a:t>
            </a:r>
            <a:r>
              <a:rPr lang="en-IN" sz="2000" dirty="0">
                <a:latin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</a:rPr>
              <a:t>av,code</a:t>
            </a:r>
            <a:r>
              <a:rPr lang="en-IN" sz="2000" dirty="0">
                <a:latin typeface="Cambria" panose="02040503050406030204" pitchFamily="18" charset="0"/>
              </a:rPr>
              <a:t>[j][3]);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}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}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count[0]=(</a:t>
            </a:r>
            <a:r>
              <a:rPr lang="en-IN" sz="2000" dirty="0" err="1">
                <a:latin typeface="Cambria" panose="02040503050406030204" pitchFamily="18" charset="0"/>
              </a:rPr>
              <a:t>int</a:t>
            </a:r>
            <a:r>
              <a:rPr lang="en-IN" sz="2000" dirty="0">
                <a:latin typeface="Cambria" panose="02040503050406030204" pitchFamily="18" charset="0"/>
              </a:rPr>
              <a:t>)</a:t>
            </a:r>
            <a:r>
              <a:rPr lang="en-IN" sz="2000" dirty="0" err="1">
                <a:latin typeface="Cambria" panose="02040503050406030204" pitchFamily="18" charset="0"/>
              </a:rPr>
              <a:t>av</a:t>
            </a:r>
            <a:r>
              <a:rPr lang="en-IN" sz="2000" dirty="0">
                <a:latin typeface="Cambria" panose="02040503050406030204" pitchFamily="18" charset="0"/>
              </a:rPr>
              <a:t>[0]-48;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count[1]=(</a:t>
            </a:r>
            <a:r>
              <a:rPr lang="en-IN" sz="2000" dirty="0" err="1">
                <a:latin typeface="Cambria" panose="02040503050406030204" pitchFamily="18" charset="0"/>
              </a:rPr>
              <a:t>int</a:t>
            </a:r>
            <a:r>
              <a:rPr lang="en-IN" sz="2000" dirty="0">
                <a:latin typeface="Cambria" panose="02040503050406030204" pitchFamily="18" charset="0"/>
              </a:rPr>
              <a:t>)</a:t>
            </a:r>
            <a:r>
              <a:rPr lang="en-IN" sz="2000" dirty="0" err="1">
                <a:latin typeface="Cambria" panose="02040503050406030204" pitchFamily="18" charset="0"/>
              </a:rPr>
              <a:t>av</a:t>
            </a:r>
            <a:r>
              <a:rPr lang="en-IN" sz="2000" dirty="0">
                <a:latin typeface="Cambria" panose="02040503050406030204" pitchFamily="18" charset="0"/>
              </a:rPr>
              <a:t>[1]-48;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count[2]=count[0]*10+count[1];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avail[count[2]-1]='Y';</a:t>
            </a:r>
          </a:p>
        </p:txBody>
      </p:sp>
    </p:spTree>
    <p:extLst>
      <p:ext uri="{BB962C8B-B14F-4D97-AF65-F5344CB8AC3E}">
        <p14:creationId xmlns:p14="http://schemas.microsoft.com/office/powerpoint/2010/main" xmlns="" val="1641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5" y="-103031"/>
            <a:ext cx="7293734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 for(k=0;k&lt; 16;k++)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 %d\t\t %c\n",</a:t>
            </a:r>
            <a:r>
              <a:rPr lang="en-IN" sz="2000" dirty="0" err="1">
                <a:latin typeface="Cambria" panose="02040503050406030204" pitchFamily="18" charset="0"/>
              </a:rPr>
              <a:t>k,avail</a:t>
            </a:r>
            <a:r>
              <a:rPr lang="en-IN" sz="2000" dirty="0">
                <a:latin typeface="Cambria" panose="02040503050406030204" pitchFamily="18" charset="0"/>
              </a:rPr>
              <a:t>[k-1]);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smtClean="0">
                <a:latin typeface="Cambria" panose="02040503050406030204" pitchFamily="18" charset="0"/>
              </a:rPr>
              <a:t>}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("-------------------------------------------------------\n");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("Continue..??");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getchar</a:t>
            </a:r>
            <a:r>
              <a:rPr lang="en-IN" sz="2000" dirty="0">
                <a:latin typeface="Cambria" panose="02040503050406030204" pitchFamily="18" charset="0"/>
              </a:rPr>
              <a:t>();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("PASS2 TABLE:\n\n");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("LABEL\t\tOP1\t\</a:t>
            </a:r>
            <a:r>
              <a:rPr lang="en-IN" sz="2000" dirty="0" err="1">
                <a:latin typeface="Cambria" panose="02040503050406030204" pitchFamily="18" charset="0"/>
              </a:rPr>
              <a:t>tLC</a:t>
            </a:r>
            <a:r>
              <a:rPr lang="en-IN" sz="2000" dirty="0">
                <a:latin typeface="Cambria" panose="02040503050406030204" pitchFamily="18" charset="0"/>
              </a:rPr>
              <a:t>\t\t");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("\n----------------------------------------------------\n");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loc</a:t>
            </a:r>
            <a:r>
              <a:rPr lang="en-IN" sz="2000" dirty="0">
                <a:latin typeface="Cambria" panose="02040503050406030204" pitchFamily="18" charset="0"/>
              </a:rPr>
              <a:t>=0;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for(</a:t>
            </a:r>
            <a:r>
              <a:rPr lang="en-IN" sz="2000" dirty="0" err="1">
                <a:latin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</a:rPr>
              <a:t>=0;i&lt;=8;i++)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for(j=0;j&lt;=3;j++)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{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("%s\t\</a:t>
            </a:r>
            <a:r>
              <a:rPr lang="en-IN" sz="2000" dirty="0" err="1">
                <a:latin typeface="Cambria" panose="02040503050406030204" pitchFamily="18" charset="0"/>
              </a:rPr>
              <a:t>t",code</a:t>
            </a:r>
            <a:r>
              <a:rPr lang="en-IN" sz="2000" dirty="0">
                <a:latin typeface="Cambria" panose="02040503050406030204" pitchFamily="18" charset="0"/>
              </a:rPr>
              <a:t>[</a:t>
            </a:r>
            <a:r>
              <a:rPr lang="en-IN" sz="2000" dirty="0" err="1">
                <a:latin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</a:rPr>
              <a:t>][j]);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}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j=0;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("\n");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}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printf</a:t>
            </a:r>
            <a:r>
              <a:rPr lang="en-IN" sz="2000" dirty="0">
                <a:latin typeface="Cambria" panose="02040503050406030204" pitchFamily="18" charset="0"/>
              </a:rPr>
              <a:t>("-----------------------------------------------------");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 </a:t>
            </a:r>
            <a:r>
              <a:rPr lang="en-IN" sz="2000" dirty="0" err="1">
                <a:latin typeface="Cambria" panose="02040503050406030204" pitchFamily="18" charset="0"/>
              </a:rPr>
              <a:t>getch</a:t>
            </a:r>
            <a:r>
              <a:rPr lang="en-IN" sz="2000" dirty="0" smtClean="0">
                <a:latin typeface="Cambria" panose="02040503050406030204" pitchFamily="18" charset="0"/>
              </a:rPr>
              <a:t>();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xmlns="" val="20363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1785" y="806555"/>
            <a:ext cx="6791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----------------------------------------------------</a:t>
            </a:r>
          </a:p>
          <a:p>
            <a:r>
              <a:rPr lang="en-IN" sz="2400" dirty="0"/>
              <a:t>LABEL </a:t>
            </a:r>
            <a:r>
              <a:rPr lang="en-IN" sz="2400" dirty="0" smtClean="0"/>
              <a:t>			OPCODE</a:t>
            </a:r>
            <a:endParaRPr lang="en-IN" sz="2400" dirty="0"/>
          </a:p>
          <a:p>
            <a:r>
              <a:rPr lang="en-IN" sz="2400" dirty="0" smtClean="0"/>
              <a:t>----------------------------------------------------</a:t>
            </a:r>
            <a:endParaRPr lang="en-IN" sz="2400" dirty="0"/>
          </a:p>
          <a:p>
            <a:r>
              <a:rPr lang="en-IN" sz="2400" dirty="0"/>
              <a:t>PRG1 </a:t>
            </a:r>
            <a:r>
              <a:rPr lang="en-IN" sz="2400" dirty="0" smtClean="0"/>
              <a:t>			START</a:t>
            </a:r>
            <a:endParaRPr lang="en-IN" sz="2400" dirty="0"/>
          </a:p>
          <a:p>
            <a:r>
              <a:rPr lang="en-IN" sz="2400" dirty="0"/>
              <a:t>USING </a:t>
            </a:r>
            <a:r>
              <a:rPr lang="en-IN" sz="2400" dirty="0" smtClean="0"/>
              <a:t>			* </a:t>
            </a:r>
            <a:r>
              <a:rPr lang="en-IN" sz="2400" dirty="0"/>
              <a:t>15</a:t>
            </a:r>
          </a:p>
          <a:p>
            <a:r>
              <a:rPr lang="en-IN" sz="2400" dirty="0"/>
              <a:t>L</a:t>
            </a:r>
          </a:p>
          <a:p>
            <a:r>
              <a:rPr lang="en-IN" sz="2400" dirty="0"/>
              <a:t>A</a:t>
            </a:r>
          </a:p>
          <a:p>
            <a:r>
              <a:rPr lang="en-IN" sz="2400" dirty="0"/>
              <a:t>ST</a:t>
            </a:r>
          </a:p>
          <a:p>
            <a:r>
              <a:rPr lang="en-IN" sz="2400" dirty="0"/>
              <a:t>FOUR </a:t>
            </a:r>
            <a:r>
              <a:rPr lang="en-IN" sz="2400" dirty="0" smtClean="0"/>
              <a:t>			DC </a:t>
            </a:r>
            <a:r>
              <a:rPr lang="en-IN" sz="2400" dirty="0"/>
              <a:t>F</a:t>
            </a:r>
          </a:p>
          <a:p>
            <a:r>
              <a:rPr lang="en-IN" sz="2400" dirty="0"/>
              <a:t>FIVE </a:t>
            </a:r>
            <a:r>
              <a:rPr lang="en-IN" sz="2400" dirty="0" smtClean="0"/>
              <a:t>			DC </a:t>
            </a:r>
            <a:r>
              <a:rPr lang="en-IN" sz="2400" dirty="0"/>
              <a:t>F</a:t>
            </a:r>
          </a:p>
          <a:p>
            <a:r>
              <a:rPr lang="en-IN" sz="2400" dirty="0"/>
              <a:t>TEMP </a:t>
            </a:r>
            <a:r>
              <a:rPr lang="en-IN" sz="2400" dirty="0" smtClean="0"/>
              <a:t>			DS </a:t>
            </a:r>
            <a:r>
              <a:rPr lang="en-IN" sz="2400" dirty="0"/>
              <a:t>1F</a:t>
            </a:r>
          </a:p>
          <a:p>
            <a:r>
              <a:rPr lang="en-IN" sz="2400" dirty="0" smtClean="0"/>
              <a:t>END</a:t>
            </a:r>
            <a:endParaRPr lang="en-US" sz="2400" dirty="0"/>
          </a:p>
          <a:p>
            <a:r>
              <a:rPr lang="en-IN" sz="2400" dirty="0"/>
              <a:t>-----------------------------------------------------</a:t>
            </a:r>
          </a:p>
          <a:p>
            <a:r>
              <a:rPr lang="en-IN" sz="2400" dirty="0"/>
              <a:t>VALUES FOR LC </a:t>
            </a:r>
            <a:r>
              <a:rPr lang="en-IN" sz="2400" dirty="0" smtClean="0"/>
              <a:t>:</a:t>
            </a:r>
            <a:endParaRPr lang="en-IN" sz="2400" dirty="0"/>
          </a:p>
          <a:p>
            <a:r>
              <a:rPr lang="en-IN" sz="2400" dirty="0"/>
              <a:t>0 0 0 4 8 12 16 20 24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9576" y="167426"/>
            <a:ext cx="189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OUTPUT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30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1786" y="8450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SYMBOL TABLE:</a:t>
            </a:r>
          </a:p>
          <a:p>
            <a:r>
              <a:rPr lang="en-IN" sz="2400" dirty="0"/>
              <a:t>----------------------------------------------------</a:t>
            </a:r>
          </a:p>
          <a:p>
            <a:r>
              <a:rPr lang="en-IN" sz="2400" dirty="0"/>
              <a:t>SYMBOL VALUE LENGTH R/A</a:t>
            </a:r>
          </a:p>
          <a:p>
            <a:r>
              <a:rPr lang="en-IN" sz="2400" dirty="0"/>
              <a:t>----------------------------------------------------</a:t>
            </a:r>
          </a:p>
          <a:p>
            <a:endParaRPr lang="en-IN" sz="2400" dirty="0"/>
          </a:p>
          <a:p>
            <a:r>
              <a:rPr lang="en-IN" sz="2400" dirty="0"/>
              <a:t>PRG1 	</a:t>
            </a:r>
            <a:r>
              <a:rPr lang="en-IN" sz="2400" dirty="0" smtClean="0"/>
              <a:t>	0 		   4 		R</a:t>
            </a:r>
            <a:endParaRPr lang="en-IN" sz="2400" dirty="0"/>
          </a:p>
          <a:p>
            <a:r>
              <a:rPr lang="en-IN" sz="2400" dirty="0"/>
              <a:t>FOUR </a:t>
            </a:r>
            <a:r>
              <a:rPr lang="en-IN" sz="2400" dirty="0" smtClean="0"/>
              <a:t>		12 		   4 		R</a:t>
            </a:r>
            <a:endParaRPr lang="en-IN" sz="2400" dirty="0"/>
          </a:p>
          <a:p>
            <a:r>
              <a:rPr lang="en-IN" sz="2400" dirty="0"/>
              <a:t>FIVE </a:t>
            </a:r>
            <a:r>
              <a:rPr lang="en-IN" sz="2400" dirty="0" smtClean="0"/>
              <a:t>		16	 	   4		R</a:t>
            </a:r>
            <a:endParaRPr lang="en-IN" sz="2400" dirty="0"/>
          </a:p>
          <a:p>
            <a:r>
              <a:rPr lang="en-IN" sz="2400" dirty="0" smtClean="0"/>
              <a:t>TEMP		 </a:t>
            </a:r>
            <a:r>
              <a:rPr lang="en-IN" sz="2400" dirty="0"/>
              <a:t>20 </a:t>
            </a:r>
            <a:r>
              <a:rPr lang="en-IN" sz="2400" dirty="0" smtClean="0"/>
              <a:t>		   4 		R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xmlns="" val="13698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5624" y="0"/>
            <a:ext cx="851293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BASE TABLE:</a:t>
            </a:r>
          </a:p>
          <a:p>
            <a:r>
              <a:rPr lang="en-IN" sz="2400" dirty="0"/>
              <a:t>-------------------------------------------------------</a:t>
            </a:r>
          </a:p>
          <a:p>
            <a:r>
              <a:rPr lang="en-IN" sz="2400" dirty="0"/>
              <a:t>REG NO AVAILIBILITY CONTENTS OF BASE TABLE</a:t>
            </a:r>
          </a:p>
          <a:p>
            <a:r>
              <a:rPr lang="en-IN" sz="2400" dirty="0"/>
              <a:t>-------------------------------------------------------</a:t>
            </a:r>
          </a:p>
          <a:p>
            <a:r>
              <a:rPr lang="en-IN" sz="2400" dirty="0"/>
              <a:t>0 </a:t>
            </a:r>
            <a:endParaRPr lang="en-IN" sz="2400" dirty="0" smtClean="0"/>
          </a:p>
          <a:p>
            <a:r>
              <a:rPr lang="en-IN" sz="2400" dirty="0" smtClean="0"/>
              <a:t>1 </a:t>
            </a:r>
            <a:r>
              <a:rPr lang="en-IN" sz="2400" dirty="0"/>
              <a:t>N</a:t>
            </a:r>
          </a:p>
          <a:p>
            <a:r>
              <a:rPr lang="en-IN" sz="2400" dirty="0"/>
              <a:t>2 N</a:t>
            </a:r>
          </a:p>
          <a:p>
            <a:r>
              <a:rPr lang="en-IN" sz="2400" dirty="0"/>
              <a:t>3 N</a:t>
            </a:r>
          </a:p>
          <a:p>
            <a:r>
              <a:rPr lang="en-IN" sz="2400" dirty="0"/>
              <a:t>4 N</a:t>
            </a:r>
          </a:p>
          <a:p>
            <a:r>
              <a:rPr lang="en-IN" sz="2400" dirty="0"/>
              <a:t>5 N</a:t>
            </a:r>
          </a:p>
          <a:p>
            <a:r>
              <a:rPr lang="en-IN" sz="2400" dirty="0"/>
              <a:t>6 N</a:t>
            </a:r>
          </a:p>
          <a:p>
            <a:r>
              <a:rPr lang="en-IN" sz="2400" dirty="0"/>
              <a:t>7 N</a:t>
            </a:r>
          </a:p>
          <a:p>
            <a:r>
              <a:rPr lang="en-IN" sz="2400" dirty="0"/>
              <a:t>8 N</a:t>
            </a:r>
          </a:p>
          <a:p>
            <a:r>
              <a:rPr lang="en-IN" sz="2400" dirty="0"/>
              <a:t>9 N</a:t>
            </a:r>
          </a:p>
          <a:p>
            <a:r>
              <a:rPr lang="en-IN" sz="2400" dirty="0"/>
              <a:t>10 N</a:t>
            </a:r>
          </a:p>
          <a:p>
            <a:r>
              <a:rPr lang="en-IN" sz="2400" dirty="0"/>
              <a:t>11 N</a:t>
            </a:r>
          </a:p>
          <a:p>
            <a:r>
              <a:rPr lang="en-IN" sz="2400" dirty="0"/>
              <a:t>12 N</a:t>
            </a:r>
          </a:p>
          <a:p>
            <a:r>
              <a:rPr lang="en-IN" sz="2400" dirty="0"/>
              <a:t>13 N</a:t>
            </a:r>
          </a:p>
          <a:p>
            <a:r>
              <a:rPr lang="en-IN" sz="2400" dirty="0"/>
              <a:t>14 N</a:t>
            </a:r>
          </a:p>
          <a:p>
            <a:r>
              <a:rPr lang="en-IN" sz="2400" dirty="0"/>
              <a:t>15 Y</a:t>
            </a:r>
          </a:p>
        </p:txBody>
      </p:sp>
    </p:spTree>
    <p:extLst>
      <p:ext uri="{BB962C8B-B14F-4D97-AF65-F5344CB8AC3E}">
        <p14:creationId xmlns:p14="http://schemas.microsoft.com/office/powerpoint/2010/main" xmlns="" val="42544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364" y="49397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Continue..??</a:t>
            </a:r>
          </a:p>
          <a:p>
            <a:r>
              <a:rPr lang="en-IN" sz="2400" dirty="0"/>
              <a:t>PASS2 TABLE:</a:t>
            </a:r>
          </a:p>
          <a:p>
            <a:endParaRPr lang="en-IN" sz="2400" dirty="0"/>
          </a:p>
          <a:p>
            <a:r>
              <a:rPr lang="en-IN" sz="2400" dirty="0"/>
              <a:t>LABEL OP1 LC</a:t>
            </a:r>
          </a:p>
          <a:p>
            <a:r>
              <a:rPr lang="en-IN" sz="2400" dirty="0"/>
              <a:t>----------------------------------------------------</a:t>
            </a:r>
          </a:p>
          <a:p>
            <a:r>
              <a:rPr lang="en-IN" sz="2400" dirty="0"/>
              <a:t>PRG1 START</a:t>
            </a:r>
          </a:p>
          <a:p>
            <a:r>
              <a:rPr lang="en-IN" sz="2400" dirty="0"/>
              <a:t>USING * 15</a:t>
            </a:r>
          </a:p>
          <a:p>
            <a:r>
              <a:rPr lang="en-IN" sz="2400" dirty="0"/>
              <a:t>L</a:t>
            </a:r>
          </a:p>
          <a:p>
            <a:r>
              <a:rPr lang="en-IN" sz="2400" dirty="0" smtClean="0"/>
              <a:t>A</a:t>
            </a:r>
          </a:p>
          <a:p>
            <a:r>
              <a:rPr lang="en-IN" sz="2400" dirty="0" smtClean="0"/>
              <a:t>ST</a:t>
            </a:r>
            <a:endParaRPr lang="en-IN" sz="2400" dirty="0"/>
          </a:p>
          <a:p>
            <a:r>
              <a:rPr lang="en-IN" sz="2400" dirty="0"/>
              <a:t>FOUR DC F</a:t>
            </a:r>
          </a:p>
          <a:p>
            <a:r>
              <a:rPr lang="en-IN" sz="2400" dirty="0"/>
              <a:t>FIVE DC F</a:t>
            </a:r>
          </a:p>
          <a:p>
            <a:r>
              <a:rPr lang="en-IN" sz="2400" dirty="0"/>
              <a:t>TEMP DS 1F</a:t>
            </a:r>
          </a:p>
          <a:p>
            <a:r>
              <a:rPr lang="en-IN" sz="2400" dirty="0" smtClean="0"/>
              <a:t>END</a:t>
            </a:r>
          </a:p>
          <a:p>
            <a:r>
              <a:rPr lang="en-IN" sz="2400" dirty="0" smtClean="0"/>
              <a:t>-----------------------------------------------------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49312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42" y="242318"/>
            <a:ext cx="10131425" cy="948744"/>
          </a:xfrm>
        </p:spPr>
        <p:txBody>
          <a:bodyPr/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Two Pass Assembler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82" y="3229291"/>
            <a:ext cx="9786916" cy="2897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</a:rPr>
              <a:t>Processing the source program </a:t>
            </a:r>
            <a:r>
              <a:rPr lang="en-IN" sz="2400" dirty="0" smtClean="0">
                <a:latin typeface="Cambria" panose="02040503050406030204" pitchFamily="18" charset="0"/>
              </a:rPr>
              <a:t>into </a:t>
            </a:r>
            <a:r>
              <a:rPr lang="en-IN" sz="2400" b="1" u="sng" dirty="0" smtClean="0">
                <a:latin typeface="Cambria" panose="02040503050406030204" pitchFamily="18" charset="0"/>
              </a:rPr>
              <a:t>two passes</a:t>
            </a:r>
            <a:r>
              <a:rPr lang="en-IN" sz="2400" b="1" u="sng" dirty="0">
                <a:latin typeface="Cambria" panose="02040503050406030204" pitchFamily="18" charset="0"/>
              </a:rPr>
              <a:t>.</a:t>
            </a:r>
          </a:p>
          <a:p>
            <a:r>
              <a:rPr lang="en-IN" sz="2400" dirty="0" smtClean="0">
                <a:latin typeface="Cambria" panose="02040503050406030204" pitchFamily="18" charset="0"/>
              </a:rPr>
              <a:t>The </a:t>
            </a:r>
            <a:r>
              <a:rPr lang="en-IN" sz="2400" dirty="0">
                <a:latin typeface="Cambria" panose="02040503050406030204" pitchFamily="18" charset="0"/>
              </a:rPr>
              <a:t>internal </a:t>
            </a:r>
            <a:r>
              <a:rPr lang="en-IN" sz="2400" dirty="0" smtClean="0">
                <a:latin typeface="Cambria" panose="02040503050406030204" pitchFamily="18" charset="0"/>
              </a:rPr>
              <a:t>tables and subroutines that </a:t>
            </a:r>
            <a:r>
              <a:rPr lang="en-IN" sz="2400" dirty="0">
                <a:latin typeface="Cambria" panose="02040503050406030204" pitchFamily="18" charset="0"/>
              </a:rPr>
              <a:t>are used only during Pass 1.</a:t>
            </a:r>
          </a:p>
          <a:p>
            <a:r>
              <a:rPr lang="en-IN" sz="2400" dirty="0" smtClean="0">
                <a:latin typeface="Cambria" panose="02040503050406030204" pitchFamily="18" charset="0"/>
              </a:rPr>
              <a:t>The </a:t>
            </a:r>
            <a:r>
              <a:rPr lang="en-IN" sz="2400" dirty="0">
                <a:latin typeface="Cambria" panose="02040503050406030204" pitchFamily="18" charset="0"/>
              </a:rPr>
              <a:t>SYMTAB, LITTAB, and OPTAB are used by both passes.</a:t>
            </a:r>
          </a:p>
          <a:p>
            <a:r>
              <a:rPr lang="en-IN" sz="2400" dirty="0" smtClean="0">
                <a:latin typeface="Cambria" panose="02040503050406030204" pitchFamily="18" charset="0"/>
              </a:rPr>
              <a:t>The </a:t>
            </a:r>
            <a:r>
              <a:rPr lang="en-IN" sz="2400" dirty="0">
                <a:latin typeface="Cambria" panose="02040503050406030204" pitchFamily="18" charset="0"/>
              </a:rPr>
              <a:t>main problems to assemble a program in </a:t>
            </a:r>
            <a:r>
              <a:rPr lang="en-IN" sz="2400" b="1" u="sng" dirty="0">
                <a:latin typeface="Cambria" panose="02040503050406030204" pitchFamily="18" charset="0"/>
              </a:rPr>
              <a:t>one pass involves forward references.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58265" y="2415332"/>
            <a:ext cx="1296305" cy="61496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48840" y="2369288"/>
            <a:ext cx="1159729" cy="6527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>
            <a:off x="1474118" y="2753212"/>
            <a:ext cx="641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4021541" y="2753212"/>
            <a:ext cx="15924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7243383" y="2712709"/>
            <a:ext cx="1284554" cy="101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19038" y="2498825"/>
            <a:ext cx="835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/>
              <a:t>Pass 1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7080" y="1697046"/>
            <a:ext cx="2217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Forward references </a:t>
            </a: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table String 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storage </a:t>
            </a: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buffer  Partially configured object file</a:t>
            </a:r>
            <a:endParaRPr lang="en-IN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6442" y="2498825"/>
            <a:ext cx="127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Assembly Language</a:t>
            </a:r>
            <a:endParaRPr lang="en-IN" sz="1600" b="1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6040180" y="2454884"/>
            <a:ext cx="835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/>
              <a:t>Pass 2</a:t>
            </a:r>
            <a:endParaRPr lang="en-IN" sz="2000" b="1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663145" y="2403278"/>
            <a:ext cx="990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/>
              <a:t>Machine</a:t>
            </a:r>
          </a:p>
          <a:p>
            <a:r>
              <a:rPr lang="en-US" sz="1600" b="1" dirty="0" smtClean="0"/>
              <a:t>Language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xmlns="" val="18828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629704">
            <a:off x="124093" y="1894864"/>
            <a:ext cx="5585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Any Queries ???</a:t>
            </a:r>
            <a:endParaRPr lang="en-US" sz="5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 rot="868902">
            <a:off x="5916132" y="1861321"/>
            <a:ext cx="5923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 ……….</a:t>
            </a:r>
            <a:endParaRPr lang="en-US" sz="5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21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381" y="708338"/>
            <a:ext cx="9102143" cy="5366197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PASS </a:t>
            </a:r>
            <a:r>
              <a:rPr lang="en-US" sz="2400" b="1" u="sng" dirty="0"/>
              <a:t>1</a:t>
            </a:r>
            <a:endParaRPr lang="en-IN" sz="2400" dirty="0"/>
          </a:p>
          <a:p>
            <a:pPr lvl="1"/>
            <a:r>
              <a:rPr lang="en-US" sz="2400" dirty="0"/>
              <a:t>Assign addresses to all statements in the program.</a:t>
            </a:r>
            <a:endParaRPr lang="en-IN" sz="2400" dirty="0"/>
          </a:p>
          <a:p>
            <a:pPr lvl="1"/>
            <a:r>
              <a:rPr lang="en-US" sz="2400" dirty="0"/>
              <a:t>Addresses of symbolic labels are stored.</a:t>
            </a:r>
            <a:endParaRPr lang="en-IN" sz="2400" dirty="0"/>
          </a:p>
          <a:p>
            <a:pPr lvl="1"/>
            <a:r>
              <a:rPr lang="en-US" sz="2400" dirty="0"/>
              <a:t>Some assemble directives will be processed.</a:t>
            </a:r>
            <a:endParaRPr lang="en-IN" sz="2400" dirty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PASS </a:t>
            </a:r>
            <a:r>
              <a:rPr lang="en-US" sz="2400" b="1" u="sng" dirty="0"/>
              <a:t>2</a:t>
            </a:r>
            <a:endParaRPr lang="en-IN" sz="2400" dirty="0"/>
          </a:p>
          <a:p>
            <a:pPr lvl="1"/>
            <a:r>
              <a:rPr lang="en-US" sz="2400" dirty="0"/>
              <a:t>Translate </a:t>
            </a:r>
            <a:r>
              <a:rPr lang="en-US" sz="2400" dirty="0" err="1"/>
              <a:t>opcode</a:t>
            </a:r>
            <a:r>
              <a:rPr lang="en-US" sz="2400" dirty="0"/>
              <a:t> and symbolic </a:t>
            </a:r>
            <a:r>
              <a:rPr lang="en-US" sz="2400" dirty="0" smtClean="0"/>
              <a:t>operands.</a:t>
            </a:r>
            <a:endParaRPr lang="en-IN" sz="2400" dirty="0"/>
          </a:p>
          <a:p>
            <a:pPr lvl="1"/>
            <a:r>
              <a:rPr lang="en-US" sz="2400" dirty="0"/>
              <a:t>Generate data values defined by BYTE,WORD etc.</a:t>
            </a:r>
            <a:endParaRPr lang="en-IN" sz="2400" dirty="0"/>
          </a:p>
          <a:p>
            <a:pPr lvl="1"/>
            <a:r>
              <a:rPr lang="en-US" sz="2400" dirty="0"/>
              <a:t>Assemble directives will be processed.</a:t>
            </a:r>
            <a:endParaRPr lang="en-IN" sz="2400" dirty="0"/>
          </a:p>
          <a:p>
            <a:pPr lvl="1"/>
            <a:r>
              <a:rPr lang="en-US" sz="2400" dirty="0"/>
              <a:t>Write the object program and assembly listing.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42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720"/>
            <a:ext cx="10131425" cy="8972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US" b="1" u="sng" dirty="0"/>
              <a:t>Data </a:t>
            </a:r>
            <a:r>
              <a:rPr lang="en-US" b="1" u="sng" dirty="0" smtClean="0"/>
              <a:t>Structures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2708" y="1068948"/>
            <a:ext cx="10607517" cy="5486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b="1" u="sng" dirty="0" smtClean="0">
                <a:latin typeface="Cambria" panose="02040503050406030204" pitchFamily="18" charset="0"/>
              </a:rPr>
              <a:t>Two major data structures: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 smtClean="0">
                <a:latin typeface="Cambria" panose="02040503050406030204" pitchFamily="18" charset="0"/>
              </a:rPr>
              <a:t>Operation Code Table (OPTAB): </a:t>
            </a:r>
            <a:r>
              <a:rPr lang="en-US" altLang="zh-TW" sz="2400" dirty="0" smtClean="0">
                <a:latin typeface="Cambria" panose="02040503050406030204" pitchFamily="18" charset="0"/>
              </a:rPr>
              <a:t>is used to look up mnemonic operation codes and translate them to their machine language equivalents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 smtClean="0">
                <a:latin typeface="Cambria" panose="02040503050406030204" pitchFamily="18" charset="0"/>
              </a:rPr>
              <a:t>Symbol Table (SYMTAB): </a:t>
            </a:r>
            <a:r>
              <a:rPr lang="en-US" altLang="zh-TW" sz="2400" dirty="0" smtClean="0">
                <a:latin typeface="Cambria" panose="02040503050406030204" pitchFamily="18" charset="0"/>
              </a:rPr>
              <a:t>is used to store values (addresses) assigned to labels</a:t>
            </a:r>
          </a:p>
          <a:p>
            <a:pPr lvl="1">
              <a:lnSpc>
                <a:spcPct val="90000"/>
              </a:lnSpc>
            </a:pPr>
            <a:endParaRPr lang="en-US" altLang="zh-TW" sz="2400" dirty="0" smtClean="0"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b="1" u="sng" dirty="0" smtClean="0">
                <a:latin typeface="Cambria" panose="02040503050406030204" pitchFamily="18" charset="0"/>
              </a:rPr>
              <a:t>Variable: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latin typeface="Cambria" panose="02040503050406030204" pitchFamily="18" charset="0"/>
              </a:rPr>
              <a:t>Location Counter (LOCCTR) is used to help the assignment of addresses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latin typeface="Cambria" panose="02040503050406030204" pitchFamily="18" charset="0"/>
              </a:rPr>
              <a:t>LOCCTR is initialized to the beginning address specified in the START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latin typeface="Cambria" panose="02040503050406030204" pitchFamily="18" charset="0"/>
              </a:rPr>
              <a:t>The length of the assembled instruction or data area to be generated is added to LOCCTR</a:t>
            </a:r>
            <a:endParaRPr lang="en-US" altLang="zh-TW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7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1419" y="179162"/>
            <a:ext cx="6489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Algorithm for Pass 1 of Assembler(3/1)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3453" y="1218564"/>
            <a:ext cx="8040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read first input line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if OPCODE=‘START’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begin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   save #[OPERAND] as starting address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   initialize LOCCTR to starting address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   write line to intermediate file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   read next input line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	end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initialize LOCCTR to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while OPCODE≠’END’ 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begin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   if this is not a comment line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begin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if there is a symbol in the LABEL field then  </a:t>
            </a:r>
          </a:p>
        </p:txBody>
      </p:sp>
    </p:spTree>
    <p:extLst>
      <p:ext uri="{BB962C8B-B14F-4D97-AF65-F5344CB8AC3E}">
        <p14:creationId xmlns:p14="http://schemas.microsoft.com/office/powerpoint/2010/main" xmlns="" val="28753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2" y="140526"/>
            <a:ext cx="666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Algorithm for Pass 1 of </a:t>
            </a:r>
            <a:r>
              <a:rPr lang="en-US" altLang="zh-TW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Assembler(3/2)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2242" y="1006676"/>
            <a:ext cx="8066468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search SYMTAB for LABEL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if found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   set error flag (duplicate symbol)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   insert (LABEL, LOCCTR) </a:t>
            </a:r>
            <a:r>
              <a:rPr lang="en-US" altLang="zh-TW" sz="2400" dirty="0" smtClean="0">
                <a:latin typeface="Cambria" panose="02040503050406030204" pitchFamily="18" charset="0"/>
              </a:rPr>
              <a:t>into SYMTAB</a:t>
            </a:r>
            <a:endParaRPr lang="en-US" altLang="zh-TW" sz="2400" dirty="0"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end {if symbol}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search OPTAB for OPCODE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if found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add 3 {instruction length} to LOCCTR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else if OPCODE=‘WORD’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add 3 to LOCCTR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else if OPCODE=‘RESW’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add 3 * #[OPERAND] to LOCCTR</a:t>
            </a:r>
          </a:p>
        </p:txBody>
      </p:sp>
    </p:spTree>
    <p:extLst>
      <p:ext uri="{BB962C8B-B14F-4D97-AF65-F5344CB8AC3E}">
        <p14:creationId xmlns:p14="http://schemas.microsoft.com/office/powerpoint/2010/main" xmlns="" val="15094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0141" y="192041"/>
            <a:ext cx="666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Algorithm for Pass 1 of </a:t>
            </a:r>
            <a:r>
              <a:rPr lang="en-US" altLang="zh-TW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Assembler(3/3)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8198" y="1165361"/>
            <a:ext cx="73280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else if OPCODE=‘RESB’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add #[OPERAND] to LOCCTR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else if OPCODE=‘BYTE’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  find length of constant in bytes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  add length to LOCCTR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end {if BYTE}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set error flag (invalid operation code)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end  {if not a comment}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   write line to intermediate file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      read next input line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end {while not END}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Write last line to intermediate file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Save (LOCCTR-starting address) as program length</a:t>
            </a:r>
            <a:endParaRPr lang="en-I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8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4146" y="282192"/>
            <a:ext cx="6489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Algorithm for Pass </a:t>
            </a:r>
            <a:r>
              <a:rPr lang="en-US" altLang="zh-TW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 </a:t>
            </a:r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of Assembler(3/1)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4146" y="1216877"/>
            <a:ext cx="70694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read first input line (from intermediate file)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If OPCODE=‘START’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  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write listing line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read next input line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  end {if START}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Write Header record to object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Initialize first Text record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While OPCODE≠ ‘END’ 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  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if this is not a comment line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	   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search OPTAB for OPCODE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if found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begin</a:t>
            </a:r>
          </a:p>
        </p:txBody>
      </p:sp>
    </p:spTree>
    <p:extLst>
      <p:ext uri="{BB962C8B-B14F-4D97-AF65-F5344CB8AC3E}">
        <p14:creationId xmlns:p14="http://schemas.microsoft.com/office/powerpoint/2010/main" xmlns="" val="38408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5196" y="256434"/>
            <a:ext cx="6489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Algorithm for Pass </a:t>
            </a:r>
            <a:r>
              <a:rPr lang="en-US" altLang="zh-TW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 </a:t>
            </a:r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of </a:t>
            </a:r>
            <a:r>
              <a:rPr lang="en-US" altLang="zh-TW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Assembler(3/2)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4558" y="1262130"/>
            <a:ext cx="76806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</a:t>
            </a:r>
            <a:r>
              <a:rPr lang="en-US" altLang="zh-TW" sz="2400" dirty="0">
                <a:latin typeface="Cambria" panose="02040503050406030204" pitchFamily="18" charset="0"/>
              </a:rPr>
              <a:t>if there is a symbol in OPERAND field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   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search SYMTAB for OPERAND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if found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store symbol value as operand address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     store 0 as operand address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      set error flag (undefined symbol)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	   end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   end {if symbol}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   store 0 as operand address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     assemble the object code instruction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		   end {if </a:t>
            </a:r>
            <a:r>
              <a:rPr lang="en-US" altLang="zh-TW" sz="2400" dirty="0" err="1">
                <a:latin typeface="Cambria" panose="02040503050406030204" pitchFamily="18" charset="0"/>
              </a:rPr>
              <a:t>opcode</a:t>
            </a:r>
            <a:r>
              <a:rPr lang="en-US" altLang="zh-TW" sz="2400" dirty="0">
                <a:latin typeface="Cambria" panose="02040503050406030204" pitchFamily="18" charset="0"/>
              </a:rPr>
              <a:t> found}	</a:t>
            </a:r>
            <a:endParaRPr lang="en-I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269</TotalTime>
  <Words>835</Words>
  <Application>Microsoft Office PowerPoint</Application>
  <PresentationFormat>Custom</PresentationFormat>
  <Paragraphs>301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Celestial</vt:lpstr>
      <vt:lpstr>Walchand institute of technology, solapur</vt:lpstr>
      <vt:lpstr>Two Pass Assembler</vt:lpstr>
      <vt:lpstr>Slide 3</vt:lpstr>
      <vt:lpstr> Data Structures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om sai</dc:creator>
  <cp:lastModifiedBy>user</cp:lastModifiedBy>
  <cp:revision>18</cp:revision>
  <dcterms:created xsi:type="dcterms:W3CDTF">2014-09-29T18:06:19Z</dcterms:created>
  <dcterms:modified xsi:type="dcterms:W3CDTF">2014-10-01T08:08:14Z</dcterms:modified>
</cp:coreProperties>
</file>