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Caveat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Nunito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88D62E8-B218-46D1-8A3B-C97642D9D381}">
  <a:tblStyle styleId="{388D62E8-B218-46D1-8A3B-C97642D9D3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veat-bold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aven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MavenPr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Caveat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647e79dd2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647e79dd2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647e5f7c50_0_1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647e5f7c50_0_1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647e5f7c50_0_9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647e5f7c50_0_9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647e5f7c50_0_1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647e5f7c50_0_1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647e79dd2d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647e79dd2d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647e448d1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647e448d1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647e448d1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647e448d1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647e5f7c5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647e5f7c5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647e5f7c50_0_1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647e5f7c50_0_1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647e5f7c50_0_1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647e5f7c50_0_1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647e5f7c50_0_1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647e5f7c50_0_1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 rotWithShape="1">
          <a:blip r:embed="rId3">
            <a:alphaModFix amt="71000"/>
          </a:blip>
          <a:srcRect b="6846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2"/>
          <p:cNvSpPr txBox="1"/>
          <p:nvPr>
            <p:ph type="title"/>
          </p:nvPr>
        </p:nvSpPr>
        <p:spPr>
          <a:xfrm>
            <a:off x="453200" y="364600"/>
            <a:ext cx="3802200" cy="8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Harnessing the Power of Social Media</a:t>
            </a:r>
            <a:endParaRPr/>
          </a:p>
        </p:txBody>
      </p:sp>
      <p:sp>
        <p:nvSpPr>
          <p:cNvPr id="485" name="Google Shape;485;p22"/>
          <p:cNvSpPr txBox="1"/>
          <p:nvPr>
            <p:ph type="title"/>
          </p:nvPr>
        </p:nvSpPr>
        <p:spPr>
          <a:xfrm>
            <a:off x="0" y="-49800"/>
            <a:ext cx="2684100" cy="6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8476"/>
              <a:buNone/>
            </a:pPr>
            <a:r>
              <a:rPr lang="en" sz="2042" u="sng"/>
              <a:t>Expansion Strategies </a:t>
            </a:r>
            <a:endParaRPr sz="2042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4395"/>
              <a:buNone/>
            </a:pPr>
            <a:r>
              <a:t/>
            </a:r>
            <a:endParaRPr sz="1820" u="sng"/>
          </a:p>
        </p:txBody>
      </p:sp>
      <p:sp>
        <p:nvSpPr>
          <p:cNvPr id="486" name="Google Shape;486;p22"/>
          <p:cNvSpPr txBox="1"/>
          <p:nvPr>
            <p:ph idx="2" type="body"/>
          </p:nvPr>
        </p:nvSpPr>
        <p:spPr>
          <a:xfrm>
            <a:off x="5151600" y="1237125"/>
            <a:ext cx="3926700" cy="3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Organizing Events:</a:t>
            </a:r>
            <a:endParaRPr b="1"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- Workshops, Seminars, Rallies: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 Direct opportunities for community engagement.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/>
              <a:t>Objectives</a:t>
            </a:r>
            <a:r>
              <a:rPr lang="en" sz="1000"/>
              <a:t>: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/>
              <a:t>- Community Education:</a:t>
            </a:r>
            <a:endParaRPr b="1"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 Informing the community about Janpraharis' cause.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00"/>
              <a:t>- Unity and Purpose:</a:t>
            </a:r>
            <a:endParaRPr b="1"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 Creating a sense of unity and shared purpose.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00"/>
              <a:t>Benefits:</a:t>
            </a:r>
            <a:endParaRPr b="1"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/>
              <a:t>- Engagement Opportunities:</a:t>
            </a:r>
            <a:endParaRPr b="1"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- Directly engage with the community.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/>
              <a:t>- Mission Amplification:</a:t>
            </a:r>
            <a:endParaRPr b="1"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- Amplify the impact of Janpraharis' mission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/>
              <a:t>   </a:t>
            </a:r>
            <a:endParaRPr sz="1000"/>
          </a:p>
        </p:txBody>
      </p:sp>
      <p:sp>
        <p:nvSpPr>
          <p:cNvPr id="487" name="Google Shape;487;p22"/>
          <p:cNvSpPr txBox="1"/>
          <p:nvPr>
            <p:ph idx="1" type="body"/>
          </p:nvPr>
        </p:nvSpPr>
        <p:spPr>
          <a:xfrm>
            <a:off x="121500" y="1453550"/>
            <a:ext cx="2231400" cy="3963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Platforms:</a:t>
            </a:r>
            <a:endParaRPr b="1"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 Facebook</a:t>
            </a:r>
            <a:endParaRPr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- Twitter</a:t>
            </a:r>
            <a:endParaRPr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- Instagram</a:t>
            </a:r>
            <a:endParaRPr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Strategies:</a:t>
            </a:r>
            <a:endParaRPr b="1"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- Raise Awareness:</a:t>
            </a:r>
            <a:endParaRPr b="1"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 Utilize social media for broader reach.</a:t>
            </a:r>
            <a:endParaRPr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- Community Engagement:</a:t>
            </a:r>
            <a:endParaRPr b="1"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- Foster engagement and dialogue.</a:t>
            </a:r>
            <a:endParaRPr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- Success Stories:</a:t>
            </a:r>
            <a:endParaRPr b="1"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- Share impactful success stories.</a:t>
            </a:r>
            <a:endParaRPr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" name="Google Shape;488;p22"/>
          <p:cNvSpPr txBox="1"/>
          <p:nvPr>
            <p:ph idx="1" type="body"/>
          </p:nvPr>
        </p:nvSpPr>
        <p:spPr>
          <a:xfrm>
            <a:off x="2352900" y="1406750"/>
            <a:ext cx="2798700" cy="3948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Content Creation:</a:t>
            </a:r>
            <a:endParaRPr b="1"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- Compelling Content:</a:t>
            </a:r>
            <a:endParaRPr b="1"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 Create engaging and informative content.</a:t>
            </a:r>
            <a:endParaRPr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- Hashtags:</a:t>
            </a:r>
            <a:endParaRPr b="1"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- Use relevant hashtags for visibility.</a:t>
            </a:r>
            <a:endParaRPr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- User-Generated Content:</a:t>
            </a:r>
            <a:endParaRPr b="1"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- Encourage community participation.</a:t>
            </a:r>
            <a:endParaRPr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Benefits:</a:t>
            </a:r>
            <a:endParaRPr b="1"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b="1" lang="en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Community Building:</a:t>
            </a:r>
            <a:endParaRPr b="1"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- Foster a sense of community.</a:t>
            </a:r>
            <a:endParaRPr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- Public Support:</a:t>
            </a:r>
            <a:endParaRPr b="1"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- Encourage support for Janpraharis' cause.</a:t>
            </a:r>
            <a:endParaRPr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9" name="Google Shape;489;p22"/>
          <p:cNvSpPr txBox="1"/>
          <p:nvPr>
            <p:ph type="title"/>
          </p:nvPr>
        </p:nvSpPr>
        <p:spPr>
          <a:xfrm>
            <a:off x="4741500" y="314800"/>
            <a:ext cx="4402500" cy="8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Amplifying Impact Through Awareness Campaigns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25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" name="Google Shape;494;p23"/>
          <p:cNvGrpSpPr/>
          <p:nvPr/>
        </p:nvGrpSpPr>
        <p:grpSpPr>
          <a:xfrm>
            <a:off x="2688745" y="732019"/>
            <a:ext cx="3768522" cy="3774409"/>
            <a:chOff x="2675582" y="676586"/>
            <a:chExt cx="3793942" cy="3790328"/>
          </a:xfrm>
        </p:grpSpPr>
        <p:sp>
          <p:nvSpPr>
            <p:cNvPr id="495" name="Google Shape;495;p23"/>
            <p:cNvSpPr/>
            <p:nvPr/>
          </p:nvSpPr>
          <p:spPr>
            <a:xfrm rot="-7199815">
              <a:off x="3183352" y="1184485"/>
              <a:ext cx="2774659" cy="2774659"/>
            </a:xfrm>
            <a:prstGeom prst="blockArc">
              <a:avLst>
                <a:gd fmla="val 12622480" name="adj1"/>
                <a:gd fmla="val 18176457" name="adj2"/>
                <a:gd fmla="val 20786" name="adj3"/>
              </a:avLst>
            </a:prstGeom>
            <a:solidFill>
              <a:srgbClr val="1D7E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3"/>
            <p:cNvSpPr/>
            <p:nvPr/>
          </p:nvSpPr>
          <p:spPr>
            <a:xfrm rot="-1799815">
              <a:off x="3183352" y="1184357"/>
              <a:ext cx="2774659" cy="2774659"/>
            </a:xfrm>
            <a:prstGeom prst="blockArc">
              <a:avLst>
                <a:gd fmla="val 12622480" name="adj1"/>
                <a:gd fmla="val 18176457" name="adj2"/>
                <a:gd fmla="val 20786" name="adj3"/>
              </a:avLst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 rot="3600185">
              <a:off x="3187094" y="1184439"/>
              <a:ext cx="2774659" cy="2774659"/>
            </a:xfrm>
            <a:prstGeom prst="blockArc">
              <a:avLst>
                <a:gd fmla="val 12564381" name="adj1"/>
                <a:gd fmla="val 18346131" name="adj2"/>
                <a:gd fmla="val 20844" name="adj3"/>
              </a:avLst>
            </a:prstGeom>
            <a:solidFill>
              <a:srgbClr val="155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 rot="9000185">
              <a:off x="3185977" y="1184485"/>
              <a:ext cx="2774659" cy="2774659"/>
            </a:xfrm>
            <a:prstGeom prst="blockArc">
              <a:avLst>
                <a:gd fmla="val 12622480" name="adj1"/>
                <a:gd fmla="val 18081133" name="adj2"/>
                <a:gd fmla="val 20809" name="adj3"/>
              </a:avLst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9" name="Google Shape;499;p23"/>
            <p:cNvGrpSpPr/>
            <p:nvPr/>
          </p:nvGrpSpPr>
          <p:grpSpPr>
            <a:xfrm rot="5400000">
              <a:off x="5379663" y="2278951"/>
              <a:ext cx="585001" cy="585472"/>
              <a:chOff x="1967628" y="812211"/>
              <a:chExt cx="588000" cy="588000"/>
            </a:xfrm>
          </p:grpSpPr>
          <p:sp>
            <p:nvSpPr>
              <p:cNvPr id="500" name="Google Shape;500;p23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B786F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23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B7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2" name="Google Shape;502;p23"/>
            <p:cNvGrpSpPr/>
            <p:nvPr/>
          </p:nvGrpSpPr>
          <p:grpSpPr>
            <a:xfrm rot="10800000">
              <a:off x="4280709" y="3378529"/>
              <a:ext cx="585001" cy="585472"/>
              <a:chOff x="1967628" y="812211"/>
              <a:chExt cx="588000" cy="588000"/>
            </a:xfrm>
          </p:grpSpPr>
          <p:sp>
            <p:nvSpPr>
              <p:cNvPr id="503" name="Google Shape;503;p23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D7E75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23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D7E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5" name="Google Shape;505;p23"/>
            <p:cNvGrpSpPr/>
            <p:nvPr/>
          </p:nvGrpSpPr>
          <p:grpSpPr>
            <a:xfrm rot="-5400000">
              <a:off x="3179922" y="2281478"/>
              <a:ext cx="585001" cy="585472"/>
              <a:chOff x="1967628" y="812211"/>
              <a:chExt cx="588000" cy="588000"/>
            </a:xfrm>
          </p:grpSpPr>
          <p:sp>
            <p:nvSpPr>
              <p:cNvPr id="506" name="Google Shape;506;p23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F887E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23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F88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8" name="Google Shape;508;p23"/>
            <p:cNvSpPr txBox="1"/>
            <p:nvPr/>
          </p:nvSpPr>
          <p:spPr>
            <a:xfrm>
              <a:off x="3214513" y="2360618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9" name="Google Shape;509;p23"/>
            <p:cNvSpPr txBox="1"/>
            <p:nvPr/>
          </p:nvSpPr>
          <p:spPr>
            <a:xfrm>
              <a:off x="4335750" y="346030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0" name="Google Shape;510;p23"/>
            <p:cNvSpPr txBox="1"/>
            <p:nvPr/>
          </p:nvSpPr>
          <p:spPr>
            <a:xfrm>
              <a:off x="5419402" y="2360618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11" name="Google Shape;511;p23"/>
            <p:cNvGrpSpPr/>
            <p:nvPr/>
          </p:nvGrpSpPr>
          <p:grpSpPr>
            <a:xfrm>
              <a:off x="4261689" y="1180926"/>
              <a:ext cx="585001" cy="585530"/>
              <a:chOff x="1967628" y="812211"/>
              <a:chExt cx="588000" cy="588000"/>
            </a:xfrm>
          </p:grpSpPr>
          <p:sp>
            <p:nvSpPr>
              <p:cNvPr id="512" name="Google Shape;512;p23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55B55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23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55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4" name="Google Shape;514;p23"/>
            <p:cNvSpPr txBox="1"/>
            <p:nvPr/>
          </p:nvSpPr>
          <p:spPr>
            <a:xfrm>
              <a:off x="4335750" y="1254446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5" name="Google Shape;515;p23"/>
          <p:cNvGrpSpPr/>
          <p:nvPr/>
        </p:nvGrpSpPr>
        <p:grpSpPr>
          <a:xfrm>
            <a:off x="323500" y="996075"/>
            <a:ext cx="3362713" cy="1464000"/>
            <a:chOff x="323500" y="996075"/>
            <a:chExt cx="3362713" cy="1464000"/>
          </a:xfrm>
        </p:grpSpPr>
        <p:sp>
          <p:nvSpPr>
            <p:cNvPr id="516" name="Google Shape;516;p23"/>
            <p:cNvSpPr txBox="1"/>
            <p:nvPr/>
          </p:nvSpPr>
          <p:spPr>
            <a:xfrm>
              <a:off x="323500" y="996075"/>
              <a:ext cx="2124000" cy="146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50">
                  <a:solidFill>
                    <a:srgbClr val="1F1F1F"/>
                  </a:solidFill>
                  <a:latin typeface="Roboto"/>
                  <a:ea typeface="Roboto"/>
                  <a:cs typeface="Roboto"/>
                  <a:sym typeface="Roboto"/>
                </a:rPr>
                <a:t>Local Needs Assessment</a:t>
              </a:r>
              <a:endParaRPr b="1" sz="11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1F1F1F"/>
                  </a:solidFill>
                  <a:latin typeface="Roboto"/>
                  <a:ea typeface="Roboto"/>
                  <a:cs typeface="Roboto"/>
                  <a:sym typeface="Roboto"/>
                </a:rPr>
                <a:t>- Conduct surveys to identify key development issues.</a:t>
              </a:r>
              <a:endParaRPr sz="10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1F1F1F"/>
                  </a:solidFill>
                  <a:latin typeface="Roboto"/>
                  <a:ea typeface="Roboto"/>
                  <a:cs typeface="Roboto"/>
                  <a:sym typeface="Roboto"/>
                </a:rPr>
                <a:t>- Engage with local stakeholders and experts.</a:t>
              </a:r>
              <a:endParaRPr sz="10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1F1F1F"/>
                  </a:solidFill>
                  <a:latin typeface="Roboto"/>
                  <a:ea typeface="Roboto"/>
                  <a:cs typeface="Roboto"/>
                  <a:sym typeface="Roboto"/>
                </a:rPr>
                <a:t>- Emphasize grassroots insights for shaping priorities.</a:t>
              </a:r>
              <a:endParaRPr sz="10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17" name="Google Shape;517;p23"/>
            <p:cNvCxnSpPr/>
            <p:nvPr/>
          </p:nvCxnSpPr>
          <p:spPr>
            <a:xfrm rot="10800000">
              <a:off x="2641913" y="1831625"/>
              <a:ext cx="1044300" cy="0"/>
            </a:xfrm>
            <a:prstGeom prst="straightConnector1">
              <a:avLst/>
            </a:prstGeom>
            <a:noFill/>
            <a:ln cap="flat" cmpd="sng" w="9525">
              <a:solidFill>
                <a:srgbClr val="1F887E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518" name="Google Shape;518;p23"/>
          <p:cNvGrpSpPr/>
          <p:nvPr/>
        </p:nvGrpSpPr>
        <p:grpSpPr>
          <a:xfrm>
            <a:off x="323500" y="2828275"/>
            <a:ext cx="3629413" cy="1289700"/>
            <a:chOff x="323500" y="2828275"/>
            <a:chExt cx="3629413" cy="1289700"/>
          </a:xfrm>
        </p:grpSpPr>
        <p:sp>
          <p:nvSpPr>
            <p:cNvPr id="519" name="Google Shape;519;p23"/>
            <p:cNvSpPr txBox="1"/>
            <p:nvPr/>
          </p:nvSpPr>
          <p:spPr>
            <a:xfrm>
              <a:off x="323500" y="2828275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50">
                  <a:solidFill>
                    <a:srgbClr val="1F1F1F"/>
                  </a:solidFill>
                  <a:latin typeface="Roboto"/>
                  <a:ea typeface="Roboto"/>
                  <a:cs typeface="Roboto"/>
                  <a:sym typeface="Roboto"/>
                </a:rPr>
                <a:t>Community Consultations</a:t>
              </a:r>
              <a:endParaRPr b="1" sz="11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1F1F1F"/>
                  </a:solidFill>
                  <a:latin typeface="Roboto"/>
                  <a:ea typeface="Roboto"/>
                  <a:cs typeface="Roboto"/>
                  <a:sym typeface="Roboto"/>
                </a:rPr>
                <a:t>- Organize discussions to gather firsthand insights.</a:t>
              </a:r>
              <a:endParaRPr sz="10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1F1F1F"/>
                  </a:solidFill>
                  <a:latin typeface="Roboto"/>
                  <a:ea typeface="Roboto"/>
                  <a:cs typeface="Roboto"/>
                  <a:sym typeface="Roboto"/>
                </a:rPr>
                <a:t>- Encourage open dialogue to uncover specific concerns.</a:t>
              </a:r>
              <a:endParaRPr sz="10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1F1F1F"/>
                  </a:solidFill>
                  <a:latin typeface="Roboto"/>
                  <a:ea typeface="Roboto"/>
                  <a:cs typeface="Roboto"/>
                  <a:sym typeface="Roboto"/>
                </a:rPr>
                <a:t>- Highlight participatory approaches in identifying needs.</a:t>
              </a:r>
              <a:endParaRPr sz="10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20" name="Google Shape;520;p23"/>
            <p:cNvCxnSpPr/>
            <p:nvPr/>
          </p:nvCxnSpPr>
          <p:spPr>
            <a:xfrm rot="10800000">
              <a:off x="2641913" y="3489425"/>
              <a:ext cx="1311000" cy="0"/>
            </a:xfrm>
            <a:prstGeom prst="straightConnector1">
              <a:avLst/>
            </a:prstGeom>
            <a:noFill/>
            <a:ln cap="flat" cmpd="sng" w="9525">
              <a:solidFill>
                <a:srgbClr val="1D7E7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521" name="Google Shape;521;p23"/>
          <p:cNvGrpSpPr/>
          <p:nvPr/>
        </p:nvGrpSpPr>
        <p:grpSpPr>
          <a:xfrm>
            <a:off x="5209825" y="1060350"/>
            <a:ext cx="3610650" cy="1289700"/>
            <a:chOff x="5209825" y="1060350"/>
            <a:chExt cx="3610650" cy="1289700"/>
          </a:xfrm>
        </p:grpSpPr>
        <p:sp>
          <p:nvSpPr>
            <p:cNvPr id="522" name="Google Shape;522;p23"/>
            <p:cNvSpPr txBox="1"/>
            <p:nvPr/>
          </p:nvSpPr>
          <p:spPr>
            <a:xfrm>
              <a:off x="6696475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50">
                  <a:solidFill>
                    <a:srgbClr val="1F1F1F"/>
                  </a:solidFill>
                  <a:latin typeface="Roboto"/>
                  <a:ea typeface="Roboto"/>
                  <a:cs typeface="Roboto"/>
                  <a:sym typeface="Roboto"/>
                </a:rPr>
                <a:t>Data Analysis and Prioritization</a:t>
              </a:r>
              <a:endParaRPr b="1" sz="11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1F1F1F"/>
                  </a:solidFill>
                  <a:latin typeface="Roboto"/>
                  <a:ea typeface="Roboto"/>
                  <a:cs typeface="Roboto"/>
                  <a:sym typeface="Roboto"/>
                </a:rPr>
                <a:t>- Analyze data to prioritize urgent and impactful issues.</a:t>
              </a:r>
              <a:endParaRPr sz="10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1F1F1F"/>
                  </a:solidFill>
                  <a:latin typeface="Roboto"/>
                  <a:ea typeface="Roboto"/>
                  <a:cs typeface="Roboto"/>
                  <a:sym typeface="Roboto"/>
                </a:rPr>
                <a:t>- Develop action plans tailored to local needs.</a:t>
              </a:r>
              <a:endParaRPr sz="10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1F1F1F"/>
                  </a:solidFill>
                  <a:latin typeface="Roboto"/>
                  <a:ea typeface="Roboto"/>
                  <a:cs typeface="Roboto"/>
                  <a:sym typeface="Roboto"/>
                </a:rPr>
                <a:t>- Illustrate commitment to evidence-based decision-making.</a:t>
              </a:r>
              <a:endParaRPr sz="10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23" name="Google Shape;523;p23"/>
            <p:cNvCxnSpPr/>
            <p:nvPr/>
          </p:nvCxnSpPr>
          <p:spPr>
            <a:xfrm>
              <a:off x="5209825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55B5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524" name="Google Shape;524;p23"/>
          <p:cNvGrpSpPr/>
          <p:nvPr/>
        </p:nvGrpSpPr>
        <p:grpSpPr>
          <a:xfrm>
            <a:off x="5209825" y="3020450"/>
            <a:ext cx="3610650" cy="1289700"/>
            <a:chOff x="5209825" y="3020450"/>
            <a:chExt cx="3610650" cy="1289700"/>
          </a:xfrm>
        </p:grpSpPr>
        <p:sp>
          <p:nvSpPr>
            <p:cNvPr id="525" name="Google Shape;525;p23"/>
            <p:cNvSpPr txBox="1"/>
            <p:nvPr/>
          </p:nvSpPr>
          <p:spPr>
            <a:xfrm>
              <a:off x="6696475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50">
                  <a:latin typeface="Roboto"/>
                  <a:ea typeface="Roboto"/>
                  <a:cs typeface="Roboto"/>
                  <a:sym typeface="Roboto"/>
                </a:rPr>
                <a:t>Infrastructure Inspections</a:t>
              </a:r>
              <a:endParaRPr b="1" sz="115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" sz="1050">
                  <a:latin typeface="Roboto"/>
                  <a:ea typeface="Roboto"/>
                  <a:cs typeface="Roboto"/>
                  <a:sym typeface="Roboto"/>
                </a:rPr>
                <a:t>- Regularly inspect local infrastructure and service points.</a:t>
              </a:r>
              <a:endParaRPr sz="105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latin typeface="Roboto"/>
                  <a:ea typeface="Roboto"/>
                  <a:cs typeface="Roboto"/>
                  <a:sym typeface="Roboto"/>
                </a:rPr>
                <a:t>- Identify areas requiring immediate attention.</a:t>
              </a:r>
              <a:endParaRPr sz="105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latin typeface="Roboto"/>
                  <a:ea typeface="Roboto"/>
                  <a:cs typeface="Roboto"/>
                  <a:sym typeface="Roboto"/>
                </a:rPr>
                <a:t>- Demonstrate commitment to proactive governance.</a:t>
              </a:r>
              <a:endParaRPr sz="105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26" name="Google Shape;526;p23"/>
            <p:cNvCxnSpPr/>
            <p:nvPr/>
          </p:nvCxnSpPr>
          <p:spPr>
            <a:xfrm>
              <a:off x="5209825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B786F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527" name="Google Shape;527;p23"/>
          <p:cNvSpPr txBox="1"/>
          <p:nvPr/>
        </p:nvSpPr>
        <p:spPr>
          <a:xfrm>
            <a:off x="3880575" y="1896575"/>
            <a:ext cx="13773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Unearthing Development Issues</a:t>
            </a:r>
            <a:endParaRPr b="1" sz="1300" u="sng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____________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Bottom-Up Process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8" name="Google Shape;528;p23"/>
          <p:cNvSpPr txBox="1"/>
          <p:nvPr>
            <p:ph idx="4294967295" type="title"/>
          </p:nvPr>
        </p:nvSpPr>
        <p:spPr>
          <a:xfrm>
            <a:off x="0" y="0"/>
            <a:ext cx="3149700" cy="6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8476"/>
              <a:buNone/>
            </a:pPr>
            <a:r>
              <a:rPr lang="en" sz="2042" u="sng"/>
              <a:t>Issues Finding Process</a:t>
            </a:r>
            <a:r>
              <a:rPr lang="en" sz="2042" u="sng"/>
              <a:t> </a:t>
            </a:r>
            <a:endParaRPr sz="2042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4395"/>
              <a:buNone/>
            </a:pPr>
            <a:r>
              <a:t/>
            </a:r>
            <a:endParaRPr sz="1820" u="sng"/>
          </a:p>
        </p:txBody>
      </p:sp>
    </p:spTree>
  </p:cSld>
  <p:clrMapOvr>
    <a:masterClrMapping/>
  </p:clrMapOvr>
  <mc:AlternateContent>
    <mc:Choice Requires="p14">
      <p:transition spd="slow" p14:dur="24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4"/>
          <p:cNvSpPr txBox="1"/>
          <p:nvPr>
            <p:ph idx="4294967295" type="title"/>
          </p:nvPr>
        </p:nvSpPr>
        <p:spPr>
          <a:xfrm>
            <a:off x="0" y="0"/>
            <a:ext cx="3149700" cy="6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8476"/>
              <a:buNone/>
            </a:pPr>
            <a:r>
              <a:rPr lang="en" sz="2042" u="sng"/>
              <a:t>Conclusion</a:t>
            </a:r>
            <a:r>
              <a:rPr lang="en" sz="2042" u="sng"/>
              <a:t> </a:t>
            </a:r>
            <a:endParaRPr sz="2042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4395"/>
              <a:buNone/>
            </a:pPr>
            <a:r>
              <a:t/>
            </a:r>
            <a:endParaRPr sz="1820" u="sng"/>
          </a:p>
        </p:txBody>
      </p:sp>
      <p:sp>
        <p:nvSpPr>
          <p:cNvPr id="534" name="Google Shape;534;p24"/>
          <p:cNvSpPr txBox="1"/>
          <p:nvPr/>
        </p:nvSpPr>
        <p:spPr>
          <a:xfrm>
            <a:off x="-222975" y="594725"/>
            <a:ext cx="4991400" cy="9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Maximizing Impact: </a:t>
            </a:r>
            <a:endParaRPr b="1" sz="2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Strategy Evaluation &amp; Adjustment</a:t>
            </a:r>
            <a:endParaRPr b="1" sz="2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5" name="Google Shape;535;p24"/>
          <p:cNvSpPr txBox="1"/>
          <p:nvPr/>
        </p:nvSpPr>
        <p:spPr>
          <a:xfrm>
            <a:off x="79150" y="1608700"/>
            <a:ext cx="4407000" cy="31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Continuous Improvement Through Evaluation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Regular Evaluation: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 - Monitor outcomes of awareness campaigns and events.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Feedback Analysis: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 - Analyze community feedback for insights.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Stay Informed: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 - Remain updated on development issues.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36" name="Google Shape;536;p24"/>
          <p:cNvPicPr preferRelativeResize="0"/>
          <p:nvPr/>
        </p:nvPicPr>
        <p:blipFill>
          <a:blip r:embed="rId3">
            <a:alphaModFix amt="57000"/>
          </a:blip>
          <a:stretch>
            <a:fillRect/>
          </a:stretch>
        </p:blipFill>
        <p:spPr>
          <a:xfrm>
            <a:off x="4655875" y="0"/>
            <a:ext cx="448812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2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Janpraharis: Fostering Public Support for Development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0" y="1509325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Mission: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Expand public support and address development issues through strategic initiatives.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Commitment: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Dedicated to garnering public backing and tackling pressing development concerns.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Public Involvement: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Striving to engage the public in co-creating sustainable solutions for a brighter future.</a:t>
            </a:r>
            <a:endParaRPr sz="1200"/>
          </a:p>
        </p:txBody>
      </p:sp>
      <p:sp>
        <p:nvSpPr>
          <p:cNvPr id="286" name="Google Shape;286;p14"/>
          <p:cNvSpPr txBox="1"/>
          <p:nvPr>
            <p:ph idx="2" type="body"/>
          </p:nvPr>
        </p:nvSpPr>
        <p:spPr>
          <a:xfrm>
            <a:off x="3198300" y="1509325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 Strategies</a:t>
            </a:r>
            <a:r>
              <a:rPr lang="en" sz="1200"/>
              <a:t>: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1. Targeted Outreach Programs: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 - Reach diverse demographics through tailored campaigns.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 - Increase awareness and engagement at the grassroots level.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2. Community Partnerships: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 - Cultivate relationships with local leaders and organizations.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   - Collaborate to amplify impact and address specific needs.</a:t>
            </a:r>
            <a:endParaRPr sz="1200"/>
          </a:p>
        </p:txBody>
      </p:sp>
      <p:sp>
        <p:nvSpPr>
          <p:cNvPr id="287" name="Google Shape;287;p14"/>
          <p:cNvSpPr txBox="1"/>
          <p:nvPr>
            <p:ph type="title"/>
          </p:nvPr>
        </p:nvSpPr>
        <p:spPr>
          <a:xfrm>
            <a:off x="0" y="657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/>
              <a:t>Intro</a:t>
            </a:r>
            <a:endParaRPr sz="2200" u="sng"/>
          </a:p>
        </p:txBody>
      </p:sp>
      <p:sp>
        <p:nvSpPr>
          <p:cNvPr id="288" name="Google Shape;288;p14"/>
          <p:cNvSpPr txBox="1"/>
          <p:nvPr>
            <p:ph idx="2" type="body"/>
          </p:nvPr>
        </p:nvSpPr>
        <p:spPr>
          <a:xfrm>
            <a:off x="6396600" y="1509325"/>
            <a:ext cx="2747400" cy="33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Values: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1. </a:t>
            </a:r>
            <a:r>
              <a:rPr b="1" lang="en" sz="1200"/>
              <a:t>Transparency</a:t>
            </a:r>
            <a:r>
              <a:rPr lang="en" sz="1200"/>
              <a:t>: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 - Open communication channels for clear updates and information.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 - Build trust through honest and accountable practices.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2. </a:t>
            </a:r>
            <a:r>
              <a:rPr b="1" lang="en" sz="1200"/>
              <a:t>Inclusivity</a:t>
            </a:r>
            <a:r>
              <a:rPr lang="en" sz="1200"/>
              <a:t>: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 - Encourage participation from all segments of society.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 - Ensure diverse voices contribute to shaping solutions.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 p14:dur="25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Janpraharis: Driving Positive Change in Development</a:t>
            </a:r>
            <a:endParaRPr/>
          </a:p>
        </p:txBody>
      </p:sp>
      <p:sp>
        <p:nvSpPr>
          <p:cNvPr id="294" name="Google Shape;294;p15"/>
          <p:cNvSpPr txBox="1"/>
          <p:nvPr>
            <p:ph idx="1" type="body"/>
          </p:nvPr>
        </p:nvSpPr>
        <p:spPr>
          <a:xfrm>
            <a:off x="399150" y="1597875"/>
            <a:ext cx="3019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Mission: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Addressing crucial development issues and expanding public support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Importance</a:t>
            </a:r>
            <a:r>
              <a:rPr b="1" lang="en" sz="1200"/>
              <a:t>: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Understanding the pivotal role Janpraharis plays in driving positive change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Public Involvement: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Ensuring a brighter future for all by involving the public in shaping sustainable solutions.</a:t>
            </a:r>
            <a:endParaRPr sz="1200"/>
          </a:p>
        </p:txBody>
      </p:sp>
      <p:sp>
        <p:nvSpPr>
          <p:cNvPr id="295" name="Google Shape;295;p15"/>
          <p:cNvSpPr txBox="1"/>
          <p:nvPr>
            <p:ph type="title"/>
          </p:nvPr>
        </p:nvSpPr>
        <p:spPr>
          <a:xfrm>
            <a:off x="0" y="65700"/>
            <a:ext cx="90744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 u="sng"/>
              <a:t>I</a:t>
            </a:r>
            <a:r>
              <a:rPr lang="en" sz="1820" u="sng"/>
              <a:t>mportance: </a:t>
            </a:r>
            <a:r>
              <a:rPr lang="en" sz="1820" u="sng"/>
              <a:t>Janpraharis </a:t>
            </a:r>
            <a:endParaRPr sz="182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20" u="sng"/>
          </a:p>
        </p:txBody>
      </p:sp>
      <p:sp>
        <p:nvSpPr>
          <p:cNvPr id="296" name="Google Shape;296;p15"/>
          <p:cNvSpPr txBox="1"/>
          <p:nvPr>
            <p:ph idx="2" type="body"/>
          </p:nvPr>
        </p:nvSpPr>
        <p:spPr>
          <a:xfrm>
            <a:off x="6396600" y="1509325"/>
            <a:ext cx="2747400" cy="33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   </a:t>
            </a:r>
            <a:endParaRPr sz="1200"/>
          </a:p>
        </p:txBody>
      </p:sp>
      <p:sp>
        <p:nvSpPr>
          <p:cNvPr id="297" name="Google Shape;297;p15"/>
          <p:cNvSpPr txBox="1"/>
          <p:nvPr>
            <p:ph idx="2" type="body"/>
          </p:nvPr>
        </p:nvSpPr>
        <p:spPr>
          <a:xfrm>
            <a:off x="4174675" y="1509325"/>
            <a:ext cx="4969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Strategic Initiatives: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1. Collaboration with Community Leaders: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 - Forge partnerships to amplify impact.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 - Leverage local insights for effective solutions.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2. Targeted Outreach Programs: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 - Engage diverse communities through tailored campaigns.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 - Increase awareness and participation.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3. Transparency Prioritization: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 - Emphasize open communication for trust-building.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 - Implement accountable practices for credibility.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25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Janpraharis: Driving Positive Change in Development</a:t>
            </a:r>
            <a:endParaRPr/>
          </a:p>
        </p:txBody>
      </p:sp>
      <p:sp>
        <p:nvSpPr>
          <p:cNvPr id="303" name="Google Shape;303;p16"/>
          <p:cNvSpPr txBox="1"/>
          <p:nvPr>
            <p:ph idx="1" type="body"/>
          </p:nvPr>
        </p:nvSpPr>
        <p:spPr>
          <a:xfrm>
            <a:off x="186150" y="1509325"/>
            <a:ext cx="4243200" cy="3586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Importance: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Public Backing is Vital for: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- Success in addressing development issues.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- Generating greater awareness and mobilizing resources.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Benefits of Public Support: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1. Resource Mobilization: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 - Leverage support for increased resources.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 - Implement sustainable solutions at scale.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2. Community Collaboration: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 - Actively involve the public in initiatives.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   - Foster a sense of ownership and collaboration</a:t>
            </a:r>
            <a:endParaRPr sz="1200"/>
          </a:p>
        </p:txBody>
      </p:sp>
      <p:sp>
        <p:nvSpPr>
          <p:cNvPr id="304" name="Google Shape;304;p16"/>
          <p:cNvSpPr txBox="1"/>
          <p:nvPr>
            <p:ph type="title"/>
          </p:nvPr>
        </p:nvSpPr>
        <p:spPr>
          <a:xfrm>
            <a:off x="0" y="65700"/>
            <a:ext cx="90744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 u="sng"/>
              <a:t>Importance: Public Support </a:t>
            </a:r>
            <a:endParaRPr sz="182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20" u="sng"/>
          </a:p>
        </p:txBody>
      </p:sp>
      <p:sp>
        <p:nvSpPr>
          <p:cNvPr id="305" name="Google Shape;305;p16"/>
          <p:cNvSpPr txBox="1"/>
          <p:nvPr>
            <p:ph idx="2" type="body"/>
          </p:nvPr>
        </p:nvSpPr>
        <p:spPr>
          <a:xfrm>
            <a:off x="6396600" y="1509325"/>
            <a:ext cx="2747400" cy="33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   </a:t>
            </a:r>
            <a:endParaRPr sz="1200"/>
          </a:p>
        </p:txBody>
      </p:sp>
      <p:sp>
        <p:nvSpPr>
          <p:cNvPr id="306" name="Google Shape;306;p16"/>
          <p:cNvSpPr txBox="1"/>
          <p:nvPr>
            <p:ph idx="2" type="body"/>
          </p:nvPr>
        </p:nvSpPr>
        <p:spPr>
          <a:xfrm>
            <a:off x="4174675" y="1509325"/>
            <a:ext cx="4969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Strategies for Public Involvement: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1</a:t>
            </a:r>
            <a:r>
              <a:rPr lang="en" sz="1200"/>
              <a:t>. </a:t>
            </a:r>
            <a:r>
              <a:rPr b="1" lang="en" sz="1200"/>
              <a:t>Transparency: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 - Communicate openly about initiatives and impact.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 - Build trust through transparent practices.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2. Active Engagement: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 - Encourage public participation in decision-making.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   - Align efforts with community needs and aspirations.</a:t>
            </a:r>
            <a:endParaRPr b="1"/>
          </a:p>
        </p:txBody>
      </p:sp>
      <p:sp>
        <p:nvSpPr>
          <p:cNvPr id="307" name="Google Shape;307;p16"/>
          <p:cNvSpPr txBox="1"/>
          <p:nvPr/>
        </p:nvSpPr>
        <p:spPr>
          <a:xfrm>
            <a:off x="4174675" y="4173100"/>
            <a:ext cx="3845700" cy="8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Janpraharis Ensures:</a:t>
            </a:r>
            <a:endParaRPr b="1" sz="1200">
              <a:solidFill>
                <a:schemeClr val="dk2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- Sustainable efforts that align with community needs.</a:t>
            </a:r>
            <a:endParaRPr sz="1200">
              <a:solidFill>
                <a:schemeClr val="dk2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- A collaborative approach for a prosperous future.</a:t>
            </a:r>
            <a:endParaRPr sz="1200">
              <a:solidFill>
                <a:schemeClr val="dk2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>
    <mc:Choice Requires="p14">
      <p:transition spd="slow" p14:dur="25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"/>
          <p:cNvSpPr txBox="1"/>
          <p:nvPr>
            <p:ph type="title"/>
          </p:nvPr>
        </p:nvSpPr>
        <p:spPr>
          <a:xfrm>
            <a:off x="1303800" y="3899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Expanding Public Support: Education and Awareness</a:t>
            </a:r>
            <a:endParaRPr/>
          </a:p>
        </p:txBody>
      </p:sp>
      <p:sp>
        <p:nvSpPr>
          <p:cNvPr id="313" name="Google Shape;313;p17"/>
          <p:cNvSpPr txBox="1"/>
          <p:nvPr>
            <p:ph idx="1" type="body"/>
          </p:nvPr>
        </p:nvSpPr>
        <p:spPr>
          <a:xfrm>
            <a:off x="192200" y="1372675"/>
            <a:ext cx="3265800" cy="3586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Approach: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Educate the Public About: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- Janpraharis' Mission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- Development Issues Addressed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Content Types: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1. Infographics: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 - Visualize impact and key messages.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 - Enhance understanding with graphics.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2. Videos: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 - Showcase work and success stories.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   - Convey importance through sto</a:t>
            </a:r>
            <a:r>
              <a:rPr lang="en" sz="1200"/>
              <a:t>rytelling.</a:t>
            </a:r>
            <a:endParaRPr sz="1200"/>
          </a:p>
        </p:txBody>
      </p:sp>
      <p:sp>
        <p:nvSpPr>
          <p:cNvPr id="314" name="Google Shape;314;p17"/>
          <p:cNvSpPr txBox="1"/>
          <p:nvPr>
            <p:ph type="title"/>
          </p:nvPr>
        </p:nvSpPr>
        <p:spPr>
          <a:xfrm>
            <a:off x="34800" y="0"/>
            <a:ext cx="90744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 u="sng"/>
              <a:t>Expansion Strategies </a:t>
            </a:r>
            <a:endParaRPr sz="182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20" u="sng"/>
          </a:p>
        </p:txBody>
      </p:sp>
      <p:sp>
        <p:nvSpPr>
          <p:cNvPr id="315" name="Google Shape;315;p17"/>
          <p:cNvSpPr txBox="1"/>
          <p:nvPr>
            <p:ph idx="2" type="body"/>
          </p:nvPr>
        </p:nvSpPr>
        <p:spPr>
          <a:xfrm>
            <a:off x="6396600" y="1509325"/>
            <a:ext cx="2747400" cy="33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   </a:t>
            </a:r>
            <a:endParaRPr sz="1200"/>
          </a:p>
        </p:txBody>
      </p:sp>
      <p:sp>
        <p:nvSpPr>
          <p:cNvPr id="316" name="Google Shape;316;p17"/>
          <p:cNvSpPr txBox="1"/>
          <p:nvPr>
            <p:ph idx="2" type="body"/>
          </p:nvPr>
        </p:nvSpPr>
        <p:spPr>
          <a:xfrm>
            <a:off x="4174675" y="1509325"/>
            <a:ext cx="4969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graphicFrame>
        <p:nvGraphicFramePr>
          <p:cNvPr id="317" name="Google Shape;317;p17"/>
          <p:cNvGraphicFramePr/>
          <p:nvPr/>
        </p:nvGraphicFramePr>
        <p:xfrm>
          <a:off x="3355723" y="138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{388D62E8-B218-46D1-8A3B-C97642D9D381}</a:tableStyleId>
              </a:tblPr>
              <a:tblGrid>
                <a:gridCol w="1856225"/>
                <a:gridCol w="1856225"/>
                <a:gridCol w="1856225"/>
              </a:tblGrid>
              <a:tr h="2130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Platforms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:</a:t>
                      </a:r>
                      <a:endParaRPr/>
                    </a:p>
                  </a:txBody>
                  <a:tcPr marT="0" marB="0" marR="91425" marL="91425"/>
                </a:tc>
                <a:tc hMerge="1"/>
                <a:tc hMerge="1"/>
              </a:tr>
              <a:tr h="943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Social Media:</a:t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 Reach a broad audience.</a:t>
                      </a:r>
                      <a:endParaRPr sz="12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marR="0" rtl="0" algn="l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 </a:t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 Spark conversations and engagement.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</a:tr>
              <a:tr h="730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Presentations:</a:t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 Communicate key messages effectively.</a:t>
                      </a:r>
                      <a:endParaRPr sz="12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marR="0" rtl="0" algn="l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 </a:t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 Tailor content for various audiences.</a:t>
                      </a:r>
                      <a:endParaRPr sz="12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marR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</a:tr>
              <a:tr h="1065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Workshops:</a:t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- Provide interactive learning experiences.</a:t>
                      </a:r>
                      <a:endParaRPr sz="12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marR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marR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 - Foster direct engagement and understanding.</a:t>
                      </a:r>
                      <a:endParaRPr/>
                    </a:p>
                  </a:txBody>
                  <a:tcPr marT="0" marB="0" marR="91425" marL="91425"/>
                </a:tc>
              </a:tr>
              <a:tr h="730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Partnerships:</a:t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 Collaborate with local schools and universities.</a:t>
                      </a:r>
                      <a:endParaRPr sz="12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marR="0" rtl="0" algn="l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endParaRPr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- Integrate educational programs.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25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8"/>
          <p:cNvSpPr txBox="1"/>
          <p:nvPr/>
        </p:nvSpPr>
        <p:spPr>
          <a:xfrm>
            <a:off x="180675" y="417000"/>
            <a:ext cx="3527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Organisational Structure- JanPraharis</a:t>
            </a:r>
            <a:endParaRPr b="1"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23" name="Google Shape;323;p18"/>
          <p:cNvCxnSpPr>
            <a:stCxn id="324" idx="6"/>
            <a:endCxn id="325" idx="2"/>
          </p:cNvCxnSpPr>
          <p:nvPr/>
        </p:nvCxnSpPr>
        <p:spPr>
          <a:xfrm flipH="1" rot="10800000">
            <a:off x="1788625" y="3416013"/>
            <a:ext cx="356700" cy="17100"/>
          </a:xfrm>
          <a:prstGeom prst="bentConnector3">
            <a:avLst>
              <a:gd fmla="val 43307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6" name="Google Shape;326;p18"/>
          <p:cNvCxnSpPr>
            <a:stCxn id="327" idx="3"/>
            <a:endCxn id="328" idx="2"/>
          </p:cNvCxnSpPr>
          <p:nvPr/>
        </p:nvCxnSpPr>
        <p:spPr>
          <a:xfrm flipH="1" rot="10800000">
            <a:off x="1434650" y="1526863"/>
            <a:ext cx="630000" cy="1596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9" name="Google Shape;329;p18"/>
          <p:cNvCxnSpPr>
            <a:stCxn id="330" idx="3"/>
            <a:endCxn id="331" idx="2"/>
          </p:cNvCxnSpPr>
          <p:nvPr/>
        </p:nvCxnSpPr>
        <p:spPr>
          <a:xfrm>
            <a:off x="3533176" y="2162150"/>
            <a:ext cx="506700" cy="873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2" name="Google Shape;332;p18"/>
          <p:cNvCxnSpPr>
            <a:stCxn id="330" idx="3"/>
            <a:endCxn id="333" idx="2"/>
          </p:cNvCxnSpPr>
          <p:nvPr/>
        </p:nvCxnSpPr>
        <p:spPr>
          <a:xfrm>
            <a:off x="3533176" y="2162150"/>
            <a:ext cx="506700" cy="9870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4" name="Google Shape;334;p18"/>
          <p:cNvCxnSpPr>
            <a:stCxn id="335" idx="3"/>
            <a:endCxn id="336" idx="2"/>
          </p:cNvCxnSpPr>
          <p:nvPr/>
        </p:nvCxnSpPr>
        <p:spPr>
          <a:xfrm>
            <a:off x="3273700" y="3416025"/>
            <a:ext cx="766200" cy="7053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7" name="Google Shape;337;p18"/>
          <p:cNvCxnSpPr>
            <a:stCxn id="338" idx="3"/>
            <a:endCxn id="339" idx="3"/>
          </p:cNvCxnSpPr>
          <p:nvPr/>
        </p:nvCxnSpPr>
        <p:spPr>
          <a:xfrm flipH="1" rot="10800000">
            <a:off x="3420800" y="1402975"/>
            <a:ext cx="844200" cy="1239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40" name="Google Shape;340;p18"/>
          <p:cNvGrpSpPr/>
          <p:nvPr/>
        </p:nvGrpSpPr>
        <p:grpSpPr>
          <a:xfrm>
            <a:off x="4040025" y="2089700"/>
            <a:ext cx="1356300" cy="319200"/>
            <a:chOff x="5592550" y="1018950"/>
            <a:chExt cx="1356300" cy="319200"/>
          </a:xfrm>
        </p:grpSpPr>
        <p:sp>
          <p:nvSpPr>
            <p:cNvPr id="341" name="Google Shape;341;p18"/>
            <p:cNvSpPr/>
            <p:nvPr/>
          </p:nvSpPr>
          <p:spPr>
            <a:xfrm>
              <a:off x="5766550" y="10189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Executive wing- different section (By profession, advocacy, NGOs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" name="Google Shape;342;p18"/>
          <p:cNvGrpSpPr/>
          <p:nvPr/>
        </p:nvGrpSpPr>
        <p:grpSpPr>
          <a:xfrm>
            <a:off x="2064500" y="1367275"/>
            <a:ext cx="1356300" cy="319200"/>
            <a:chOff x="3650050" y="1476150"/>
            <a:chExt cx="1356300" cy="319200"/>
          </a:xfrm>
        </p:grpSpPr>
        <p:sp>
          <p:nvSpPr>
            <p:cNvPr id="338" name="Google Shape;338;p18"/>
            <p:cNvSpPr/>
            <p:nvPr/>
          </p:nvSpPr>
          <p:spPr>
            <a:xfrm>
              <a:off x="3824050" y="1476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Vice Chairman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3" name="Google Shape;343;p18"/>
          <p:cNvGrpSpPr/>
          <p:nvPr/>
        </p:nvGrpSpPr>
        <p:grpSpPr>
          <a:xfrm>
            <a:off x="252350" y="1526863"/>
            <a:ext cx="1536275" cy="1993250"/>
            <a:chOff x="1596750" y="2412150"/>
            <a:chExt cx="1536275" cy="1993250"/>
          </a:xfrm>
        </p:grpSpPr>
        <p:sp>
          <p:nvSpPr>
            <p:cNvPr id="327" name="Google Shape;327;p18"/>
            <p:cNvSpPr/>
            <p:nvPr/>
          </p:nvSpPr>
          <p:spPr>
            <a:xfrm>
              <a:off x="1596750" y="2412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Chairman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2959025" y="4231400"/>
              <a:ext cx="174000" cy="174000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18"/>
          <p:cNvGrpSpPr/>
          <p:nvPr/>
        </p:nvGrpSpPr>
        <p:grpSpPr>
          <a:xfrm>
            <a:off x="2145400" y="3256425"/>
            <a:ext cx="1128300" cy="319200"/>
            <a:chOff x="3650050" y="3348150"/>
            <a:chExt cx="1128300" cy="319200"/>
          </a:xfrm>
        </p:grpSpPr>
        <p:sp>
          <p:nvSpPr>
            <p:cNvPr id="335" name="Google Shape;335;p18"/>
            <p:cNvSpPr/>
            <p:nvPr/>
          </p:nvSpPr>
          <p:spPr>
            <a:xfrm>
              <a:off x="3824050" y="3348150"/>
              <a:ext cx="954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Secretary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18"/>
          <p:cNvGrpSpPr/>
          <p:nvPr/>
        </p:nvGrpSpPr>
        <p:grpSpPr>
          <a:xfrm>
            <a:off x="4040025" y="3004100"/>
            <a:ext cx="1356300" cy="319200"/>
            <a:chOff x="5592550" y="1933350"/>
            <a:chExt cx="1356300" cy="319200"/>
          </a:xfrm>
        </p:grpSpPr>
        <p:sp>
          <p:nvSpPr>
            <p:cNvPr id="346" name="Google Shape;346;p18"/>
            <p:cNvSpPr/>
            <p:nvPr/>
          </p:nvSpPr>
          <p:spPr>
            <a:xfrm>
              <a:off x="5766550" y="1933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Specialist wings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18"/>
          <p:cNvGrpSpPr/>
          <p:nvPr/>
        </p:nvGrpSpPr>
        <p:grpSpPr>
          <a:xfrm>
            <a:off x="4040025" y="3961700"/>
            <a:ext cx="1356300" cy="319200"/>
            <a:chOff x="5592550" y="2890950"/>
            <a:chExt cx="1356300" cy="319200"/>
          </a:xfrm>
        </p:grpSpPr>
        <p:sp>
          <p:nvSpPr>
            <p:cNvPr id="348" name="Google Shape;348;p18"/>
            <p:cNvSpPr/>
            <p:nvPr/>
          </p:nvSpPr>
          <p:spPr>
            <a:xfrm>
              <a:off x="5766550" y="28909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Cluster Heads (Legislative wing)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5592550" y="29635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Google Shape;349;p18"/>
          <p:cNvGrpSpPr/>
          <p:nvPr/>
        </p:nvGrpSpPr>
        <p:grpSpPr>
          <a:xfrm>
            <a:off x="4169075" y="629963"/>
            <a:ext cx="1356300" cy="319200"/>
            <a:chOff x="5592550" y="3805350"/>
            <a:chExt cx="1356300" cy="319200"/>
          </a:xfrm>
        </p:grpSpPr>
        <p:sp>
          <p:nvSpPr>
            <p:cNvPr id="350" name="Google Shape;350;p18"/>
            <p:cNvSpPr/>
            <p:nvPr/>
          </p:nvSpPr>
          <p:spPr>
            <a:xfrm>
              <a:off x="5766550" y="3805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Media Head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5592550" y="38779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2" name="Google Shape;352;p18"/>
          <p:cNvSpPr/>
          <p:nvPr/>
        </p:nvSpPr>
        <p:spPr>
          <a:xfrm>
            <a:off x="180675" y="2622463"/>
            <a:ext cx="1182300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President</a:t>
            </a:r>
            <a:endParaRPr sz="11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18"/>
          <p:cNvSpPr/>
          <p:nvPr/>
        </p:nvSpPr>
        <p:spPr>
          <a:xfrm>
            <a:off x="133550" y="3239277"/>
            <a:ext cx="1182300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General Secretary</a:t>
            </a:r>
            <a:endParaRPr sz="11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4" name="Google Shape;354;p18"/>
          <p:cNvCxnSpPr>
            <a:stCxn id="324" idx="2"/>
            <a:endCxn id="327" idx="3"/>
          </p:cNvCxnSpPr>
          <p:nvPr/>
        </p:nvCxnSpPr>
        <p:spPr>
          <a:xfrm rot="10800000">
            <a:off x="1434625" y="1686513"/>
            <a:ext cx="180000" cy="17466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55" name="Google Shape;355;p18"/>
          <p:cNvGrpSpPr/>
          <p:nvPr/>
        </p:nvGrpSpPr>
        <p:grpSpPr>
          <a:xfrm>
            <a:off x="2145399" y="2002550"/>
            <a:ext cx="1387777" cy="319200"/>
            <a:chOff x="3526949" y="2720550"/>
            <a:chExt cx="1387777" cy="319200"/>
          </a:xfrm>
        </p:grpSpPr>
        <p:sp>
          <p:nvSpPr>
            <p:cNvPr id="330" name="Google Shape;330;p18"/>
            <p:cNvSpPr/>
            <p:nvPr/>
          </p:nvSpPr>
          <p:spPr>
            <a:xfrm>
              <a:off x="3661026" y="2720550"/>
              <a:ext cx="12537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Vice President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3526949" y="2768763"/>
              <a:ext cx="180000" cy="1929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7" name="Google Shape;357;p18"/>
          <p:cNvCxnSpPr>
            <a:stCxn id="356" idx="3"/>
            <a:endCxn id="352" idx="3"/>
          </p:cNvCxnSpPr>
          <p:nvPr/>
        </p:nvCxnSpPr>
        <p:spPr>
          <a:xfrm rot="5400000">
            <a:off x="1484009" y="2094363"/>
            <a:ext cx="566700" cy="8088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58" name="Google Shape;358;p18"/>
          <p:cNvGrpSpPr/>
          <p:nvPr/>
        </p:nvGrpSpPr>
        <p:grpSpPr>
          <a:xfrm>
            <a:off x="6376050" y="3323300"/>
            <a:ext cx="1356300" cy="319200"/>
            <a:chOff x="5592550" y="2890950"/>
            <a:chExt cx="1356300" cy="319200"/>
          </a:xfrm>
        </p:grpSpPr>
        <p:sp>
          <p:nvSpPr>
            <p:cNvPr id="359" name="Google Shape;359;p18"/>
            <p:cNvSpPr/>
            <p:nvPr/>
          </p:nvSpPr>
          <p:spPr>
            <a:xfrm>
              <a:off x="5766550" y="28909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Panchayat Heads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5592550" y="29635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1" name="Google Shape;361;p18"/>
          <p:cNvCxnSpPr>
            <a:stCxn id="348" idx="3"/>
            <a:endCxn id="360" idx="2"/>
          </p:cNvCxnSpPr>
          <p:nvPr/>
        </p:nvCxnSpPr>
        <p:spPr>
          <a:xfrm flipH="1" rot="10800000">
            <a:off x="5396325" y="3482900"/>
            <a:ext cx="979800" cy="638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2" name="Google Shape;362;p18"/>
          <p:cNvCxnSpPr>
            <a:stCxn id="341" idx="3"/>
            <a:endCxn id="363" idx="2"/>
          </p:cNvCxnSpPr>
          <p:nvPr/>
        </p:nvCxnSpPr>
        <p:spPr>
          <a:xfrm flipH="1" rot="10800000">
            <a:off x="5396325" y="2162000"/>
            <a:ext cx="862200" cy="873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4" name="Google Shape;364;p18"/>
          <p:cNvCxnSpPr>
            <a:stCxn id="346" idx="3"/>
            <a:endCxn id="365" idx="2"/>
          </p:cNvCxnSpPr>
          <p:nvPr/>
        </p:nvCxnSpPr>
        <p:spPr>
          <a:xfrm flipH="1" rot="10800000">
            <a:off x="5396325" y="2640800"/>
            <a:ext cx="862200" cy="5229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66" name="Google Shape;366;p18"/>
          <p:cNvGrpSpPr/>
          <p:nvPr/>
        </p:nvGrpSpPr>
        <p:grpSpPr>
          <a:xfrm>
            <a:off x="6258450" y="2002550"/>
            <a:ext cx="1356300" cy="319200"/>
            <a:chOff x="5592550" y="1018950"/>
            <a:chExt cx="1356300" cy="319200"/>
          </a:xfrm>
        </p:grpSpPr>
        <p:sp>
          <p:nvSpPr>
            <p:cNvPr id="367" name="Google Shape;367;p18"/>
            <p:cNvSpPr/>
            <p:nvPr/>
          </p:nvSpPr>
          <p:spPr>
            <a:xfrm>
              <a:off x="5766550" y="10189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Unit wings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" name="Google Shape;368;p18"/>
          <p:cNvGrpSpPr/>
          <p:nvPr/>
        </p:nvGrpSpPr>
        <p:grpSpPr>
          <a:xfrm>
            <a:off x="6258450" y="2495900"/>
            <a:ext cx="1356300" cy="319200"/>
            <a:chOff x="5592550" y="1933350"/>
            <a:chExt cx="1356300" cy="319200"/>
          </a:xfrm>
        </p:grpSpPr>
        <p:sp>
          <p:nvSpPr>
            <p:cNvPr id="369" name="Google Shape;369;p18"/>
            <p:cNvSpPr/>
            <p:nvPr/>
          </p:nvSpPr>
          <p:spPr>
            <a:xfrm>
              <a:off x="5766550" y="1933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Unit wings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70" name="Google Shape;370;p18"/>
          <p:cNvCxnSpPr>
            <a:stCxn id="350" idx="3"/>
            <a:endCxn id="371" idx="2"/>
          </p:cNvCxnSpPr>
          <p:nvPr/>
        </p:nvCxnSpPr>
        <p:spPr>
          <a:xfrm>
            <a:off x="5525375" y="789563"/>
            <a:ext cx="954300" cy="3072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72" name="Google Shape;372;p18"/>
          <p:cNvGrpSpPr/>
          <p:nvPr/>
        </p:nvGrpSpPr>
        <p:grpSpPr>
          <a:xfrm>
            <a:off x="6479625" y="937125"/>
            <a:ext cx="1356300" cy="319200"/>
            <a:chOff x="5592550" y="3805350"/>
            <a:chExt cx="1356300" cy="319200"/>
          </a:xfrm>
        </p:grpSpPr>
        <p:sp>
          <p:nvSpPr>
            <p:cNvPr id="373" name="Google Shape;373;p18"/>
            <p:cNvSpPr/>
            <p:nvPr/>
          </p:nvSpPr>
          <p:spPr>
            <a:xfrm>
              <a:off x="5766550" y="3805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Print Media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5592550" y="38779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74" name="Google Shape;374;p18"/>
          <p:cNvCxnSpPr>
            <a:stCxn id="375" idx="3"/>
            <a:endCxn id="376" idx="2"/>
          </p:cNvCxnSpPr>
          <p:nvPr/>
        </p:nvCxnSpPr>
        <p:spPr>
          <a:xfrm>
            <a:off x="5420980" y="1362795"/>
            <a:ext cx="1058700" cy="192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77" name="Google Shape;377;p18"/>
          <p:cNvGrpSpPr/>
          <p:nvPr/>
        </p:nvGrpSpPr>
        <p:grpSpPr>
          <a:xfrm>
            <a:off x="6479718" y="1222513"/>
            <a:ext cx="1674434" cy="319200"/>
            <a:chOff x="5592550" y="3805350"/>
            <a:chExt cx="1909710" cy="319200"/>
          </a:xfrm>
        </p:grpSpPr>
        <p:sp>
          <p:nvSpPr>
            <p:cNvPr id="378" name="Google Shape;378;p18"/>
            <p:cNvSpPr/>
            <p:nvPr/>
          </p:nvSpPr>
          <p:spPr>
            <a:xfrm>
              <a:off x="5855560" y="3805350"/>
              <a:ext cx="16467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Speaker </a:t>
              </a: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Media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5592550" y="38779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79" name="Google Shape;379;p18"/>
          <p:cNvCxnSpPr>
            <a:stCxn id="350" idx="3"/>
            <a:endCxn id="380" idx="3"/>
          </p:cNvCxnSpPr>
          <p:nvPr/>
        </p:nvCxnSpPr>
        <p:spPr>
          <a:xfrm>
            <a:off x="5525375" y="789563"/>
            <a:ext cx="979800" cy="10800"/>
          </a:xfrm>
          <a:prstGeom prst="bentConnector4">
            <a:avLst>
              <a:gd fmla="val 48696" name="adj1"/>
              <a:gd fmla="val -274074" name="adj2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81" name="Google Shape;381;p18"/>
          <p:cNvGrpSpPr/>
          <p:nvPr/>
        </p:nvGrpSpPr>
        <p:grpSpPr>
          <a:xfrm>
            <a:off x="6479625" y="579138"/>
            <a:ext cx="1356300" cy="319200"/>
            <a:chOff x="5592550" y="3805350"/>
            <a:chExt cx="1356300" cy="319200"/>
          </a:xfrm>
        </p:grpSpPr>
        <p:sp>
          <p:nvSpPr>
            <p:cNvPr id="382" name="Google Shape;382;p18"/>
            <p:cNvSpPr/>
            <p:nvPr/>
          </p:nvSpPr>
          <p:spPr>
            <a:xfrm>
              <a:off x="5766550" y="3805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Social </a:t>
              </a: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Media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5592550" y="38779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83" name="Google Shape;383;p18"/>
          <p:cNvCxnSpPr>
            <a:stCxn id="324" idx="4"/>
            <a:endCxn id="384" idx="1"/>
          </p:cNvCxnSpPr>
          <p:nvPr/>
        </p:nvCxnSpPr>
        <p:spPr>
          <a:xfrm flipH="1" rot="-5400000">
            <a:off x="1782925" y="3438813"/>
            <a:ext cx="599700" cy="762300"/>
          </a:xfrm>
          <a:prstGeom prst="bentConnector3">
            <a:avLst>
              <a:gd fmla="val 4786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5" name="Google Shape;385;p18"/>
          <p:cNvCxnSpPr>
            <a:stCxn id="324" idx="4"/>
            <a:endCxn id="386" idx="2"/>
          </p:cNvCxnSpPr>
          <p:nvPr/>
        </p:nvCxnSpPr>
        <p:spPr>
          <a:xfrm flipH="1" rot="-5400000">
            <a:off x="1342825" y="3878913"/>
            <a:ext cx="1373400" cy="6558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87" name="Google Shape;387;p18"/>
          <p:cNvGrpSpPr/>
          <p:nvPr/>
        </p:nvGrpSpPr>
        <p:grpSpPr>
          <a:xfrm>
            <a:off x="2438488" y="4021600"/>
            <a:ext cx="1356300" cy="319200"/>
            <a:chOff x="5592550" y="2890950"/>
            <a:chExt cx="1356300" cy="319200"/>
          </a:xfrm>
        </p:grpSpPr>
        <p:sp>
          <p:nvSpPr>
            <p:cNvPr id="388" name="Google Shape;388;p18"/>
            <p:cNvSpPr/>
            <p:nvPr/>
          </p:nvSpPr>
          <p:spPr>
            <a:xfrm>
              <a:off x="5766550" y="28909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Yuva wing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5592550" y="29635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18"/>
          <p:cNvGrpSpPr/>
          <p:nvPr/>
        </p:nvGrpSpPr>
        <p:grpSpPr>
          <a:xfrm>
            <a:off x="2357500" y="4733775"/>
            <a:ext cx="1356300" cy="319200"/>
            <a:chOff x="5592550" y="3805350"/>
            <a:chExt cx="1356300" cy="319200"/>
          </a:xfrm>
        </p:grpSpPr>
        <p:sp>
          <p:nvSpPr>
            <p:cNvPr id="390" name="Google Shape;390;p18"/>
            <p:cNvSpPr/>
            <p:nvPr/>
          </p:nvSpPr>
          <p:spPr>
            <a:xfrm>
              <a:off x="5766550" y="3805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Women wing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5592550" y="38779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91" name="Google Shape;391;p18"/>
          <p:cNvCxnSpPr>
            <a:stCxn id="351" idx="3"/>
            <a:endCxn id="339" idx="2"/>
          </p:cNvCxnSpPr>
          <p:nvPr/>
        </p:nvCxnSpPr>
        <p:spPr>
          <a:xfrm flipH="1" rot="-5400000">
            <a:off x="3974657" y="1070981"/>
            <a:ext cx="483900" cy="441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92" name="Google Shape;392;p18"/>
          <p:cNvGrpSpPr/>
          <p:nvPr/>
        </p:nvGrpSpPr>
        <p:grpSpPr>
          <a:xfrm>
            <a:off x="4238672" y="1237062"/>
            <a:ext cx="1182308" cy="251466"/>
            <a:chOff x="5592540" y="3805352"/>
            <a:chExt cx="2125307" cy="319200"/>
          </a:xfrm>
        </p:grpSpPr>
        <p:sp>
          <p:nvSpPr>
            <p:cNvPr id="375" name="Google Shape;375;p18"/>
            <p:cNvSpPr/>
            <p:nvPr/>
          </p:nvSpPr>
          <p:spPr>
            <a:xfrm>
              <a:off x="6168047" y="3805352"/>
              <a:ext cx="15498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Speaker (Pravakta)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5592540" y="3807099"/>
              <a:ext cx="323700" cy="2448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93" name="Google Shape;393;p18"/>
          <p:cNvCxnSpPr>
            <a:stCxn id="324" idx="4"/>
            <a:endCxn id="394" idx="2"/>
          </p:cNvCxnSpPr>
          <p:nvPr/>
        </p:nvCxnSpPr>
        <p:spPr>
          <a:xfrm flipH="1" rot="-5400000">
            <a:off x="1615975" y="3605763"/>
            <a:ext cx="1017300" cy="8460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95" name="Google Shape;395;p18"/>
          <p:cNvGrpSpPr/>
          <p:nvPr/>
        </p:nvGrpSpPr>
        <p:grpSpPr>
          <a:xfrm>
            <a:off x="2547550" y="4388200"/>
            <a:ext cx="1269300" cy="319200"/>
            <a:chOff x="5592550" y="3890200"/>
            <a:chExt cx="1269300" cy="319200"/>
          </a:xfrm>
        </p:grpSpPr>
        <p:sp>
          <p:nvSpPr>
            <p:cNvPr id="396" name="Google Shape;396;p18"/>
            <p:cNvSpPr/>
            <p:nvPr/>
          </p:nvSpPr>
          <p:spPr>
            <a:xfrm>
              <a:off x="5679550" y="389020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Farmers </a:t>
              </a: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wing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5592550" y="3952288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18"/>
          <p:cNvGrpSpPr/>
          <p:nvPr/>
        </p:nvGrpSpPr>
        <p:grpSpPr>
          <a:xfrm>
            <a:off x="6950125" y="4598700"/>
            <a:ext cx="1356300" cy="319200"/>
            <a:chOff x="5592550" y="2689200"/>
            <a:chExt cx="1356300" cy="319200"/>
          </a:xfrm>
        </p:grpSpPr>
        <p:sp>
          <p:nvSpPr>
            <p:cNvPr id="398" name="Google Shape;398;p18"/>
            <p:cNvSpPr/>
            <p:nvPr/>
          </p:nvSpPr>
          <p:spPr>
            <a:xfrm>
              <a:off x="5766550" y="268920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Media Incharge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5592550" y="2743950"/>
              <a:ext cx="180000" cy="192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00" name="Google Shape;400;p18"/>
          <p:cNvCxnSpPr>
            <a:stCxn id="401" idx="3"/>
            <a:endCxn id="402" idx="2"/>
          </p:cNvCxnSpPr>
          <p:nvPr/>
        </p:nvCxnSpPr>
        <p:spPr>
          <a:xfrm flipH="1" rot="10800000">
            <a:off x="5651523" y="4253925"/>
            <a:ext cx="1298700" cy="4800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3" name="Google Shape;403;p18"/>
          <p:cNvCxnSpPr>
            <a:stCxn id="401" idx="3"/>
            <a:endCxn id="404" idx="2"/>
          </p:cNvCxnSpPr>
          <p:nvPr/>
        </p:nvCxnSpPr>
        <p:spPr>
          <a:xfrm flipH="1" rot="10800000">
            <a:off x="5651523" y="3988425"/>
            <a:ext cx="1320900" cy="745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05" name="Google Shape;405;p18"/>
          <p:cNvGrpSpPr/>
          <p:nvPr/>
        </p:nvGrpSpPr>
        <p:grpSpPr>
          <a:xfrm>
            <a:off x="6950125" y="4094188"/>
            <a:ext cx="1356300" cy="319200"/>
            <a:chOff x="5592550" y="1018950"/>
            <a:chExt cx="1356300" cy="319200"/>
          </a:xfrm>
        </p:grpSpPr>
        <p:sp>
          <p:nvSpPr>
            <p:cNvPr id="406" name="Google Shape;406;p18"/>
            <p:cNvSpPr/>
            <p:nvPr/>
          </p:nvSpPr>
          <p:spPr>
            <a:xfrm>
              <a:off x="5766550" y="10189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Vice President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7" name="Google Shape;407;p18"/>
          <p:cNvGrpSpPr/>
          <p:nvPr/>
        </p:nvGrpSpPr>
        <p:grpSpPr>
          <a:xfrm>
            <a:off x="6972425" y="3828763"/>
            <a:ext cx="1437500" cy="319200"/>
            <a:chOff x="6336075" y="3571575"/>
            <a:chExt cx="1437500" cy="319200"/>
          </a:xfrm>
        </p:grpSpPr>
        <p:sp>
          <p:nvSpPr>
            <p:cNvPr id="408" name="Google Shape;408;p18"/>
            <p:cNvSpPr/>
            <p:nvPr/>
          </p:nvSpPr>
          <p:spPr>
            <a:xfrm>
              <a:off x="6591275" y="3571575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President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6336075" y="3644175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18"/>
          <p:cNvGrpSpPr/>
          <p:nvPr/>
        </p:nvGrpSpPr>
        <p:grpSpPr>
          <a:xfrm>
            <a:off x="6972526" y="4334250"/>
            <a:ext cx="1674426" cy="319200"/>
            <a:chOff x="5592559" y="3805350"/>
            <a:chExt cx="1909701" cy="319200"/>
          </a:xfrm>
        </p:grpSpPr>
        <p:sp>
          <p:nvSpPr>
            <p:cNvPr id="410" name="Google Shape;410;p18"/>
            <p:cNvSpPr/>
            <p:nvPr/>
          </p:nvSpPr>
          <p:spPr>
            <a:xfrm>
              <a:off x="5855560" y="3805350"/>
              <a:ext cx="16467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Secretary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5592559" y="3877950"/>
              <a:ext cx="2052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18"/>
          <p:cNvGrpSpPr/>
          <p:nvPr/>
        </p:nvGrpSpPr>
        <p:grpSpPr>
          <a:xfrm>
            <a:off x="6909450" y="4824288"/>
            <a:ext cx="1437650" cy="319200"/>
            <a:chOff x="5511200" y="3805350"/>
            <a:chExt cx="1437650" cy="319200"/>
          </a:xfrm>
        </p:grpSpPr>
        <p:sp>
          <p:nvSpPr>
            <p:cNvPr id="413" name="Google Shape;413;p18"/>
            <p:cNvSpPr/>
            <p:nvPr/>
          </p:nvSpPr>
          <p:spPr>
            <a:xfrm>
              <a:off x="5766550" y="3805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Treasurer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5511200" y="3903013"/>
              <a:ext cx="180000" cy="1239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18"/>
          <p:cNvGrpSpPr/>
          <p:nvPr/>
        </p:nvGrpSpPr>
        <p:grpSpPr>
          <a:xfrm>
            <a:off x="2438487" y="4094200"/>
            <a:ext cx="3213036" cy="799325"/>
            <a:chOff x="5592550" y="2963550"/>
            <a:chExt cx="3213036" cy="799325"/>
          </a:xfrm>
        </p:grpSpPr>
        <p:sp>
          <p:nvSpPr>
            <p:cNvPr id="401" name="Google Shape;401;p18"/>
            <p:cNvSpPr/>
            <p:nvPr/>
          </p:nvSpPr>
          <p:spPr>
            <a:xfrm>
              <a:off x="7825786" y="3443675"/>
              <a:ext cx="9798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Yuva wing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5592550" y="29635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17" name="Google Shape;417;p18"/>
          <p:cNvCxnSpPr>
            <a:stCxn id="401" idx="3"/>
            <a:endCxn id="411" idx="2"/>
          </p:cNvCxnSpPr>
          <p:nvPr/>
        </p:nvCxnSpPr>
        <p:spPr>
          <a:xfrm flipH="1" rot="10800000">
            <a:off x="5651523" y="4493925"/>
            <a:ext cx="1320900" cy="2400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8" name="Google Shape;418;p18"/>
          <p:cNvCxnSpPr>
            <a:stCxn id="401" idx="3"/>
            <a:endCxn id="399" idx="2"/>
          </p:cNvCxnSpPr>
          <p:nvPr/>
        </p:nvCxnSpPr>
        <p:spPr>
          <a:xfrm>
            <a:off x="5651523" y="4733925"/>
            <a:ext cx="1298700" cy="156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9" name="Google Shape;419;p18"/>
          <p:cNvCxnSpPr>
            <a:stCxn id="401" idx="3"/>
            <a:endCxn id="414" idx="3"/>
          </p:cNvCxnSpPr>
          <p:nvPr/>
        </p:nvCxnSpPr>
        <p:spPr>
          <a:xfrm>
            <a:off x="5651523" y="4733925"/>
            <a:ext cx="1284300" cy="293700"/>
          </a:xfrm>
          <a:prstGeom prst="bentConnector4">
            <a:avLst>
              <a:gd fmla="val 51775" name="adj1"/>
              <a:gd fmla="val 124779" name="adj2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0" name="Google Shape;420;p18"/>
          <p:cNvSpPr txBox="1"/>
          <p:nvPr/>
        </p:nvSpPr>
        <p:spPr>
          <a:xfrm>
            <a:off x="-54325" y="0"/>
            <a:ext cx="53964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1820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Expansion Strategies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>
    <mc:Choice Requires="p14">
      <p:transition spd="slow" p14:dur="2700">
        <p:pus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9"/>
          <p:cNvSpPr txBox="1"/>
          <p:nvPr>
            <p:ph type="title"/>
          </p:nvPr>
        </p:nvSpPr>
        <p:spPr>
          <a:xfrm>
            <a:off x="489050" y="389925"/>
            <a:ext cx="78450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Engaging Local Communities for Effective Impact</a:t>
            </a:r>
            <a:endParaRPr/>
          </a:p>
        </p:txBody>
      </p:sp>
      <p:sp>
        <p:nvSpPr>
          <p:cNvPr id="426" name="Google Shape;426;p19"/>
          <p:cNvSpPr txBox="1"/>
          <p:nvPr>
            <p:ph idx="1" type="body"/>
          </p:nvPr>
        </p:nvSpPr>
        <p:spPr>
          <a:xfrm>
            <a:off x="192200" y="1268550"/>
            <a:ext cx="3265800" cy="3863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Strategies for Community Engagement: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1. Community Events:</a:t>
            </a:r>
            <a:endParaRPr b="1" sz="105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- Organize gatherings to foster community spirit.</a:t>
            </a:r>
            <a:endParaRPr sz="105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- Create platforms for open interaction and participation.</a:t>
            </a:r>
            <a:endParaRPr sz="105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2. Surveys:</a:t>
            </a:r>
            <a:endParaRPr b="1" sz="105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- Conduct comprehensive surveys to understand local needs.</a:t>
            </a:r>
            <a:endParaRPr sz="105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- Gather insights directly from community members.</a:t>
            </a:r>
            <a:endParaRPr sz="105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3. Town Hall Meetings:</a:t>
            </a:r>
            <a:endParaRPr b="1" sz="105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- Hold regular town hall meetings for open dialogue.</a:t>
            </a:r>
            <a:endParaRPr sz="105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- Actively involve community members in decision-making.</a:t>
            </a:r>
            <a:endParaRPr sz="105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27" name="Google Shape;427;p19"/>
          <p:cNvSpPr txBox="1"/>
          <p:nvPr>
            <p:ph type="title"/>
          </p:nvPr>
        </p:nvSpPr>
        <p:spPr>
          <a:xfrm>
            <a:off x="0" y="0"/>
            <a:ext cx="2684100" cy="6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8476"/>
              <a:buNone/>
            </a:pPr>
            <a:r>
              <a:rPr lang="en" sz="2042" u="sng"/>
              <a:t>Expansion Strategies </a:t>
            </a:r>
            <a:endParaRPr sz="2042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4395"/>
              <a:buNone/>
            </a:pPr>
            <a:r>
              <a:t/>
            </a:r>
            <a:endParaRPr sz="1820" u="sng"/>
          </a:p>
        </p:txBody>
      </p:sp>
      <p:sp>
        <p:nvSpPr>
          <p:cNvPr id="428" name="Google Shape;428;p19"/>
          <p:cNvSpPr txBox="1"/>
          <p:nvPr>
            <p:ph idx="2" type="body"/>
          </p:nvPr>
        </p:nvSpPr>
        <p:spPr>
          <a:xfrm>
            <a:off x="6396600" y="1509325"/>
            <a:ext cx="2747400" cy="33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   </a:t>
            </a:r>
            <a:endParaRPr sz="1200"/>
          </a:p>
        </p:txBody>
      </p:sp>
      <p:sp>
        <p:nvSpPr>
          <p:cNvPr id="429" name="Google Shape;429;p19"/>
          <p:cNvSpPr txBox="1"/>
          <p:nvPr>
            <p:ph idx="2" type="body"/>
          </p:nvPr>
        </p:nvSpPr>
        <p:spPr>
          <a:xfrm>
            <a:off x="4174500" y="1185300"/>
            <a:ext cx="4969500" cy="39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Impact</a:t>
            </a:r>
            <a:r>
              <a:rPr b="1" lang="en" sz="1200"/>
              <a:t>: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Creating a Sense of Ownership:</a:t>
            </a:r>
            <a:endParaRPr b="1" sz="105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- Actively involving communities creates a sense of ownership.</a:t>
            </a:r>
            <a:endParaRPr sz="105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- Empower community members in decision-making processes.</a:t>
            </a:r>
            <a:endParaRPr sz="105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Building Strong Relationships:</a:t>
            </a:r>
            <a:endParaRPr b="1" sz="105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- Forge connections with local leaders and influencers.</a:t>
            </a:r>
            <a:endParaRPr sz="105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- Collaborate with local organizations to amplify impact.</a:t>
            </a:r>
            <a:endParaRPr sz="105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Fostering Collaboration:</a:t>
            </a:r>
            <a:endParaRPr b="1" sz="105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- Collaboration with local entities amplifies the impact of initiatives.</a:t>
            </a:r>
            <a:endParaRPr sz="105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- Strengthens relationships and garners broader support.</a:t>
            </a:r>
            <a:endParaRPr sz="105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25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Google Shape;434;p20"/>
          <p:cNvGrpSpPr/>
          <p:nvPr/>
        </p:nvGrpSpPr>
        <p:grpSpPr>
          <a:xfrm>
            <a:off x="2688745" y="732019"/>
            <a:ext cx="3768522" cy="3774409"/>
            <a:chOff x="2675582" y="676586"/>
            <a:chExt cx="3793942" cy="3790328"/>
          </a:xfrm>
        </p:grpSpPr>
        <p:sp>
          <p:nvSpPr>
            <p:cNvPr id="435" name="Google Shape;435;p20"/>
            <p:cNvSpPr/>
            <p:nvPr/>
          </p:nvSpPr>
          <p:spPr>
            <a:xfrm rot="-7199815">
              <a:off x="3183352" y="1184485"/>
              <a:ext cx="2774659" cy="2774659"/>
            </a:xfrm>
            <a:prstGeom prst="blockArc">
              <a:avLst>
                <a:gd fmla="val 12622480" name="adj1"/>
                <a:gd fmla="val 18176457" name="adj2"/>
                <a:gd fmla="val 20786" name="adj3"/>
              </a:avLst>
            </a:prstGeom>
            <a:solidFill>
              <a:srgbClr val="1D7E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0"/>
            <p:cNvSpPr/>
            <p:nvPr/>
          </p:nvSpPr>
          <p:spPr>
            <a:xfrm rot="-1799815">
              <a:off x="3183352" y="1184357"/>
              <a:ext cx="2774659" cy="2774659"/>
            </a:xfrm>
            <a:prstGeom prst="blockArc">
              <a:avLst>
                <a:gd fmla="val 12622480" name="adj1"/>
                <a:gd fmla="val 18176457" name="adj2"/>
                <a:gd fmla="val 20786" name="adj3"/>
              </a:avLst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0"/>
            <p:cNvSpPr/>
            <p:nvPr/>
          </p:nvSpPr>
          <p:spPr>
            <a:xfrm rot="3600185">
              <a:off x="3187094" y="1184439"/>
              <a:ext cx="2774659" cy="2774659"/>
            </a:xfrm>
            <a:prstGeom prst="blockArc">
              <a:avLst>
                <a:gd fmla="val 12564381" name="adj1"/>
                <a:gd fmla="val 18346131" name="adj2"/>
                <a:gd fmla="val 20844" name="adj3"/>
              </a:avLst>
            </a:prstGeom>
            <a:solidFill>
              <a:srgbClr val="155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0"/>
            <p:cNvSpPr/>
            <p:nvPr/>
          </p:nvSpPr>
          <p:spPr>
            <a:xfrm rot="9000185">
              <a:off x="3185977" y="1184485"/>
              <a:ext cx="2774659" cy="2774659"/>
            </a:xfrm>
            <a:prstGeom prst="blockArc">
              <a:avLst>
                <a:gd fmla="val 12622480" name="adj1"/>
                <a:gd fmla="val 18081133" name="adj2"/>
                <a:gd fmla="val 20809" name="adj3"/>
              </a:avLst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9" name="Google Shape;439;p20"/>
            <p:cNvGrpSpPr/>
            <p:nvPr/>
          </p:nvGrpSpPr>
          <p:grpSpPr>
            <a:xfrm rot="5400000">
              <a:off x="5379663" y="2278951"/>
              <a:ext cx="585001" cy="585472"/>
              <a:chOff x="1967628" y="812211"/>
              <a:chExt cx="588000" cy="588000"/>
            </a:xfrm>
          </p:grpSpPr>
          <p:sp>
            <p:nvSpPr>
              <p:cNvPr id="440" name="Google Shape;440;p20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B786F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20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B7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2" name="Google Shape;442;p20"/>
            <p:cNvGrpSpPr/>
            <p:nvPr/>
          </p:nvGrpSpPr>
          <p:grpSpPr>
            <a:xfrm rot="10800000">
              <a:off x="4280709" y="3378529"/>
              <a:ext cx="585001" cy="585472"/>
              <a:chOff x="1967628" y="812211"/>
              <a:chExt cx="588000" cy="588000"/>
            </a:xfrm>
          </p:grpSpPr>
          <p:sp>
            <p:nvSpPr>
              <p:cNvPr id="443" name="Google Shape;443;p20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D7E75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20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D7E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5" name="Google Shape;445;p20"/>
            <p:cNvGrpSpPr/>
            <p:nvPr/>
          </p:nvGrpSpPr>
          <p:grpSpPr>
            <a:xfrm rot="-5400000">
              <a:off x="3179922" y="2281478"/>
              <a:ext cx="585001" cy="585472"/>
              <a:chOff x="1967628" y="812211"/>
              <a:chExt cx="588000" cy="588000"/>
            </a:xfrm>
          </p:grpSpPr>
          <p:sp>
            <p:nvSpPr>
              <p:cNvPr id="446" name="Google Shape;446;p20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F887E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20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F88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8" name="Google Shape;448;p20"/>
            <p:cNvSpPr txBox="1"/>
            <p:nvPr/>
          </p:nvSpPr>
          <p:spPr>
            <a:xfrm>
              <a:off x="3214513" y="2360618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9" name="Google Shape;449;p20"/>
            <p:cNvSpPr txBox="1"/>
            <p:nvPr/>
          </p:nvSpPr>
          <p:spPr>
            <a:xfrm>
              <a:off x="4335750" y="346030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0" name="Google Shape;450;p20"/>
            <p:cNvSpPr txBox="1"/>
            <p:nvPr/>
          </p:nvSpPr>
          <p:spPr>
            <a:xfrm>
              <a:off x="5419402" y="2360618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51" name="Google Shape;451;p20"/>
            <p:cNvGrpSpPr/>
            <p:nvPr/>
          </p:nvGrpSpPr>
          <p:grpSpPr>
            <a:xfrm>
              <a:off x="4261689" y="1180926"/>
              <a:ext cx="585001" cy="585530"/>
              <a:chOff x="1967628" y="812211"/>
              <a:chExt cx="588000" cy="588000"/>
            </a:xfrm>
          </p:grpSpPr>
          <p:sp>
            <p:nvSpPr>
              <p:cNvPr id="452" name="Google Shape;452;p20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55B55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20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55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4" name="Google Shape;454;p20"/>
            <p:cNvSpPr txBox="1"/>
            <p:nvPr/>
          </p:nvSpPr>
          <p:spPr>
            <a:xfrm>
              <a:off x="4335750" y="1254446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55" name="Google Shape;455;p20"/>
          <p:cNvGrpSpPr/>
          <p:nvPr/>
        </p:nvGrpSpPr>
        <p:grpSpPr>
          <a:xfrm>
            <a:off x="323500" y="996075"/>
            <a:ext cx="3362713" cy="1464000"/>
            <a:chOff x="323500" y="996075"/>
            <a:chExt cx="3362713" cy="1464000"/>
          </a:xfrm>
        </p:grpSpPr>
        <p:sp>
          <p:nvSpPr>
            <p:cNvPr id="456" name="Google Shape;456;p20"/>
            <p:cNvSpPr txBox="1"/>
            <p:nvPr/>
          </p:nvSpPr>
          <p:spPr>
            <a:xfrm>
              <a:off x="323500" y="996075"/>
              <a:ext cx="2124000" cy="146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50">
                  <a:solidFill>
                    <a:srgbClr val="1F1F1F"/>
                  </a:solidFill>
                  <a:latin typeface="Roboto"/>
                  <a:ea typeface="Roboto"/>
                  <a:cs typeface="Roboto"/>
                  <a:sym typeface="Roboto"/>
                </a:rPr>
                <a:t>Information Campaigns</a:t>
              </a:r>
              <a:endParaRPr b="1" sz="11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1F1F1F"/>
                  </a:solidFill>
                  <a:latin typeface="Roboto"/>
                  <a:ea typeface="Roboto"/>
                  <a:cs typeface="Roboto"/>
                  <a:sym typeface="Roboto"/>
                </a:rPr>
                <a:t>- Execute campaigns to raise awareness about government initiatives.</a:t>
              </a:r>
              <a:endParaRPr sz="10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1F1F1F"/>
                  </a:solidFill>
                  <a:latin typeface="Roboto"/>
                  <a:ea typeface="Roboto"/>
                  <a:cs typeface="Roboto"/>
                  <a:sym typeface="Roboto"/>
                </a:rPr>
                <a:t>- Empower constituencies with knowledge about available resources.</a:t>
              </a:r>
              <a:endParaRPr sz="10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1F1F1F"/>
                  </a:solidFill>
                  <a:latin typeface="Roboto"/>
                  <a:ea typeface="Roboto"/>
                  <a:cs typeface="Roboto"/>
                  <a:sym typeface="Roboto"/>
                </a:rPr>
                <a:t>- Promote transparency and accessibility in governance.</a:t>
              </a:r>
              <a:endParaRPr sz="10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57" name="Google Shape;457;p20"/>
            <p:cNvCxnSpPr/>
            <p:nvPr/>
          </p:nvCxnSpPr>
          <p:spPr>
            <a:xfrm rot="10800000">
              <a:off x="2641913" y="1831625"/>
              <a:ext cx="1044300" cy="0"/>
            </a:xfrm>
            <a:prstGeom prst="straightConnector1">
              <a:avLst/>
            </a:prstGeom>
            <a:noFill/>
            <a:ln cap="flat" cmpd="sng" w="9525">
              <a:solidFill>
                <a:srgbClr val="1F887E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458" name="Google Shape;458;p20"/>
          <p:cNvGrpSpPr/>
          <p:nvPr/>
        </p:nvGrpSpPr>
        <p:grpSpPr>
          <a:xfrm>
            <a:off x="323500" y="2828275"/>
            <a:ext cx="3629413" cy="1289700"/>
            <a:chOff x="323500" y="2828275"/>
            <a:chExt cx="3629413" cy="1289700"/>
          </a:xfrm>
        </p:grpSpPr>
        <p:sp>
          <p:nvSpPr>
            <p:cNvPr id="459" name="Google Shape;459;p20"/>
            <p:cNvSpPr txBox="1"/>
            <p:nvPr/>
          </p:nvSpPr>
          <p:spPr>
            <a:xfrm>
              <a:off x="323500" y="2828275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50">
                  <a:solidFill>
                    <a:srgbClr val="1F1F1F"/>
                  </a:solidFill>
                  <a:latin typeface="Roboto"/>
                  <a:ea typeface="Roboto"/>
                  <a:cs typeface="Roboto"/>
                  <a:sym typeface="Roboto"/>
                </a:rPr>
                <a:t>Public Service Initiatives</a:t>
              </a:r>
              <a:endParaRPr b="1" sz="11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1F1F1F"/>
                  </a:solidFill>
                  <a:latin typeface="Roboto"/>
                  <a:ea typeface="Roboto"/>
                  <a:cs typeface="Roboto"/>
                  <a:sym typeface="Roboto"/>
                </a:rPr>
                <a:t>-Public Service Initiatives</a:t>
              </a:r>
              <a:endParaRPr sz="10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1F1F1F"/>
                  </a:solidFill>
                  <a:latin typeface="Roboto"/>
                  <a:ea typeface="Roboto"/>
                  <a:cs typeface="Roboto"/>
                  <a:sym typeface="Roboto"/>
                </a:rPr>
                <a:t>- Launch health camps, educational workshops, and skill development.</a:t>
              </a:r>
              <a:endParaRPr sz="10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1F1F1F"/>
                  </a:solidFill>
                  <a:latin typeface="Roboto"/>
                  <a:ea typeface="Roboto"/>
                  <a:cs typeface="Roboto"/>
                  <a:sym typeface="Roboto"/>
                </a:rPr>
                <a:t>- Demonstrate commitment to community well-being and progress.</a:t>
              </a:r>
              <a:endParaRPr sz="10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60" name="Google Shape;460;p20"/>
            <p:cNvCxnSpPr/>
            <p:nvPr/>
          </p:nvCxnSpPr>
          <p:spPr>
            <a:xfrm rot="10800000">
              <a:off x="2641913" y="3489425"/>
              <a:ext cx="1311000" cy="0"/>
            </a:xfrm>
            <a:prstGeom prst="straightConnector1">
              <a:avLst/>
            </a:prstGeom>
            <a:noFill/>
            <a:ln cap="flat" cmpd="sng" w="9525">
              <a:solidFill>
                <a:srgbClr val="1D7E7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461" name="Google Shape;461;p20"/>
          <p:cNvGrpSpPr/>
          <p:nvPr/>
        </p:nvGrpSpPr>
        <p:grpSpPr>
          <a:xfrm>
            <a:off x="5209825" y="1060350"/>
            <a:ext cx="3610650" cy="1289700"/>
            <a:chOff x="5209825" y="1060350"/>
            <a:chExt cx="3610650" cy="1289700"/>
          </a:xfrm>
        </p:grpSpPr>
        <p:sp>
          <p:nvSpPr>
            <p:cNvPr id="462" name="Google Shape;462;p20"/>
            <p:cNvSpPr txBox="1"/>
            <p:nvPr/>
          </p:nvSpPr>
          <p:spPr>
            <a:xfrm>
              <a:off x="6696475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50">
                  <a:solidFill>
                    <a:srgbClr val="1F1F1F"/>
                  </a:solidFill>
                  <a:latin typeface="Roboto"/>
                  <a:ea typeface="Roboto"/>
                  <a:cs typeface="Roboto"/>
                  <a:sym typeface="Roboto"/>
                </a:rPr>
                <a:t>Town Hall Meetings</a:t>
              </a:r>
              <a:endParaRPr b="1" sz="11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1F1F1F"/>
                  </a:solidFill>
                  <a:latin typeface="Roboto"/>
                  <a:ea typeface="Roboto"/>
                  <a:cs typeface="Roboto"/>
                  <a:sym typeface="Roboto"/>
                </a:rPr>
                <a:t>- Conduct regular town hall meetings for direct engagement.</a:t>
              </a:r>
              <a:endParaRPr sz="10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1F1F1F"/>
                  </a:solidFill>
                  <a:latin typeface="Roboto"/>
                  <a:ea typeface="Roboto"/>
                  <a:cs typeface="Roboto"/>
                  <a:sym typeface="Roboto"/>
                </a:rPr>
                <a:t>- Provide a platform for open dialogue and issue resolution.</a:t>
              </a:r>
              <a:endParaRPr sz="10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1F1F1F"/>
                  </a:solidFill>
                  <a:latin typeface="Roboto"/>
                  <a:ea typeface="Roboto"/>
                  <a:cs typeface="Roboto"/>
                  <a:sym typeface="Roboto"/>
                </a:rPr>
                <a:t>- Demonstrate accessibility and a commitment to diverse voices.</a:t>
              </a:r>
              <a:endParaRPr sz="10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63" name="Google Shape;463;p20"/>
            <p:cNvCxnSpPr/>
            <p:nvPr/>
          </p:nvCxnSpPr>
          <p:spPr>
            <a:xfrm>
              <a:off x="5209825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55B5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464" name="Google Shape;464;p20"/>
          <p:cNvGrpSpPr/>
          <p:nvPr/>
        </p:nvGrpSpPr>
        <p:grpSpPr>
          <a:xfrm>
            <a:off x="5209825" y="3020450"/>
            <a:ext cx="3610650" cy="1289700"/>
            <a:chOff x="5209825" y="3020450"/>
            <a:chExt cx="3610650" cy="1289700"/>
          </a:xfrm>
        </p:grpSpPr>
        <p:sp>
          <p:nvSpPr>
            <p:cNvPr id="465" name="Google Shape;465;p20"/>
            <p:cNvSpPr txBox="1"/>
            <p:nvPr/>
          </p:nvSpPr>
          <p:spPr>
            <a:xfrm>
              <a:off x="6696475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Community Outreach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1F1F1F"/>
                  </a:solidFill>
                  <a:latin typeface="Roboto"/>
                  <a:ea typeface="Roboto"/>
                  <a:cs typeface="Roboto"/>
                  <a:sym typeface="Roboto"/>
                </a:rPr>
                <a:t>- Organize events, rallies, and gatherings for community unity.</a:t>
              </a:r>
              <a:endParaRPr sz="10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1F1F1F"/>
                  </a:solidFill>
                  <a:latin typeface="Roboto"/>
                  <a:ea typeface="Roboto"/>
                  <a:cs typeface="Roboto"/>
                  <a:sym typeface="Roboto"/>
                </a:rPr>
                <a:t>- Showcase leadership presence and engagement with local concerns.</a:t>
              </a:r>
              <a:endParaRPr sz="10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66" name="Google Shape;466;p20"/>
            <p:cNvCxnSpPr/>
            <p:nvPr/>
          </p:nvCxnSpPr>
          <p:spPr>
            <a:xfrm>
              <a:off x="5209825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B786F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467" name="Google Shape;467;p20"/>
          <p:cNvSpPr txBox="1"/>
          <p:nvPr/>
        </p:nvSpPr>
        <p:spPr>
          <a:xfrm>
            <a:off x="3960425" y="1990275"/>
            <a:ext cx="12252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Public Support</a:t>
            </a:r>
            <a:endParaRPr b="1" sz="1300" u="sng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____________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Bottom-Up Process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8" name="Google Shape;468;p20"/>
          <p:cNvSpPr txBox="1"/>
          <p:nvPr/>
        </p:nvSpPr>
        <p:spPr>
          <a:xfrm>
            <a:off x="273575" y="256700"/>
            <a:ext cx="5396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9" name="Google Shape;469;p20"/>
          <p:cNvSpPr txBox="1"/>
          <p:nvPr/>
        </p:nvSpPr>
        <p:spPr>
          <a:xfrm>
            <a:off x="0" y="0"/>
            <a:ext cx="49392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20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Expansion Process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22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1"/>
          <p:cNvSpPr txBox="1"/>
          <p:nvPr>
            <p:ph type="title"/>
          </p:nvPr>
        </p:nvSpPr>
        <p:spPr>
          <a:xfrm>
            <a:off x="423325" y="523975"/>
            <a:ext cx="78450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Collaboration for Amplified Impact</a:t>
            </a:r>
            <a:endParaRPr/>
          </a:p>
        </p:txBody>
      </p:sp>
      <p:sp>
        <p:nvSpPr>
          <p:cNvPr id="475" name="Google Shape;475;p21"/>
          <p:cNvSpPr txBox="1"/>
          <p:nvPr>
            <p:ph idx="1" type="body"/>
          </p:nvPr>
        </p:nvSpPr>
        <p:spPr>
          <a:xfrm>
            <a:off x="3848675" y="2081275"/>
            <a:ext cx="2584500" cy="14469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Key Stakeholders:</a:t>
            </a:r>
            <a:endParaRPr b="1"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b="1" lang="en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Government Officials</a:t>
            </a:r>
            <a:endParaRPr b="1"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b="1" lang="en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NGOs</a:t>
            </a:r>
            <a:endParaRPr b="1"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b="1" lang="en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Businesses</a:t>
            </a:r>
            <a:endParaRPr sz="105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76" name="Google Shape;476;p21"/>
          <p:cNvSpPr txBox="1"/>
          <p:nvPr>
            <p:ph type="title"/>
          </p:nvPr>
        </p:nvSpPr>
        <p:spPr>
          <a:xfrm>
            <a:off x="0" y="0"/>
            <a:ext cx="2684100" cy="6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8476"/>
              <a:buNone/>
            </a:pPr>
            <a:r>
              <a:rPr lang="en" sz="2042" u="sng"/>
              <a:t>Expansion Strategies </a:t>
            </a:r>
            <a:endParaRPr sz="2042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4395"/>
              <a:buNone/>
            </a:pPr>
            <a:r>
              <a:t/>
            </a:r>
            <a:endParaRPr sz="1820" u="sng"/>
          </a:p>
        </p:txBody>
      </p:sp>
      <p:sp>
        <p:nvSpPr>
          <p:cNvPr id="477" name="Google Shape;477;p21"/>
          <p:cNvSpPr txBox="1"/>
          <p:nvPr>
            <p:ph idx="2" type="body"/>
          </p:nvPr>
        </p:nvSpPr>
        <p:spPr>
          <a:xfrm>
            <a:off x="6330875" y="1523275"/>
            <a:ext cx="2747400" cy="33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   </a:t>
            </a:r>
            <a:endParaRPr sz="1200"/>
          </a:p>
        </p:txBody>
      </p:sp>
      <p:sp>
        <p:nvSpPr>
          <p:cNvPr id="478" name="Google Shape;478;p21"/>
          <p:cNvSpPr txBox="1"/>
          <p:nvPr>
            <p:ph idx="2" type="body"/>
          </p:nvPr>
        </p:nvSpPr>
        <p:spPr>
          <a:xfrm>
            <a:off x="6330875" y="1482350"/>
            <a:ext cx="2532900" cy="25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Benefits:</a:t>
            </a:r>
            <a:endParaRPr b="1"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b="1" lang="en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Sustainable Change:</a:t>
            </a:r>
            <a:endParaRPr b="1"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- Collective effort for long-lasting impact.</a:t>
            </a:r>
            <a:endParaRPr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b="1" lang="en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Greater Public Support:</a:t>
            </a:r>
            <a:endParaRPr b="1"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- Garner increased support through collaborative initiatives.</a:t>
            </a:r>
            <a:endParaRPr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9" name="Google Shape;479;p21"/>
          <p:cNvSpPr txBox="1"/>
          <p:nvPr>
            <p:ph idx="1" type="body"/>
          </p:nvPr>
        </p:nvSpPr>
        <p:spPr>
          <a:xfrm>
            <a:off x="423325" y="1523275"/>
            <a:ext cx="2747400" cy="2691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Collaborative Approach:</a:t>
            </a:r>
            <a:endParaRPr b="1"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Working Together:</a:t>
            </a:r>
            <a:endParaRPr b="1"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- Collaborate with influential stakeholders.</a:t>
            </a:r>
            <a:endParaRPr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Resource Sharing:</a:t>
            </a:r>
            <a:endParaRPr b="1"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- Pool resources for collective impact.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Expertise Leveraging:</a:t>
            </a:r>
            <a:endParaRPr b="1"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- Utilize each other's expertise for effective solutions</a:t>
            </a:r>
            <a:endParaRPr b="1"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 p14:dur="25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