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70" r:id="rId16"/>
    <p:sldId id="269" r:id="rId17"/>
  </p:sldIdLst>
  <p:sldSz cx="18288000" cy="10287000"/>
  <p:notesSz cx="6858000" cy="9144000"/>
  <p:embeddedFontLst>
    <p:embeddedFont>
      <p:font typeface="Bodoni FLF Bold" panose="020B0604020202020204"/>
      <p:regular r:id="rId18"/>
    </p:embeddedFont>
    <p:embeddedFont>
      <p:font typeface="Calibri" panose="020F0502020204030204" pitchFamily="34" charset="0"/>
      <p:regular r:id="rId19"/>
      <p:bold r:id="rId20"/>
      <p:italic r:id="rId21"/>
      <p:boldItalic r:id="rId22"/>
    </p:embeddedFont>
    <p:embeddedFont>
      <p:font typeface="Canva Sans" panose="020B0604020202020204" charset="0"/>
      <p:regular r:id="rId23"/>
    </p:embeddedFont>
    <p:embeddedFont>
      <p:font typeface="Canva Sans Bold" panose="020B0604020202020204" charset="0"/>
      <p:regular r:id="rId24"/>
    </p:embeddedFont>
    <p:embeddedFont>
      <p:font typeface="Libre Baskerville Bold" panose="020B0604020202020204" charset="0"/>
      <p:regular r:id="rId25"/>
    </p:embeddedFont>
    <p:embeddedFont>
      <p:font typeface="Libre Franklin" pitchFamily="2" charset="0"/>
      <p:regular r:id="rId26"/>
      <p:bold r:id="rId27"/>
      <p:italic r:id="rId28"/>
      <p:boldItalic r:id="rId29"/>
    </p:embeddedFont>
    <p:embeddedFont>
      <p:font typeface="Libre Franklin Bold" charset="0"/>
      <p:regular r:id="rId30"/>
    </p:embeddedFont>
    <p:embeddedFont>
      <p:font typeface="Public Sans" panose="020B0604020202020204" charset="0"/>
      <p:regular r:id="rId31"/>
    </p:embeddedFont>
    <p:embeddedFont>
      <p:font typeface="Public Sans Bold" panose="020B0604020202020204" charset="0"/>
      <p:regular r:id="rId32"/>
    </p:embeddedFont>
    <p:embeddedFont>
      <p:font typeface="Tex Gyre Termes" panose="020B0604020202020204" charset="0"/>
      <p:regular r:id="rId33"/>
    </p:embeddedFont>
    <p:embeddedFont>
      <p:font typeface="Tex Gyre Termes Bold" panose="020B0604020202020204" charset="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4" d="100"/>
          <a:sy n="54" d="100"/>
        </p:scale>
        <p:origin x="754"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HTML" TargetMode="External"/><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622570" y="2318357"/>
            <a:ext cx="3636730" cy="5650287"/>
          </a:xfrm>
          <a:custGeom>
            <a:avLst/>
            <a:gdLst/>
            <a:ahLst/>
            <a:cxnLst/>
            <a:rect l="l" t="t" r="r" b="b"/>
            <a:pathLst>
              <a:path w="3636730" h="5650287">
                <a:moveTo>
                  <a:pt x="0" y="0"/>
                </a:moveTo>
                <a:lnTo>
                  <a:pt x="3636730" y="0"/>
                </a:lnTo>
                <a:lnTo>
                  <a:pt x="3636730" y="5650286"/>
                </a:lnTo>
                <a:lnTo>
                  <a:pt x="0" y="56502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8125394" y="6670386"/>
            <a:ext cx="5613359" cy="3368015"/>
          </a:xfrm>
          <a:custGeom>
            <a:avLst/>
            <a:gdLst/>
            <a:ahLst/>
            <a:cxnLst/>
            <a:rect l="l" t="t" r="r" b="b"/>
            <a:pathLst>
              <a:path w="5613359" h="3368015">
                <a:moveTo>
                  <a:pt x="0" y="0"/>
                </a:moveTo>
                <a:lnTo>
                  <a:pt x="5613359" y="0"/>
                </a:lnTo>
                <a:lnTo>
                  <a:pt x="5613359" y="3368015"/>
                </a:lnTo>
                <a:lnTo>
                  <a:pt x="0" y="33680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a:off x="15739028" y="405648"/>
            <a:ext cx="3583757" cy="3505566"/>
          </a:xfrm>
          <a:custGeom>
            <a:avLst/>
            <a:gdLst/>
            <a:ahLst/>
            <a:cxnLst/>
            <a:rect l="l" t="t" r="r" b="b"/>
            <a:pathLst>
              <a:path w="3583757" h="3505566">
                <a:moveTo>
                  <a:pt x="0" y="0"/>
                </a:moveTo>
                <a:lnTo>
                  <a:pt x="3583757" y="0"/>
                </a:lnTo>
                <a:lnTo>
                  <a:pt x="3583757" y="3505566"/>
                </a:lnTo>
                <a:lnTo>
                  <a:pt x="0" y="350556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 name="Freeform 5"/>
          <p:cNvSpPr/>
          <p:nvPr/>
        </p:nvSpPr>
        <p:spPr>
          <a:xfrm>
            <a:off x="10551257" y="8213974"/>
            <a:ext cx="7736743" cy="4951515"/>
          </a:xfrm>
          <a:custGeom>
            <a:avLst/>
            <a:gdLst/>
            <a:ahLst/>
            <a:cxnLst/>
            <a:rect l="l" t="t" r="r" b="b"/>
            <a:pathLst>
              <a:path w="7736743" h="4951515">
                <a:moveTo>
                  <a:pt x="0" y="0"/>
                </a:moveTo>
                <a:lnTo>
                  <a:pt x="7736743" y="0"/>
                </a:lnTo>
                <a:lnTo>
                  <a:pt x="7736743" y="4951515"/>
                </a:lnTo>
                <a:lnTo>
                  <a:pt x="0" y="495151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6" name="TextBox 6"/>
          <p:cNvSpPr txBox="1"/>
          <p:nvPr/>
        </p:nvSpPr>
        <p:spPr>
          <a:xfrm>
            <a:off x="933450" y="2017181"/>
            <a:ext cx="10760724" cy="1209675"/>
          </a:xfrm>
          <a:prstGeom prst="rect">
            <a:avLst/>
          </a:prstGeom>
        </p:spPr>
        <p:txBody>
          <a:bodyPr lIns="0" tIns="0" rIns="0" bIns="0" rtlCol="0" anchor="t">
            <a:spAutoFit/>
          </a:bodyPr>
          <a:lstStyle/>
          <a:p>
            <a:pPr>
              <a:lnSpc>
                <a:spcPts val="9405"/>
              </a:lnSpc>
            </a:pPr>
            <a:r>
              <a:rPr lang="en-US" sz="7838" spc="-242">
                <a:solidFill>
                  <a:srgbClr val="000000"/>
                </a:solidFill>
                <a:latin typeface="Public Sans Bold"/>
              </a:rPr>
              <a:t>WEB SEARCH ENGINE</a:t>
            </a:r>
          </a:p>
        </p:txBody>
      </p:sp>
      <p:sp>
        <p:nvSpPr>
          <p:cNvPr id="7" name="TextBox 7"/>
          <p:cNvSpPr txBox="1"/>
          <p:nvPr/>
        </p:nvSpPr>
        <p:spPr>
          <a:xfrm>
            <a:off x="933450" y="1597446"/>
            <a:ext cx="12279511" cy="438785"/>
          </a:xfrm>
          <a:prstGeom prst="rect">
            <a:avLst/>
          </a:prstGeom>
        </p:spPr>
        <p:txBody>
          <a:bodyPr lIns="0" tIns="0" rIns="0" bIns="0" rtlCol="0" anchor="t">
            <a:spAutoFit/>
          </a:bodyPr>
          <a:lstStyle/>
          <a:p>
            <a:pPr>
              <a:lnSpc>
                <a:spcPts val="3639"/>
              </a:lnSpc>
              <a:spcBef>
                <a:spcPct val="0"/>
              </a:spcBef>
            </a:pPr>
            <a:r>
              <a:rPr lang="en-US" sz="2599" spc="257">
                <a:solidFill>
                  <a:srgbClr val="000000"/>
                </a:solidFill>
                <a:latin typeface="Libre Baskerville Bold"/>
              </a:rPr>
              <a:t>COMP-8547  ADVANCED COMPUTING CONCEPTS </a:t>
            </a:r>
          </a:p>
        </p:txBody>
      </p:sp>
      <p:sp>
        <p:nvSpPr>
          <p:cNvPr id="8" name="TextBox 8"/>
          <p:cNvSpPr txBox="1"/>
          <p:nvPr/>
        </p:nvSpPr>
        <p:spPr>
          <a:xfrm>
            <a:off x="1028700" y="9332207"/>
            <a:ext cx="4170649" cy="549278"/>
          </a:xfrm>
          <a:prstGeom prst="rect">
            <a:avLst/>
          </a:prstGeom>
        </p:spPr>
        <p:txBody>
          <a:bodyPr lIns="0" tIns="0" rIns="0" bIns="0" rtlCol="0" anchor="t">
            <a:spAutoFit/>
          </a:bodyPr>
          <a:lstStyle/>
          <a:p>
            <a:pPr>
              <a:lnSpc>
                <a:spcPts val="4749"/>
              </a:lnSpc>
            </a:pPr>
            <a:r>
              <a:rPr lang="en-US" sz="2499" spc="-77">
                <a:solidFill>
                  <a:srgbClr val="000000"/>
                </a:solidFill>
                <a:latin typeface="Tex Gyre Termes"/>
              </a:rPr>
              <a:t>Date: December 4, 2023</a:t>
            </a:r>
          </a:p>
        </p:txBody>
      </p:sp>
      <p:sp>
        <p:nvSpPr>
          <p:cNvPr id="9" name="TextBox 9"/>
          <p:cNvSpPr txBox="1"/>
          <p:nvPr/>
        </p:nvSpPr>
        <p:spPr>
          <a:xfrm>
            <a:off x="1201786" y="4270159"/>
            <a:ext cx="6418213" cy="629919"/>
          </a:xfrm>
          <a:prstGeom prst="rect">
            <a:avLst/>
          </a:prstGeom>
        </p:spPr>
        <p:txBody>
          <a:bodyPr wrap="square" lIns="0" tIns="0" rIns="0" bIns="0" rtlCol="0" anchor="t">
            <a:spAutoFit/>
          </a:bodyPr>
          <a:lstStyle/>
          <a:p>
            <a:pPr algn="ctr">
              <a:lnSpc>
                <a:spcPts val="5180"/>
              </a:lnSpc>
            </a:pPr>
            <a:r>
              <a:rPr lang="en-US" sz="3700" dirty="0">
                <a:solidFill>
                  <a:srgbClr val="004AAD"/>
                </a:solidFill>
                <a:latin typeface="Canva Sans Bold"/>
              </a:rPr>
              <a:t>Instructor:  Dr. Luis Rueda</a:t>
            </a:r>
          </a:p>
        </p:txBody>
      </p:sp>
      <p:sp>
        <p:nvSpPr>
          <p:cNvPr id="10" name="TextBox 10"/>
          <p:cNvSpPr txBox="1"/>
          <p:nvPr/>
        </p:nvSpPr>
        <p:spPr>
          <a:xfrm>
            <a:off x="1028700" y="3402749"/>
            <a:ext cx="5285112" cy="438785"/>
          </a:xfrm>
          <a:prstGeom prst="rect">
            <a:avLst/>
          </a:prstGeom>
        </p:spPr>
        <p:txBody>
          <a:bodyPr lIns="0" tIns="0" rIns="0" bIns="0" rtlCol="0" anchor="t">
            <a:spAutoFit/>
          </a:bodyPr>
          <a:lstStyle/>
          <a:p>
            <a:pPr>
              <a:lnSpc>
                <a:spcPts val="3639"/>
              </a:lnSpc>
              <a:spcBef>
                <a:spcPct val="0"/>
              </a:spcBef>
            </a:pPr>
            <a:r>
              <a:rPr lang="en-US" sz="2599" spc="257">
                <a:solidFill>
                  <a:srgbClr val="000000"/>
                </a:solidFill>
                <a:latin typeface="Libre Baskerville Bold"/>
              </a:rPr>
              <a:t>FALL 2023</a:t>
            </a:r>
          </a:p>
        </p:txBody>
      </p:sp>
      <p:sp>
        <p:nvSpPr>
          <p:cNvPr id="11" name="TextBox 11"/>
          <p:cNvSpPr txBox="1"/>
          <p:nvPr/>
        </p:nvSpPr>
        <p:spPr>
          <a:xfrm>
            <a:off x="906997" y="5218580"/>
            <a:ext cx="5966668" cy="596900"/>
          </a:xfrm>
          <a:prstGeom prst="rect">
            <a:avLst/>
          </a:prstGeom>
        </p:spPr>
        <p:txBody>
          <a:bodyPr lIns="0" tIns="0" rIns="0" bIns="0" rtlCol="0" anchor="t">
            <a:spAutoFit/>
          </a:bodyPr>
          <a:lstStyle/>
          <a:p>
            <a:pPr algn="ctr">
              <a:lnSpc>
                <a:spcPts val="4900"/>
              </a:lnSpc>
            </a:pPr>
            <a:r>
              <a:rPr lang="en-US" sz="3500">
                <a:solidFill>
                  <a:srgbClr val="000000"/>
                </a:solidFill>
                <a:latin typeface="Canva Sans Bold"/>
              </a:rPr>
              <a:t>Group Members:</a:t>
            </a:r>
          </a:p>
        </p:txBody>
      </p:sp>
      <p:sp>
        <p:nvSpPr>
          <p:cNvPr id="12" name="TextBox 12"/>
          <p:cNvSpPr txBox="1"/>
          <p:nvPr/>
        </p:nvSpPr>
        <p:spPr>
          <a:xfrm>
            <a:off x="1288257" y="5976819"/>
            <a:ext cx="5966668" cy="3033907"/>
          </a:xfrm>
          <a:prstGeom prst="rect">
            <a:avLst/>
          </a:prstGeom>
        </p:spPr>
        <p:txBody>
          <a:bodyPr wrap="square" lIns="0" tIns="0" rIns="0" bIns="0" rtlCol="0" anchor="t">
            <a:spAutoFit/>
          </a:bodyPr>
          <a:lstStyle/>
          <a:p>
            <a:pPr algn="ctr">
              <a:lnSpc>
                <a:spcPts val="4759"/>
              </a:lnSpc>
            </a:pPr>
            <a:r>
              <a:rPr lang="en-US" sz="3399" dirty="0">
                <a:solidFill>
                  <a:srgbClr val="000000"/>
                </a:solidFill>
                <a:latin typeface="Tex Gyre Termes"/>
              </a:rPr>
              <a:t>Siddh Patel (110128298) </a:t>
            </a:r>
          </a:p>
          <a:p>
            <a:pPr algn="ctr">
              <a:lnSpc>
                <a:spcPts val="4759"/>
              </a:lnSpc>
            </a:pPr>
            <a:r>
              <a:rPr lang="en-US" sz="3399" dirty="0">
                <a:solidFill>
                  <a:srgbClr val="000000"/>
                </a:solidFill>
                <a:latin typeface="Tex Gyre Termes"/>
              </a:rPr>
              <a:t>Amit Kumar (110124005)</a:t>
            </a:r>
          </a:p>
          <a:p>
            <a:pPr algn="ctr">
              <a:lnSpc>
                <a:spcPts val="4759"/>
              </a:lnSpc>
            </a:pPr>
            <a:r>
              <a:rPr lang="en-US" sz="3399" dirty="0">
                <a:solidFill>
                  <a:srgbClr val="000000"/>
                </a:solidFill>
                <a:latin typeface="Tex Gyre Termes"/>
              </a:rPr>
              <a:t>Vikrant Singh (110125671)</a:t>
            </a:r>
          </a:p>
          <a:p>
            <a:pPr algn="ctr">
              <a:lnSpc>
                <a:spcPts val="4759"/>
              </a:lnSpc>
            </a:pPr>
            <a:r>
              <a:rPr lang="en-US" sz="3399" dirty="0">
                <a:solidFill>
                  <a:srgbClr val="000000"/>
                </a:solidFill>
                <a:latin typeface="Tex Gyre Termes"/>
              </a:rPr>
              <a:t>Prajwal Banakar (110127074)</a:t>
            </a:r>
          </a:p>
          <a:p>
            <a:pPr algn="ctr">
              <a:lnSpc>
                <a:spcPts val="4759"/>
              </a:lnSpc>
            </a:pPr>
            <a:r>
              <a:rPr lang="en-US" sz="3399" dirty="0">
                <a:solidFill>
                  <a:srgbClr val="000000"/>
                </a:solidFill>
                <a:latin typeface="Tex Gyre Termes"/>
              </a:rPr>
              <a:t>Sadia Anzum (110126278)</a:t>
            </a:r>
          </a:p>
        </p:txBody>
      </p:sp>
      <p:sp>
        <p:nvSpPr>
          <p:cNvPr id="13" name="TextBox 13"/>
          <p:cNvSpPr txBox="1"/>
          <p:nvPr/>
        </p:nvSpPr>
        <p:spPr>
          <a:xfrm>
            <a:off x="9144000" y="3360206"/>
            <a:ext cx="2550174" cy="481329"/>
          </a:xfrm>
          <a:prstGeom prst="rect">
            <a:avLst/>
          </a:prstGeom>
        </p:spPr>
        <p:txBody>
          <a:bodyPr wrap="square" lIns="0" tIns="0" rIns="0" bIns="0" rtlCol="0" anchor="t">
            <a:spAutoFit/>
          </a:bodyPr>
          <a:lstStyle/>
          <a:p>
            <a:pPr algn="ctr">
              <a:lnSpc>
                <a:spcPts val="3920"/>
              </a:lnSpc>
            </a:pPr>
            <a:r>
              <a:rPr lang="en-US" sz="2800" dirty="0">
                <a:solidFill>
                  <a:srgbClr val="000000"/>
                </a:solidFill>
                <a:latin typeface="Canva Sans Bold"/>
              </a:rPr>
              <a:t>BY GROUP 6</a:t>
            </a:r>
          </a:p>
        </p:txBody>
      </p:sp>
      <p:sp>
        <p:nvSpPr>
          <p:cNvPr id="14" name="Freeform 14"/>
          <p:cNvSpPr/>
          <p:nvPr/>
        </p:nvSpPr>
        <p:spPr>
          <a:xfrm>
            <a:off x="393948" y="206931"/>
            <a:ext cx="2720076" cy="1070668"/>
          </a:xfrm>
          <a:custGeom>
            <a:avLst/>
            <a:gdLst/>
            <a:ahLst/>
            <a:cxnLst/>
            <a:rect l="l" t="t" r="r" b="b"/>
            <a:pathLst>
              <a:path w="2720076" h="1070668">
                <a:moveTo>
                  <a:pt x="0" y="0"/>
                </a:moveTo>
                <a:lnTo>
                  <a:pt x="2720076" y="0"/>
                </a:lnTo>
                <a:lnTo>
                  <a:pt x="2720076" y="1070668"/>
                </a:lnTo>
                <a:lnTo>
                  <a:pt x="0" y="1070668"/>
                </a:lnTo>
                <a:lnTo>
                  <a:pt x="0" y="0"/>
                </a:lnTo>
                <a:close/>
              </a:path>
            </a:pathLst>
          </a:custGeom>
          <a:blipFill>
            <a:blip r:embed="rId10"/>
            <a:stretch>
              <a:fillRect/>
            </a:stretch>
          </a:blipFill>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826121"/>
            <a:ext cx="1231738" cy="123173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EBE6"/>
            </a:solidFill>
            <a:ln w="38100" cap="sq">
              <a:solidFill>
                <a:srgbClr val="000000"/>
              </a:solidFill>
              <a:prstDash val="solid"/>
              <a:miter/>
            </a:ln>
          </p:spPr>
          <p:txBody>
            <a:bodyPr/>
            <a:lstStyle/>
            <a:p>
              <a:endParaRPr lang="en-IN"/>
            </a:p>
          </p:txBody>
        </p:sp>
        <p:sp>
          <p:nvSpPr>
            <p:cNvPr id="4" name="TextBox 4"/>
            <p:cNvSpPr txBox="1"/>
            <p:nvPr/>
          </p:nvSpPr>
          <p:spPr>
            <a:xfrm>
              <a:off x="76200" y="76200"/>
              <a:ext cx="660400" cy="660400"/>
            </a:xfrm>
            <a:prstGeom prst="rect">
              <a:avLst/>
            </a:prstGeom>
          </p:spPr>
          <p:txBody>
            <a:bodyPr lIns="50800" tIns="50800" rIns="50800" bIns="50800" rtlCol="0" anchor="ctr"/>
            <a:lstStyle/>
            <a:p>
              <a:pPr algn="ctr">
                <a:lnSpc>
                  <a:spcPts val="5399"/>
                </a:lnSpc>
              </a:pPr>
              <a:endParaRPr/>
            </a:p>
          </p:txBody>
        </p:sp>
      </p:grpSp>
      <p:sp>
        <p:nvSpPr>
          <p:cNvPr id="5" name="Freeform 5"/>
          <p:cNvSpPr/>
          <p:nvPr/>
        </p:nvSpPr>
        <p:spPr>
          <a:xfrm>
            <a:off x="8706909" y="1441990"/>
            <a:ext cx="9581091" cy="5722855"/>
          </a:xfrm>
          <a:custGeom>
            <a:avLst/>
            <a:gdLst/>
            <a:ahLst/>
            <a:cxnLst/>
            <a:rect l="l" t="t" r="r" b="b"/>
            <a:pathLst>
              <a:path w="9581091" h="5722855">
                <a:moveTo>
                  <a:pt x="0" y="0"/>
                </a:moveTo>
                <a:lnTo>
                  <a:pt x="9581091" y="0"/>
                </a:lnTo>
                <a:lnTo>
                  <a:pt x="9581091" y="5722855"/>
                </a:lnTo>
                <a:lnTo>
                  <a:pt x="0" y="5722855"/>
                </a:lnTo>
                <a:lnTo>
                  <a:pt x="0" y="0"/>
                </a:lnTo>
                <a:close/>
              </a:path>
            </a:pathLst>
          </a:custGeom>
          <a:blipFill>
            <a:blip r:embed="rId2"/>
            <a:stretch>
              <a:fillRect/>
            </a:stretch>
          </a:blipFill>
        </p:spPr>
        <p:txBody>
          <a:bodyPr/>
          <a:lstStyle/>
          <a:p>
            <a:endParaRPr lang="en-IN"/>
          </a:p>
        </p:txBody>
      </p:sp>
      <p:sp>
        <p:nvSpPr>
          <p:cNvPr id="6" name="TextBox 6"/>
          <p:cNvSpPr txBox="1"/>
          <p:nvPr/>
        </p:nvSpPr>
        <p:spPr>
          <a:xfrm>
            <a:off x="2573133" y="942123"/>
            <a:ext cx="13913951" cy="990209"/>
          </a:xfrm>
          <a:prstGeom prst="rect">
            <a:avLst/>
          </a:prstGeom>
        </p:spPr>
        <p:txBody>
          <a:bodyPr lIns="0" tIns="0" rIns="0" bIns="0" rtlCol="0" anchor="t">
            <a:spAutoFit/>
          </a:bodyPr>
          <a:lstStyle/>
          <a:p>
            <a:pPr>
              <a:lnSpc>
                <a:spcPts val="7762"/>
              </a:lnSpc>
            </a:pPr>
            <a:r>
              <a:rPr lang="en-US" sz="6468" spc="-200">
                <a:solidFill>
                  <a:srgbClr val="000000"/>
                </a:solidFill>
                <a:latin typeface="Public Sans Bold"/>
              </a:rPr>
              <a:t>Sorting</a:t>
            </a:r>
          </a:p>
        </p:txBody>
      </p:sp>
      <p:sp>
        <p:nvSpPr>
          <p:cNvPr id="7" name="TextBox 7"/>
          <p:cNvSpPr txBox="1"/>
          <p:nvPr/>
        </p:nvSpPr>
        <p:spPr>
          <a:xfrm>
            <a:off x="804138" y="2496672"/>
            <a:ext cx="4619773" cy="398145"/>
          </a:xfrm>
          <a:prstGeom prst="rect">
            <a:avLst/>
          </a:prstGeom>
        </p:spPr>
        <p:txBody>
          <a:bodyPr lIns="0" tIns="0" rIns="0" bIns="0" rtlCol="0" anchor="t">
            <a:spAutoFit/>
          </a:bodyPr>
          <a:lstStyle/>
          <a:p>
            <a:pPr>
              <a:lnSpc>
                <a:spcPts val="3120"/>
              </a:lnSpc>
            </a:pPr>
            <a:r>
              <a:rPr lang="en-US" sz="2400" spc="-24">
                <a:solidFill>
                  <a:srgbClr val="165E9A"/>
                </a:solidFill>
                <a:latin typeface="Public Sans Bold"/>
              </a:rPr>
              <a:t>How does it work?</a:t>
            </a:r>
          </a:p>
        </p:txBody>
      </p:sp>
      <p:sp>
        <p:nvSpPr>
          <p:cNvPr id="8" name="TextBox 8"/>
          <p:cNvSpPr txBox="1"/>
          <p:nvPr/>
        </p:nvSpPr>
        <p:spPr>
          <a:xfrm>
            <a:off x="1028700" y="9332207"/>
            <a:ext cx="4170649" cy="549278"/>
          </a:xfrm>
          <a:prstGeom prst="rect">
            <a:avLst/>
          </a:prstGeom>
        </p:spPr>
        <p:txBody>
          <a:bodyPr lIns="0" tIns="0" rIns="0" bIns="0" rtlCol="0" anchor="t">
            <a:spAutoFit/>
          </a:bodyPr>
          <a:lstStyle/>
          <a:p>
            <a:pPr>
              <a:lnSpc>
                <a:spcPts val="4749"/>
              </a:lnSpc>
            </a:pPr>
            <a:r>
              <a:rPr lang="en-US" sz="2499" spc="-77">
                <a:solidFill>
                  <a:srgbClr val="000000"/>
                </a:solidFill>
                <a:latin typeface="Tex Gyre Termes"/>
              </a:rPr>
              <a:t>Slide 9</a:t>
            </a:r>
          </a:p>
        </p:txBody>
      </p:sp>
      <p:sp>
        <p:nvSpPr>
          <p:cNvPr id="9" name="TextBox 9"/>
          <p:cNvSpPr txBox="1"/>
          <p:nvPr/>
        </p:nvSpPr>
        <p:spPr>
          <a:xfrm>
            <a:off x="1204235" y="1019175"/>
            <a:ext cx="880669" cy="847725"/>
          </a:xfrm>
          <a:prstGeom prst="rect">
            <a:avLst/>
          </a:prstGeom>
        </p:spPr>
        <p:txBody>
          <a:bodyPr lIns="0" tIns="0" rIns="0" bIns="0" rtlCol="0" anchor="t">
            <a:spAutoFit/>
          </a:bodyPr>
          <a:lstStyle/>
          <a:p>
            <a:pPr algn="ctr">
              <a:lnSpc>
                <a:spcPts val="6600"/>
              </a:lnSpc>
              <a:spcBef>
                <a:spcPct val="0"/>
              </a:spcBef>
            </a:pPr>
            <a:r>
              <a:rPr lang="en-US" sz="5500" spc="-170">
                <a:solidFill>
                  <a:srgbClr val="000000"/>
                </a:solidFill>
                <a:latin typeface="Public Sans Bold"/>
              </a:rPr>
              <a:t>4</a:t>
            </a:r>
          </a:p>
        </p:txBody>
      </p:sp>
      <p:sp>
        <p:nvSpPr>
          <p:cNvPr id="10" name="TextBox 10"/>
          <p:cNvSpPr txBox="1"/>
          <p:nvPr/>
        </p:nvSpPr>
        <p:spPr>
          <a:xfrm>
            <a:off x="604961" y="3199617"/>
            <a:ext cx="7513239" cy="6550028"/>
          </a:xfrm>
          <a:prstGeom prst="rect">
            <a:avLst/>
          </a:prstGeom>
        </p:spPr>
        <p:txBody>
          <a:bodyPr lIns="0" tIns="0" rIns="0" bIns="0" rtlCol="0" anchor="t">
            <a:spAutoFit/>
          </a:bodyPr>
          <a:lstStyle/>
          <a:p>
            <a:pPr marL="539743" lvl="1" indent="-269871">
              <a:lnSpc>
                <a:spcPts val="4749"/>
              </a:lnSpc>
              <a:buFont typeface="Arial"/>
              <a:buChar char="•"/>
            </a:pPr>
            <a:r>
              <a:rPr lang="en-US" sz="2499" spc="-77">
                <a:solidFill>
                  <a:srgbClr val="000000"/>
                </a:solidFill>
                <a:latin typeface="Tex Gyre Termes"/>
              </a:rPr>
              <a:t>Sorts search results based on rank and occurrence count.</a:t>
            </a:r>
          </a:p>
          <a:p>
            <a:pPr marL="539743" lvl="1" indent="-269871">
              <a:lnSpc>
                <a:spcPts val="4749"/>
              </a:lnSpc>
              <a:buFont typeface="Arial"/>
              <a:buChar char="•"/>
            </a:pPr>
            <a:r>
              <a:rPr lang="en-US" sz="2499" spc="-77">
                <a:solidFill>
                  <a:srgbClr val="000000"/>
                </a:solidFill>
                <a:latin typeface="Tex Gyre Termes"/>
              </a:rPr>
              <a:t>sortByRank(List&lt;String&gt; as, String phrase)</a:t>
            </a:r>
          </a:p>
          <a:p>
            <a:pPr marL="539743" lvl="1" indent="-269871">
              <a:lnSpc>
                <a:spcPts val="4749"/>
              </a:lnSpc>
              <a:buFont typeface="Arial"/>
              <a:buChar char="•"/>
            </a:pPr>
            <a:r>
              <a:rPr lang="en-US" sz="2499" spc="-77">
                <a:solidFill>
                  <a:srgbClr val="000000"/>
                </a:solidFill>
                <a:latin typeface="Tex Gyre Termes"/>
              </a:rPr>
              <a:t>Purpose: Sorts search output in descending rank.</a:t>
            </a:r>
          </a:p>
          <a:p>
            <a:pPr marL="539743" lvl="1" indent="-269871">
              <a:lnSpc>
                <a:spcPts val="4749"/>
              </a:lnSpc>
              <a:buFont typeface="Arial"/>
              <a:buChar char="•"/>
            </a:pPr>
            <a:r>
              <a:rPr lang="en-US" sz="2499" spc="-77">
                <a:solidFill>
                  <a:srgbClr val="000000"/>
                </a:solidFill>
                <a:latin typeface="Tex Gyre Termes"/>
              </a:rPr>
              <a:t>sortValues: Sorts values of the given HashMap in ascending order</a:t>
            </a:r>
          </a:p>
          <a:p>
            <a:pPr marL="539743" lvl="1" indent="-269871">
              <a:lnSpc>
                <a:spcPts val="4749"/>
              </a:lnSpc>
              <a:buFont typeface="Arial"/>
              <a:buChar char="•"/>
            </a:pPr>
            <a:r>
              <a:rPr lang="en-US" sz="2499" spc="-77">
                <a:solidFill>
                  <a:srgbClr val="000000"/>
                </a:solidFill>
                <a:latin typeface="Tex Gyre Termes"/>
              </a:rPr>
              <a:t>Purpose:Sorted HashMap in ascending order.</a:t>
            </a:r>
          </a:p>
          <a:p>
            <a:pPr marL="539743" lvl="1" indent="-269871">
              <a:lnSpc>
                <a:spcPts val="4749"/>
              </a:lnSpc>
              <a:buFont typeface="Arial"/>
              <a:buChar char="•"/>
            </a:pPr>
            <a:r>
              <a:rPr lang="en-US" sz="2499" spc="-77">
                <a:solidFill>
                  <a:srgbClr val="000000"/>
                </a:solidFill>
                <a:latin typeface="Tex Gyre Termes"/>
              </a:rPr>
              <a:t>sortValuesInverse</a:t>
            </a:r>
          </a:p>
          <a:p>
            <a:pPr marL="539743" lvl="1" indent="-269871">
              <a:lnSpc>
                <a:spcPts val="4749"/>
              </a:lnSpc>
              <a:buFont typeface="Arial"/>
              <a:buChar char="•"/>
            </a:pPr>
            <a:r>
              <a:rPr lang="en-US" sz="2499" spc="-77">
                <a:solidFill>
                  <a:srgbClr val="000000"/>
                </a:solidFill>
                <a:latin typeface="Tex Gyre Termes"/>
              </a:rPr>
              <a:t>Purpose: Sorts values of the given HashMap in descending order</a:t>
            </a:r>
          </a:p>
          <a:p>
            <a:pPr>
              <a:lnSpc>
                <a:spcPts val="4749"/>
              </a:lnSpc>
            </a:pPr>
            <a:endParaRPr lang="en-US" sz="2499" spc="-77">
              <a:solidFill>
                <a:srgbClr val="000000"/>
              </a:solidFill>
              <a:latin typeface="Tex Gyre Termes"/>
            </a:endParaRPr>
          </a:p>
          <a:p>
            <a:pPr>
              <a:lnSpc>
                <a:spcPts val="4749"/>
              </a:lnSpc>
            </a:pPr>
            <a:endParaRPr lang="en-US" sz="2499" spc="-77">
              <a:solidFill>
                <a:srgbClr val="000000"/>
              </a:solidFill>
              <a:latin typeface="Tex Gyre Terme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16230600" cy="1720508"/>
            <a:chOff x="0" y="0"/>
            <a:chExt cx="4274726" cy="453138"/>
          </a:xfrm>
        </p:grpSpPr>
        <p:sp>
          <p:nvSpPr>
            <p:cNvPr id="3" name="Freeform 3"/>
            <p:cNvSpPr/>
            <p:nvPr/>
          </p:nvSpPr>
          <p:spPr>
            <a:xfrm>
              <a:off x="0" y="0"/>
              <a:ext cx="4274726" cy="453138"/>
            </a:xfrm>
            <a:custGeom>
              <a:avLst/>
              <a:gdLst/>
              <a:ahLst/>
              <a:cxnLst/>
              <a:rect l="l" t="t" r="r" b="b"/>
              <a:pathLst>
                <a:path w="4274726" h="453138">
                  <a:moveTo>
                    <a:pt x="0" y="0"/>
                  </a:moveTo>
                  <a:lnTo>
                    <a:pt x="4274726" y="0"/>
                  </a:lnTo>
                  <a:lnTo>
                    <a:pt x="4274726" y="453138"/>
                  </a:lnTo>
                  <a:lnTo>
                    <a:pt x="0" y="453138"/>
                  </a:lnTo>
                  <a:close/>
                </a:path>
              </a:pathLst>
            </a:custGeom>
            <a:solidFill>
              <a:srgbClr val="D3E631"/>
            </a:solidFill>
          </p:spPr>
          <p:txBody>
            <a:bodyPr/>
            <a:lstStyle/>
            <a:p>
              <a:endParaRPr lang="en-IN"/>
            </a:p>
          </p:txBody>
        </p:sp>
        <p:sp>
          <p:nvSpPr>
            <p:cNvPr id="4" name="TextBox 4"/>
            <p:cNvSpPr txBox="1"/>
            <p:nvPr/>
          </p:nvSpPr>
          <p:spPr>
            <a:xfrm>
              <a:off x="0" y="-9525"/>
              <a:ext cx="4274726" cy="462663"/>
            </a:xfrm>
            <a:prstGeom prst="rect">
              <a:avLst/>
            </a:prstGeom>
          </p:spPr>
          <p:txBody>
            <a:bodyPr lIns="101600" tIns="101600" rIns="101600" bIns="101600" rtlCol="0" anchor="ctr"/>
            <a:lstStyle/>
            <a:p>
              <a:pPr algn="ctr">
                <a:lnSpc>
                  <a:spcPts val="4439"/>
                </a:lnSpc>
              </a:pPr>
              <a:r>
                <a:rPr lang="en-US" sz="3699" spc="-36">
                  <a:solidFill>
                    <a:srgbClr val="000000"/>
                  </a:solidFill>
                  <a:latin typeface="Public Sans Bold"/>
                </a:rPr>
                <a:t>CHALLENGES AND CONSIDERATIONS</a:t>
              </a:r>
            </a:p>
          </p:txBody>
        </p:sp>
      </p:grpSp>
      <p:grpSp>
        <p:nvGrpSpPr>
          <p:cNvPr id="5" name="Group 5"/>
          <p:cNvGrpSpPr/>
          <p:nvPr/>
        </p:nvGrpSpPr>
        <p:grpSpPr>
          <a:xfrm>
            <a:off x="1028700" y="3175748"/>
            <a:ext cx="8002232" cy="1481529"/>
            <a:chOff x="0" y="0"/>
            <a:chExt cx="2107584" cy="390197"/>
          </a:xfrm>
        </p:grpSpPr>
        <p:sp>
          <p:nvSpPr>
            <p:cNvPr id="6" name="Freeform 6"/>
            <p:cNvSpPr/>
            <p:nvPr/>
          </p:nvSpPr>
          <p:spPr>
            <a:xfrm>
              <a:off x="0" y="0"/>
              <a:ext cx="2107584" cy="390197"/>
            </a:xfrm>
            <a:custGeom>
              <a:avLst/>
              <a:gdLst/>
              <a:ahLst/>
              <a:cxnLst/>
              <a:rect l="l" t="t" r="r" b="b"/>
              <a:pathLst>
                <a:path w="2107584" h="390197">
                  <a:moveTo>
                    <a:pt x="0" y="0"/>
                  </a:moveTo>
                  <a:lnTo>
                    <a:pt x="2107584" y="0"/>
                  </a:lnTo>
                  <a:lnTo>
                    <a:pt x="2107584" y="390197"/>
                  </a:lnTo>
                  <a:lnTo>
                    <a:pt x="0" y="390197"/>
                  </a:lnTo>
                  <a:close/>
                </a:path>
              </a:pathLst>
            </a:custGeom>
            <a:solidFill>
              <a:srgbClr val="EDEBE6"/>
            </a:solidFill>
          </p:spPr>
          <p:txBody>
            <a:bodyPr/>
            <a:lstStyle/>
            <a:p>
              <a:endParaRPr lang="en-IN"/>
            </a:p>
          </p:txBody>
        </p:sp>
        <p:sp>
          <p:nvSpPr>
            <p:cNvPr id="7" name="TextBox 7"/>
            <p:cNvSpPr txBox="1"/>
            <p:nvPr/>
          </p:nvSpPr>
          <p:spPr>
            <a:xfrm>
              <a:off x="0" y="-57150"/>
              <a:ext cx="2107584" cy="447347"/>
            </a:xfrm>
            <a:prstGeom prst="rect">
              <a:avLst/>
            </a:prstGeom>
          </p:spPr>
          <p:txBody>
            <a:bodyPr lIns="101600" tIns="101600" rIns="101600" bIns="101600" rtlCol="0" anchor="ctr"/>
            <a:lstStyle/>
            <a:p>
              <a:pPr algn="ctr">
                <a:lnSpc>
                  <a:spcPts val="3359"/>
                </a:lnSpc>
              </a:pPr>
              <a:r>
                <a:rPr lang="en-US" sz="2400" spc="-24">
                  <a:solidFill>
                    <a:srgbClr val="000000"/>
                  </a:solidFill>
                  <a:latin typeface="Public Sans Bold"/>
                </a:rPr>
                <a:t>SCALABILITY</a:t>
              </a:r>
            </a:p>
          </p:txBody>
        </p:sp>
      </p:grpSp>
      <p:grpSp>
        <p:nvGrpSpPr>
          <p:cNvPr id="8" name="Group 8"/>
          <p:cNvGrpSpPr/>
          <p:nvPr/>
        </p:nvGrpSpPr>
        <p:grpSpPr>
          <a:xfrm>
            <a:off x="9315450" y="3175748"/>
            <a:ext cx="8002232" cy="1481529"/>
            <a:chOff x="0" y="0"/>
            <a:chExt cx="2107584" cy="390197"/>
          </a:xfrm>
        </p:grpSpPr>
        <p:sp>
          <p:nvSpPr>
            <p:cNvPr id="9" name="Freeform 9"/>
            <p:cNvSpPr/>
            <p:nvPr/>
          </p:nvSpPr>
          <p:spPr>
            <a:xfrm>
              <a:off x="0" y="0"/>
              <a:ext cx="2107584" cy="390197"/>
            </a:xfrm>
            <a:custGeom>
              <a:avLst/>
              <a:gdLst/>
              <a:ahLst/>
              <a:cxnLst/>
              <a:rect l="l" t="t" r="r" b="b"/>
              <a:pathLst>
                <a:path w="2107584" h="390197">
                  <a:moveTo>
                    <a:pt x="0" y="0"/>
                  </a:moveTo>
                  <a:lnTo>
                    <a:pt x="2107584" y="0"/>
                  </a:lnTo>
                  <a:lnTo>
                    <a:pt x="2107584" y="390197"/>
                  </a:lnTo>
                  <a:lnTo>
                    <a:pt x="0" y="390197"/>
                  </a:lnTo>
                  <a:close/>
                </a:path>
              </a:pathLst>
            </a:custGeom>
            <a:solidFill>
              <a:srgbClr val="EDEBE6"/>
            </a:solidFill>
          </p:spPr>
          <p:txBody>
            <a:bodyPr/>
            <a:lstStyle/>
            <a:p>
              <a:endParaRPr lang="en-IN"/>
            </a:p>
          </p:txBody>
        </p:sp>
        <p:sp>
          <p:nvSpPr>
            <p:cNvPr id="10" name="TextBox 10"/>
            <p:cNvSpPr txBox="1"/>
            <p:nvPr/>
          </p:nvSpPr>
          <p:spPr>
            <a:xfrm>
              <a:off x="0" y="-57150"/>
              <a:ext cx="2107584" cy="447347"/>
            </a:xfrm>
            <a:prstGeom prst="rect">
              <a:avLst/>
            </a:prstGeom>
          </p:spPr>
          <p:txBody>
            <a:bodyPr lIns="101600" tIns="101600" rIns="101600" bIns="101600" rtlCol="0" anchor="ctr"/>
            <a:lstStyle/>
            <a:p>
              <a:pPr algn="ctr">
                <a:lnSpc>
                  <a:spcPts val="3359"/>
                </a:lnSpc>
              </a:pPr>
              <a:r>
                <a:rPr lang="en-US" sz="2400" spc="-24">
                  <a:solidFill>
                    <a:srgbClr val="000000"/>
                  </a:solidFill>
                  <a:latin typeface="Public Sans Bold"/>
                </a:rPr>
                <a:t>ETHICAL AND LEGAL CONSIDERATIONS</a:t>
              </a:r>
            </a:p>
          </p:txBody>
        </p:sp>
      </p:grpSp>
      <p:sp>
        <p:nvSpPr>
          <p:cNvPr id="11" name="TextBox 11"/>
          <p:cNvSpPr txBox="1"/>
          <p:nvPr/>
        </p:nvSpPr>
        <p:spPr>
          <a:xfrm>
            <a:off x="1120338" y="5047802"/>
            <a:ext cx="7818956" cy="3520821"/>
          </a:xfrm>
          <a:prstGeom prst="rect">
            <a:avLst/>
          </a:prstGeom>
        </p:spPr>
        <p:txBody>
          <a:bodyPr lIns="0" tIns="0" rIns="0" bIns="0" rtlCol="0" anchor="t">
            <a:spAutoFit/>
          </a:bodyPr>
          <a:lstStyle/>
          <a:p>
            <a:pPr algn="just">
              <a:lnSpc>
                <a:spcPts val="3144"/>
              </a:lnSpc>
            </a:pPr>
            <a:r>
              <a:rPr lang="en-US" sz="2400">
                <a:solidFill>
                  <a:srgbClr val="000000"/>
                </a:solidFill>
                <a:latin typeface="Public Sans Bold"/>
              </a:rPr>
              <a:t>Handling Large Datasets:</a:t>
            </a:r>
            <a:r>
              <a:rPr lang="en-US" sz="2400">
                <a:solidFill>
                  <a:srgbClr val="000000"/>
                </a:solidFill>
                <a:latin typeface="Public Sans"/>
              </a:rPr>
              <a:t> Efficient Data Structures and Algorithms are essential to manage and process vast amounts of information.</a:t>
            </a:r>
          </a:p>
          <a:p>
            <a:pPr algn="just">
              <a:lnSpc>
                <a:spcPts val="3120"/>
              </a:lnSpc>
            </a:pPr>
            <a:endParaRPr lang="en-US" sz="2400">
              <a:solidFill>
                <a:srgbClr val="000000"/>
              </a:solidFill>
              <a:latin typeface="Public Sans"/>
            </a:endParaRPr>
          </a:p>
          <a:p>
            <a:pPr algn="just">
              <a:lnSpc>
                <a:spcPts val="3120"/>
              </a:lnSpc>
              <a:spcBef>
                <a:spcPct val="0"/>
              </a:spcBef>
            </a:pPr>
            <a:r>
              <a:rPr lang="en-US" sz="2400" spc="-24">
                <a:solidFill>
                  <a:srgbClr val="000000"/>
                </a:solidFill>
                <a:latin typeface="Public Sans Bold"/>
              </a:rPr>
              <a:t>Distributing Workload: </a:t>
            </a:r>
            <a:r>
              <a:rPr lang="en-US" sz="2400" spc="-24">
                <a:solidFill>
                  <a:srgbClr val="000000"/>
                </a:solidFill>
                <a:latin typeface="Public Sans"/>
              </a:rPr>
              <a:t>To handle scalability challenges, distributing the workload across multiple servers or nodes can be implemented. This ensures that the web crawling, indexing, and search processes are distributed, preventing bottlenecks.</a:t>
            </a:r>
          </a:p>
        </p:txBody>
      </p:sp>
      <p:sp>
        <p:nvSpPr>
          <p:cNvPr id="12" name="TextBox 12"/>
          <p:cNvSpPr txBox="1"/>
          <p:nvPr/>
        </p:nvSpPr>
        <p:spPr>
          <a:xfrm>
            <a:off x="1028700" y="9332207"/>
            <a:ext cx="4170649" cy="549278"/>
          </a:xfrm>
          <a:prstGeom prst="rect">
            <a:avLst/>
          </a:prstGeom>
        </p:spPr>
        <p:txBody>
          <a:bodyPr lIns="0" tIns="0" rIns="0" bIns="0" rtlCol="0" anchor="t">
            <a:spAutoFit/>
          </a:bodyPr>
          <a:lstStyle/>
          <a:p>
            <a:pPr>
              <a:lnSpc>
                <a:spcPts val="4749"/>
              </a:lnSpc>
            </a:pPr>
            <a:r>
              <a:rPr lang="en-US" sz="2499" spc="-77">
                <a:solidFill>
                  <a:srgbClr val="000000"/>
                </a:solidFill>
                <a:latin typeface="Tex Gyre Termes"/>
              </a:rPr>
              <a:t>Slide 10</a:t>
            </a:r>
          </a:p>
        </p:txBody>
      </p:sp>
      <p:sp>
        <p:nvSpPr>
          <p:cNvPr id="13" name="AutoShape 13"/>
          <p:cNvSpPr/>
          <p:nvPr/>
        </p:nvSpPr>
        <p:spPr>
          <a:xfrm>
            <a:off x="9163050" y="2749208"/>
            <a:ext cx="0" cy="6492240"/>
          </a:xfrm>
          <a:prstGeom prst="line">
            <a:avLst/>
          </a:prstGeom>
          <a:ln w="38100" cap="flat">
            <a:solidFill>
              <a:srgbClr val="000000"/>
            </a:solidFill>
            <a:prstDash val="solid"/>
            <a:headEnd type="none" w="sm" len="sm"/>
            <a:tailEnd type="none" w="sm" len="sm"/>
          </a:ln>
        </p:spPr>
        <p:txBody>
          <a:bodyPr/>
          <a:lstStyle/>
          <a:p>
            <a:endParaRPr lang="en-IN"/>
          </a:p>
        </p:txBody>
      </p:sp>
      <p:sp>
        <p:nvSpPr>
          <p:cNvPr id="14" name="TextBox 14"/>
          <p:cNvSpPr txBox="1"/>
          <p:nvPr/>
        </p:nvSpPr>
        <p:spPr>
          <a:xfrm>
            <a:off x="9440344" y="5047802"/>
            <a:ext cx="7818956" cy="4692396"/>
          </a:xfrm>
          <a:prstGeom prst="rect">
            <a:avLst/>
          </a:prstGeom>
        </p:spPr>
        <p:txBody>
          <a:bodyPr lIns="0" tIns="0" rIns="0" bIns="0" rtlCol="0" anchor="t">
            <a:spAutoFit/>
          </a:bodyPr>
          <a:lstStyle/>
          <a:p>
            <a:pPr algn="just">
              <a:lnSpc>
                <a:spcPts val="3144"/>
              </a:lnSpc>
            </a:pPr>
            <a:r>
              <a:rPr lang="en-US" sz="2400">
                <a:solidFill>
                  <a:srgbClr val="000000"/>
                </a:solidFill>
                <a:latin typeface="Public Sans Bold"/>
              </a:rPr>
              <a:t>Respecting Website Policies: </a:t>
            </a:r>
            <a:r>
              <a:rPr lang="en-US" sz="2400">
                <a:solidFill>
                  <a:srgbClr val="000000"/>
                </a:solidFill>
                <a:latin typeface="Public Sans"/>
              </a:rPr>
              <a:t>Adhering to robots.txt files, terms of service, and website policies is crucial for ethical web crawling. Failure to respect these guidelines may lead to legal consequences and damage the reputation of the search engine.</a:t>
            </a:r>
          </a:p>
          <a:p>
            <a:pPr algn="just">
              <a:lnSpc>
                <a:spcPts val="3144"/>
              </a:lnSpc>
            </a:pPr>
            <a:endParaRPr lang="en-US" sz="2400">
              <a:solidFill>
                <a:srgbClr val="000000"/>
              </a:solidFill>
              <a:latin typeface="Public Sans"/>
            </a:endParaRPr>
          </a:p>
          <a:p>
            <a:pPr algn="just">
              <a:lnSpc>
                <a:spcPts val="3144"/>
              </a:lnSpc>
              <a:spcBef>
                <a:spcPct val="0"/>
              </a:spcBef>
            </a:pPr>
            <a:r>
              <a:rPr lang="en-US" sz="2400">
                <a:solidFill>
                  <a:srgbClr val="000000"/>
                </a:solidFill>
                <a:latin typeface="Public Sans Bold"/>
              </a:rPr>
              <a:t>User Privacy and Data Security:</a:t>
            </a:r>
            <a:r>
              <a:rPr lang="en-US" sz="2400">
                <a:solidFill>
                  <a:srgbClr val="000000"/>
                </a:solidFill>
                <a:latin typeface="Public Sans"/>
              </a:rPr>
              <a:t> Ensuring data security and safeguarding user privacy are critical. An trustworthy search engine is enhanced by the use of secure data storage procedures and, when needed, the anonymization of user data.</a:t>
            </a:r>
          </a:p>
          <a:p>
            <a:pPr algn="just">
              <a:lnSpc>
                <a:spcPts val="3120"/>
              </a:lnSpc>
              <a:spcBef>
                <a:spcPct val="0"/>
              </a:spcBef>
            </a:pPr>
            <a:endParaRPr lang="en-US" sz="2400">
              <a:solidFill>
                <a:srgbClr val="000000"/>
              </a:solidFill>
              <a:latin typeface="Public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940070" y="5593417"/>
            <a:ext cx="5347930" cy="4288067"/>
          </a:xfrm>
          <a:custGeom>
            <a:avLst/>
            <a:gdLst/>
            <a:ahLst/>
            <a:cxnLst/>
            <a:rect l="l" t="t" r="r" b="b"/>
            <a:pathLst>
              <a:path w="5347930" h="4288067">
                <a:moveTo>
                  <a:pt x="0" y="0"/>
                </a:moveTo>
                <a:lnTo>
                  <a:pt x="5347930" y="0"/>
                </a:lnTo>
                <a:lnTo>
                  <a:pt x="5347930" y="4288067"/>
                </a:lnTo>
                <a:lnTo>
                  <a:pt x="0" y="428806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TextBox 3"/>
          <p:cNvSpPr txBox="1"/>
          <p:nvPr/>
        </p:nvSpPr>
        <p:spPr>
          <a:xfrm>
            <a:off x="1028700" y="1019175"/>
            <a:ext cx="16230600" cy="990209"/>
          </a:xfrm>
          <a:prstGeom prst="rect">
            <a:avLst/>
          </a:prstGeom>
        </p:spPr>
        <p:txBody>
          <a:bodyPr lIns="0" tIns="0" rIns="0" bIns="0" rtlCol="0" anchor="t">
            <a:spAutoFit/>
          </a:bodyPr>
          <a:lstStyle/>
          <a:p>
            <a:pPr>
              <a:lnSpc>
                <a:spcPts val="7762"/>
              </a:lnSpc>
            </a:pPr>
            <a:r>
              <a:rPr lang="en-US" sz="6468" spc="-200">
                <a:solidFill>
                  <a:srgbClr val="000000"/>
                </a:solidFill>
                <a:latin typeface="Public Sans Bold"/>
              </a:rPr>
              <a:t>Demonstration</a:t>
            </a:r>
          </a:p>
        </p:txBody>
      </p:sp>
      <p:sp>
        <p:nvSpPr>
          <p:cNvPr id="4" name="TextBox 4"/>
          <p:cNvSpPr txBox="1"/>
          <p:nvPr/>
        </p:nvSpPr>
        <p:spPr>
          <a:xfrm>
            <a:off x="1028700" y="9332207"/>
            <a:ext cx="4170649" cy="549278"/>
          </a:xfrm>
          <a:prstGeom prst="rect">
            <a:avLst/>
          </a:prstGeom>
        </p:spPr>
        <p:txBody>
          <a:bodyPr lIns="0" tIns="0" rIns="0" bIns="0" rtlCol="0" anchor="t">
            <a:spAutoFit/>
          </a:bodyPr>
          <a:lstStyle/>
          <a:p>
            <a:pPr>
              <a:lnSpc>
                <a:spcPts val="4749"/>
              </a:lnSpc>
            </a:pPr>
            <a:r>
              <a:rPr lang="en-US" sz="2499" spc="-77">
                <a:solidFill>
                  <a:srgbClr val="000000"/>
                </a:solidFill>
                <a:latin typeface="Tex Gyre Termes"/>
              </a:rPr>
              <a:t>Slide 11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851773"/>
            <a:ext cx="5227041" cy="1334538"/>
            <a:chOff x="0" y="0"/>
            <a:chExt cx="1737573" cy="443627"/>
          </a:xfrm>
        </p:grpSpPr>
        <p:sp>
          <p:nvSpPr>
            <p:cNvPr id="3" name="Freeform 3"/>
            <p:cNvSpPr/>
            <p:nvPr/>
          </p:nvSpPr>
          <p:spPr>
            <a:xfrm>
              <a:off x="0" y="0"/>
              <a:ext cx="1737573" cy="443627"/>
            </a:xfrm>
            <a:custGeom>
              <a:avLst/>
              <a:gdLst/>
              <a:ahLst/>
              <a:cxnLst/>
              <a:rect l="l" t="t" r="r" b="b"/>
              <a:pathLst>
                <a:path w="1737573" h="443627">
                  <a:moveTo>
                    <a:pt x="0" y="0"/>
                  </a:moveTo>
                  <a:lnTo>
                    <a:pt x="1737573" y="0"/>
                  </a:lnTo>
                  <a:lnTo>
                    <a:pt x="1737573" y="443627"/>
                  </a:lnTo>
                  <a:lnTo>
                    <a:pt x="0" y="443627"/>
                  </a:lnTo>
                  <a:close/>
                </a:path>
              </a:pathLst>
            </a:custGeom>
            <a:solidFill>
              <a:srgbClr val="62C8DF"/>
            </a:solidFill>
          </p:spPr>
          <p:txBody>
            <a:bodyPr/>
            <a:lstStyle/>
            <a:p>
              <a:endParaRPr lang="en-IN"/>
            </a:p>
          </p:txBody>
        </p:sp>
        <p:sp>
          <p:nvSpPr>
            <p:cNvPr id="4" name="TextBox 4"/>
            <p:cNvSpPr txBox="1"/>
            <p:nvPr/>
          </p:nvSpPr>
          <p:spPr>
            <a:xfrm>
              <a:off x="0" y="-9525"/>
              <a:ext cx="1737573" cy="453152"/>
            </a:xfrm>
            <a:prstGeom prst="rect">
              <a:avLst/>
            </a:prstGeom>
          </p:spPr>
          <p:txBody>
            <a:bodyPr lIns="80497" tIns="80497" rIns="80497" bIns="80497" rtlCol="0" anchor="ctr"/>
            <a:lstStyle/>
            <a:p>
              <a:pPr algn="ctr">
                <a:lnSpc>
                  <a:spcPts val="2879"/>
                </a:lnSpc>
              </a:pPr>
              <a:endParaRPr/>
            </a:p>
          </p:txBody>
        </p:sp>
      </p:grpSp>
      <p:sp>
        <p:nvSpPr>
          <p:cNvPr id="5" name="Freeform 5"/>
          <p:cNvSpPr/>
          <p:nvPr/>
        </p:nvSpPr>
        <p:spPr>
          <a:xfrm>
            <a:off x="6281826" y="780327"/>
            <a:ext cx="2308483" cy="1477429"/>
          </a:xfrm>
          <a:custGeom>
            <a:avLst/>
            <a:gdLst/>
            <a:ahLst/>
            <a:cxnLst/>
            <a:rect l="l" t="t" r="r" b="b"/>
            <a:pathLst>
              <a:path w="2308483" h="1477429">
                <a:moveTo>
                  <a:pt x="0" y="0"/>
                </a:moveTo>
                <a:lnTo>
                  <a:pt x="2308483" y="0"/>
                </a:lnTo>
                <a:lnTo>
                  <a:pt x="2308483" y="1477429"/>
                </a:lnTo>
                <a:lnTo>
                  <a:pt x="0" y="1477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6" name="TextBox 6"/>
          <p:cNvSpPr txBox="1"/>
          <p:nvPr/>
        </p:nvSpPr>
        <p:spPr>
          <a:xfrm>
            <a:off x="1552704" y="1019175"/>
            <a:ext cx="4316403" cy="990209"/>
          </a:xfrm>
          <a:prstGeom prst="rect">
            <a:avLst/>
          </a:prstGeom>
        </p:spPr>
        <p:txBody>
          <a:bodyPr lIns="0" tIns="0" rIns="0" bIns="0" rtlCol="0" anchor="t">
            <a:spAutoFit/>
          </a:bodyPr>
          <a:lstStyle/>
          <a:p>
            <a:pPr>
              <a:lnSpc>
                <a:spcPts val="7762"/>
              </a:lnSpc>
            </a:pPr>
            <a:r>
              <a:rPr lang="en-US" sz="6468" spc="-200">
                <a:solidFill>
                  <a:srgbClr val="000000"/>
                </a:solidFill>
                <a:latin typeface="Public Sans Bold"/>
              </a:rPr>
              <a:t>Conclusion</a:t>
            </a:r>
          </a:p>
        </p:txBody>
      </p:sp>
      <p:sp>
        <p:nvSpPr>
          <p:cNvPr id="7" name="TextBox 7"/>
          <p:cNvSpPr txBox="1"/>
          <p:nvPr/>
        </p:nvSpPr>
        <p:spPr>
          <a:xfrm>
            <a:off x="1028700" y="9332207"/>
            <a:ext cx="4170649" cy="549278"/>
          </a:xfrm>
          <a:prstGeom prst="rect">
            <a:avLst/>
          </a:prstGeom>
        </p:spPr>
        <p:txBody>
          <a:bodyPr lIns="0" tIns="0" rIns="0" bIns="0" rtlCol="0" anchor="t">
            <a:spAutoFit/>
          </a:bodyPr>
          <a:lstStyle/>
          <a:p>
            <a:pPr>
              <a:lnSpc>
                <a:spcPts val="4749"/>
              </a:lnSpc>
            </a:pPr>
            <a:r>
              <a:rPr lang="en-US" sz="2499" spc="-77">
                <a:solidFill>
                  <a:srgbClr val="000000"/>
                </a:solidFill>
                <a:latin typeface="Tex Gyre Termes"/>
              </a:rPr>
              <a:t>Slide 12</a:t>
            </a:r>
          </a:p>
        </p:txBody>
      </p:sp>
      <p:sp>
        <p:nvSpPr>
          <p:cNvPr id="8" name="TextBox 8"/>
          <p:cNvSpPr txBox="1"/>
          <p:nvPr/>
        </p:nvSpPr>
        <p:spPr>
          <a:xfrm>
            <a:off x="1028700" y="2633996"/>
            <a:ext cx="16076898" cy="6565834"/>
          </a:xfrm>
          <a:prstGeom prst="rect">
            <a:avLst/>
          </a:prstGeom>
        </p:spPr>
        <p:txBody>
          <a:bodyPr lIns="0" tIns="0" rIns="0" bIns="0" rtlCol="0" anchor="t">
            <a:spAutoFit/>
          </a:bodyPr>
          <a:lstStyle/>
          <a:p>
            <a:pPr>
              <a:lnSpc>
                <a:spcPts val="3300"/>
              </a:lnSpc>
            </a:pPr>
            <a:r>
              <a:rPr lang="en-US" sz="2357">
                <a:solidFill>
                  <a:srgbClr val="000000"/>
                </a:solidFill>
                <a:latin typeface="Canva Sans"/>
              </a:rPr>
              <a:t>The implemented search engine, combining inverted index, web crawling, and edit distance with sorting capabilities, delivers a robust solution for information retrieval. The synergistic integration of these components enhances the search experience and provides users with meaningful and relevant results.</a:t>
            </a:r>
          </a:p>
          <a:p>
            <a:pPr>
              <a:lnSpc>
                <a:spcPts val="3300"/>
              </a:lnSpc>
            </a:pPr>
            <a:r>
              <a:rPr lang="en-US" sz="2357">
                <a:solidFill>
                  <a:srgbClr val="000000"/>
                </a:solidFill>
                <a:latin typeface="Canva Sans"/>
              </a:rPr>
              <a:t> </a:t>
            </a:r>
          </a:p>
          <a:p>
            <a:pPr>
              <a:lnSpc>
                <a:spcPts val="3300"/>
              </a:lnSpc>
            </a:pPr>
            <a:r>
              <a:rPr lang="en-US" sz="2357">
                <a:solidFill>
                  <a:srgbClr val="000000"/>
                </a:solidFill>
                <a:latin typeface="Canva Sans"/>
              </a:rPr>
              <a:t>Key Components:</a:t>
            </a:r>
          </a:p>
          <a:p>
            <a:pPr>
              <a:lnSpc>
                <a:spcPts val="3300"/>
              </a:lnSpc>
            </a:pPr>
            <a:r>
              <a:rPr lang="en-US" sz="2357">
                <a:solidFill>
                  <a:srgbClr val="000000"/>
                </a:solidFill>
                <a:latin typeface="Canva Sans"/>
              </a:rPr>
              <a:t> </a:t>
            </a:r>
          </a:p>
          <a:p>
            <a:pPr marL="509040" lvl="1" indent="-254520">
              <a:lnSpc>
                <a:spcPts val="3300"/>
              </a:lnSpc>
              <a:buFont typeface="Arial"/>
              <a:buChar char="•"/>
            </a:pPr>
            <a:r>
              <a:rPr lang="en-US" sz="2357">
                <a:solidFill>
                  <a:srgbClr val="000000"/>
                </a:solidFill>
                <a:latin typeface="Canva Sans Bold"/>
              </a:rPr>
              <a:t>Inverted Index:</a:t>
            </a:r>
          </a:p>
          <a:p>
            <a:pPr marL="1018080" lvl="2" indent="-339360">
              <a:lnSpc>
                <a:spcPts val="3300"/>
              </a:lnSpc>
              <a:buFont typeface="Arial"/>
              <a:buChar char="⚬"/>
            </a:pPr>
            <a:r>
              <a:rPr lang="en-US" sz="2357">
                <a:solidFill>
                  <a:srgbClr val="000000"/>
                </a:solidFill>
                <a:latin typeface="Canva Sans"/>
              </a:rPr>
              <a:t> Enables efficient keyword-based searches.</a:t>
            </a:r>
          </a:p>
          <a:p>
            <a:pPr marL="1018080" lvl="2" indent="-339360">
              <a:lnSpc>
                <a:spcPts val="3300"/>
              </a:lnSpc>
              <a:buFont typeface="Arial"/>
              <a:buChar char="⚬"/>
            </a:pPr>
            <a:r>
              <a:rPr lang="en-US" sz="2357">
                <a:solidFill>
                  <a:srgbClr val="000000"/>
                </a:solidFill>
                <a:latin typeface="Canva Sans"/>
              </a:rPr>
              <a:t> Accelerates retrieval by mapping words to document locations.</a:t>
            </a:r>
          </a:p>
          <a:p>
            <a:pPr>
              <a:lnSpc>
                <a:spcPts val="3300"/>
              </a:lnSpc>
            </a:pPr>
            <a:r>
              <a:rPr lang="en-US" sz="2357">
                <a:solidFill>
                  <a:srgbClr val="000000"/>
                </a:solidFill>
                <a:latin typeface="Canva Sans"/>
              </a:rPr>
              <a:t>   2. </a:t>
            </a:r>
            <a:r>
              <a:rPr lang="en-US" sz="2357">
                <a:solidFill>
                  <a:srgbClr val="000000"/>
                </a:solidFill>
                <a:latin typeface="Canva Sans Bold"/>
              </a:rPr>
              <a:t>Web Crawling:</a:t>
            </a:r>
          </a:p>
          <a:p>
            <a:pPr marL="1018080" lvl="2" indent="-339360">
              <a:lnSpc>
                <a:spcPts val="3300"/>
              </a:lnSpc>
              <a:buFont typeface="Arial"/>
              <a:buChar char="⚬"/>
            </a:pPr>
            <a:r>
              <a:rPr lang="en-US" sz="2357">
                <a:solidFill>
                  <a:srgbClr val="000000"/>
                </a:solidFill>
                <a:latin typeface="Canva Sans"/>
              </a:rPr>
              <a:t> Gathers a diverse set of web pages for indexing.</a:t>
            </a:r>
          </a:p>
          <a:p>
            <a:pPr marL="1018080" lvl="2" indent="-339360">
              <a:lnSpc>
                <a:spcPts val="3300"/>
              </a:lnSpc>
              <a:buFont typeface="Arial"/>
              <a:buChar char="⚬"/>
            </a:pPr>
            <a:r>
              <a:rPr lang="en-US" sz="2357">
                <a:solidFill>
                  <a:srgbClr val="000000"/>
                </a:solidFill>
                <a:latin typeface="Canva Sans"/>
              </a:rPr>
              <a:t> Ensures a comprehensive search space for users.</a:t>
            </a:r>
          </a:p>
          <a:p>
            <a:pPr>
              <a:lnSpc>
                <a:spcPts val="3300"/>
              </a:lnSpc>
            </a:pPr>
            <a:r>
              <a:rPr lang="en-US" sz="2357">
                <a:solidFill>
                  <a:srgbClr val="000000"/>
                </a:solidFill>
                <a:latin typeface="Canva Sans"/>
              </a:rPr>
              <a:t>  3. </a:t>
            </a:r>
            <a:r>
              <a:rPr lang="en-US" sz="2357">
                <a:solidFill>
                  <a:srgbClr val="000000"/>
                </a:solidFill>
                <a:latin typeface="Canva Sans Bold"/>
              </a:rPr>
              <a:t>Edit Distance and Sorting:</a:t>
            </a:r>
          </a:p>
          <a:p>
            <a:pPr marL="1018080" lvl="2" indent="-339360">
              <a:lnSpc>
                <a:spcPts val="3300"/>
              </a:lnSpc>
              <a:buFont typeface="Arial"/>
              <a:buChar char="⚬"/>
            </a:pPr>
            <a:r>
              <a:rPr lang="en-US" sz="2357">
                <a:solidFill>
                  <a:srgbClr val="000000"/>
                </a:solidFill>
                <a:latin typeface="Canva Sans"/>
              </a:rPr>
              <a:t> Enhances search flexibility by considering similar words.</a:t>
            </a:r>
          </a:p>
          <a:p>
            <a:pPr marL="1018080" lvl="2" indent="-339360">
              <a:lnSpc>
                <a:spcPts val="3300"/>
              </a:lnSpc>
              <a:buFont typeface="Arial"/>
              <a:buChar char="⚬"/>
            </a:pPr>
            <a:r>
              <a:rPr lang="en-US" sz="2357">
                <a:solidFill>
                  <a:srgbClr val="000000"/>
                </a:solidFill>
                <a:latin typeface="Canva Sans"/>
              </a:rPr>
              <a:t> Prioritizes results based on relevance and occurrence frequency.</a:t>
            </a:r>
          </a:p>
          <a:p>
            <a:pPr>
              <a:lnSpc>
                <a:spcPts val="3300"/>
              </a:lnSpc>
            </a:pPr>
            <a:endParaRPr lang="en-US" sz="2357">
              <a:solidFill>
                <a:srgbClr val="000000"/>
              </a:solidFill>
              <a:latin typeface="Canva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62C8DF"/>
        </a:solidFill>
        <a:effectLst/>
      </p:bgPr>
    </p:bg>
    <p:spTree>
      <p:nvGrpSpPr>
        <p:cNvPr id="1" name=""/>
        <p:cNvGrpSpPr/>
        <p:nvPr/>
      </p:nvGrpSpPr>
      <p:grpSpPr>
        <a:xfrm>
          <a:off x="0" y="0"/>
          <a:ext cx="0" cy="0"/>
          <a:chOff x="0" y="0"/>
          <a:chExt cx="0" cy="0"/>
        </a:xfrm>
      </p:grpSpPr>
      <p:sp>
        <p:nvSpPr>
          <p:cNvPr id="2" name="Freeform 2"/>
          <p:cNvSpPr/>
          <p:nvPr/>
        </p:nvSpPr>
        <p:spPr>
          <a:xfrm>
            <a:off x="14822036" y="4901816"/>
            <a:ext cx="2437264" cy="4498305"/>
          </a:xfrm>
          <a:custGeom>
            <a:avLst/>
            <a:gdLst/>
            <a:ahLst/>
            <a:cxnLst/>
            <a:rect l="l" t="t" r="r" b="b"/>
            <a:pathLst>
              <a:path w="2437264" h="4498305">
                <a:moveTo>
                  <a:pt x="0" y="0"/>
                </a:moveTo>
                <a:lnTo>
                  <a:pt x="2437264" y="0"/>
                </a:lnTo>
                <a:lnTo>
                  <a:pt x="2437264" y="4498305"/>
                </a:lnTo>
                <a:lnTo>
                  <a:pt x="0" y="449830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TextBox 3"/>
          <p:cNvSpPr txBox="1"/>
          <p:nvPr/>
        </p:nvSpPr>
        <p:spPr>
          <a:xfrm>
            <a:off x="1028700" y="1085850"/>
            <a:ext cx="4055864" cy="669885"/>
          </a:xfrm>
          <a:prstGeom prst="rect">
            <a:avLst/>
          </a:prstGeom>
        </p:spPr>
        <p:txBody>
          <a:bodyPr lIns="0" tIns="0" rIns="0" bIns="0" rtlCol="0" anchor="t">
            <a:spAutoFit/>
          </a:bodyPr>
          <a:lstStyle/>
          <a:p>
            <a:pPr>
              <a:lnSpc>
                <a:spcPts val="5065"/>
              </a:lnSpc>
            </a:pPr>
            <a:r>
              <a:rPr lang="en-US" sz="4778" spc="-148">
                <a:solidFill>
                  <a:srgbClr val="000000"/>
                </a:solidFill>
                <a:latin typeface="Public Sans Bold"/>
              </a:rPr>
              <a:t>References</a:t>
            </a:r>
          </a:p>
        </p:txBody>
      </p:sp>
      <p:sp>
        <p:nvSpPr>
          <p:cNvPr id="4" name="TextBox 4"/>
          <p:cNvSpPr txBox="1"/>
          <p:nvPr/>
        </p:nvSpPr>
        <p:spPr>
          <a:xfrm>
            <a:off x="1028700" y="2191385"/>
            <a:ext cx="13599708" cy="7602321"/>
          </a:xfrm>
          <a:prstGeom prst="rect">
            <a:avLst/>
          </a:prstGeom>
        </p:spPr>
        <p:txBody>
          <a:bodyPr lIns="0" tIns="0" rIns="0" bIns="0" rtlCol="0" anchor="t">
            <a:spAutoFit/>
          </a:bodyPr>
          <a:lstStyle/>
          <a:p>
            <a:pPr marL="474123" lvl="1" indent="-237061">
              <a:lnSpc>
                <a:spcPts val="3074"/>
              </a:lnSpc>
              <a:buFont typeface="Arial"/>
              <a:buChar char="•"/>
            </a:pPr>
            <a:r>
              <a:rPr lang="en-US" sz="2196">
                <a:solidFill>
                  <a:srgbClr val="000000"/>
                </a:solidFill>
                <a:latin typeface="Canva Sans"/>
              </a:rPr>
              <a:t> R. Cole, “Tight bounds on the complexity of the Boyer-Moore pattern matching algorithm,”</a:t>
            </a:r>
          </a:p>
          <a:p>
            <a:pPr marL="474123" lvl="1" indent="-237061">
              <a:lnSpc>
                <a:spcPts val="3074"/>
              </a:lnSpc>
              <a:buFont typeface="Arial"/>
              <a:buChar char="•"/>
            </a:pPr>
            <a:r>
              <a:rPr lang="en-US" sz="2196">
                <a:solidFill>
                  <a:srgbClr val="000000"/>
                </a:solidFill>
                <a:latin typeface="Canva Sans"/>
              </a:rPr>
              <a:t>SIAM Journal on Computing, vol. 23, no. 5, pp. 1075–1091, 1994.</a:t>
            </a:r>
          </a:p>
          <a:p>
            <a:pPr marL="474123" lvl="1" indent="-237061">
              <a:lnSpc>
                <a:spcPts val="3074"/>
              </a:lnSpc>
              <a:buFont typeface="Arial"/>
              <a:buChar char="•"/>
            </a:pPr>
            <a:r>
              <a:rPr lang="en-US" sz="2196">
                <a:solidFill>
                  <a:srgbClr val="000000"/>
                </a:solidFill>
                <a:latin typeface="Canva Sans"/>
              </a:rPr>
              <a:t>D. Comer, “The ubiquitous B-tree,” ACM Comput. Surv., vol. 11, pp. 121–137, 1979.</a:t>
            </a:r>
          </a:p>
          <a:p>
            <a:pPr marL="474123" lvl="1" indent="-237061">
              <a:lnSpc>
                <a:spcPts val="3074"/>
              </a:lnSpc>
              <a:buFont typeface="Arial"/>
              <a:buChar char="•"/>
            </a:pPr>
            <a:r>
              <a:rPr lang="en-US" sz="2196">
                <a:solidFill>
                  <a:srgbClr val="000000"/>
                </a:solidFill>
                <a:latin typeface="Canva Sans"/>
              </a:rPr>
              <a:t>A. V. Aho, J. E. Hopcroft, and J. D. Ullman, Data Structures and Algorithms. Reading, MA:Addison-Wesley, 1983.</a:t>
            </a:r>
          </a:p>
          <a:p>
            <a:pPr marL="474123" lvl="1" indent="-237061">
              <a:lnSpc>
                <a:spcPts val="3074"/>
              </a:lnSpc>
              <a:buFont typeface="Arial"/>
              <a:buChar char="•"/>
            </a:pPr>
            <a:r>
              <a:rPr lang="en-US" sz="2196">
                <a:solidFill>
                  <a:srgbClr val="000000"/>
                </a:solidFill>
                <a:latin typeface="Canva Sans"/>
              </a:rPr>
              <a:t>Wikimedia Foundation. (2023, November 14). Search engine. Wikipedia. https://en.wikipedia.org/wiki/Search_engine</a:t>
            </a:r>
          </a:p>
          <a:p>
            <a:pPr marL="474123" lvl="1" indent="-237061">
              <a:lnSpc>
                <a:spcPts val="3074"/>
              </a:lnSpc>
              <a:buFont typeface="Arial"/>
              <a:buChar char="•"/>
            </a:pPr>
            <a:r>
              <a:rPr lang="en-US" sz="2196">
                <a:solidFill>
                  <a:srgbClr val="000000"/>
                </a:solidFill>
                <a:latin typeface="Canva Sans"/>
              </a:rPr>
              <a:t>Employeeonboardingprocess. (2021, April 15). Web crawling. Web browser. https://web.archive.org/web/20211206205907/https://webbrowsersintroduction.com/</a:t>
            </a:r>
          </a:p>
          <a:p>
            <a:pPr marL="474123" lvl="1" indent="-237061">
              <a:lnSpc>
                <a:spcPts val="3074"/>
              </a:lnSpc>
              <a:buFont typeface="Arial"/>
              <a:buChar char="•"/>
            </a:pPr>
            <a:r>
              <a:rPr lang="en-US" sz="2196">
                <a:solidFill>
                  <a:srgbClr val="000000"/>
                </a:solidFill>
                <a:latin typeface="Canva Sans"/>
              </a:rPr>
              <a:t>https://research.aimultiple.com/web-crawler/</a:t>
            </a:r>
          </a:p>
          <a:p>
            <a:pPr marL="474123" lvl="1" indent="-237061">
              <a:lnSpc>
                <a:spcPts val="3074"/>
              </a:lnSpc>
              <a:buFont typeface="Arial"/>
              <a:buChar char="•"/>
            </a:pPr>
            <a:r>
              <a:rPr lang="en-US" sz="2196">
                <a:solidFill>
                  <a:srgbClr val="000000"/>
                </a:solidFill>
                <a:latin typeface="Canva Sans"/>
              </a:rPr>
              <a:t>https://en.wikipedia.org/wiki/Web_crawler</a:t>
            </a:r>
          </a:p>
          <a:p>
            <a:pPr marL="474123" lvl="1" indent="-237061">
              <a:lnSpc>
                <a:spcPts val="3074"/>
              </a:lnSpc>
              <a:buFont typeface="Arial"/>
              <a:buChar char="•"/>
            </a:pPr>
            <a:r>
              <a:rPr lang="en-US" sz="2196">
                <a:solidFill>
                  <a:srgbClr val="000000"/>
                </a:solidFill>
                <a:latin typeface="Canva Sans"/>
              </a:rPr>
              <a:t>https://www.elastic.co/guide/en/elasticsearch/guide/current/inverted-index.html</a:t>
            </a:r>
          </a:p>
          <a:p>
            <a:pPr marL="474123" lvl="1" indent="-237061">
              <a:lnSpc>
                <a:spcPts val="3074"/>
              </a:lnSpc>
              <a:buFont typeface="Arial"/>
              <a:buChar char="•"/>
            </a:pPr>
            <a:r>
              <a:rPr lang="en-US" sz="2196">
                <a:solidFill>
                  <a:srgbClr val="000000"/>
                </a:solidFill>
                <a:latin typeface="Canva Sans"/>
              </a:rPr>
              <a:t>https://www.geeksforgeeks.org/inverted-index/</a:t>
            </a:r>
          </a:p>
          <a:p>
            <a:pPr marL="474123" lvl="1" indent="-237061">
              <a:lnSpc>
                <a:spcPts val="3074"/>
              </a:lnSpc>
              <a:buFont typeface="Arial"/>
              <a:buChar char="•"/>
            </a:pPr>
            <a:r>
              <a:rPr lang="en-US" sz="2196">
                <a:solidFill>
                  <a:srgbClr val="000000"/>
                </a:solidFill>
                <a:latin typeface="Canva Sans"/>
              </a:rPr>
              <a:t>https://www.techtarget.com/whatis/definition/search-engine</a:t>
            </a:r>
          </a:p>
          <a:p>
            <a:pPr>
              <a:lnSpc>
                <a:spcPts val="3074"/>
              </a:lnSpc>
            </a:pPr>
            <a:endParaRPr lang="en-US" sz="2196">
              <a:solidFill>
                <a:srgbClr val="000000"/>
              </a:solidFill>
              <a:latin typeface="Canva Sans"/>
            </a:endParaRPr>
          </a:p>
          <a:p>
            <a:pPr>
              <a:lnSpc>
                <a:spcPts val="3074"/>
              </a:lnSpc>
            </a:pPr>
            <a:endParaRPr lang="en-US" sz="2196">
              <a:solidFill>
                <a:srgbClr val="000000"/>
              </a:solidFill>
              <a:latin typeface="Canva Sans"/>
            </a:endParaRPr>
          </a:p>
          <a:p>
            <a:pPr>
              <a:lnSpc>
                <a:spcPts val="3074"/>
              </a:lnSpc>
            </a:pPr>
            <a:endParaRPr lang="en-US" sz="2196">
              <a:solidFill>
                <a:srgbClr val="000000"/>
              </a:solidFill>
              <a:latin typeface="Canva Sans"/>
            </a:endParaRPr>
          </a:p>
          <a:p>
            <a:pPr algn="l">
              <a:lnSpc>
                <a:spcPts val="3074"/>
              </a:lnSpc>
            </a:pPr>
            <a:endParaRPr lang="en-US" sz="2196">
              <a:solidFill>
                <a:srgbClr val="000000"/>
              </a:solidFill>
              <a:latin typeface="Canva Sans"/>
            </a:endParaRPr>
          </a:p>
          <a:p>
            <a:pPr algn="ctr">
              <a:lnSpc>
                <a:spcPts val="3074"/>
              </a:lnSpc>
            </a:pPr>
            <a:endParaRPr lang="en-US" sz="2196">
              <a:solidFill>
                <a:srgbClr val="000000"/>
              </a:solidFill>
              <a:latin typeface="Canva Sans"/>
            </a:endParaRPr>
          </a:p>
          <a:p>
            <a:pPr>
              <a:lnSpc>
                <a:spcPts val="3074"/>
              </a:lnSpc>
            </a:pPr>
            <a:endParaRPr lang="en-US" sz="2196">
              <a:solidFill>
                <a:srgbClr val="000000"/>
              </a:solidFill>
              <a:latin typeface="Canva Sans"/>
            </a:endParaRPr>
          </a:p>
        </p:txBody>
      </p:sp>
      <p:sp>
        <p:nvSpPr>
          <p:cNvPr id="5" name="TextBox 5"/>
          <p:cNvSpPr txBox="1"/>
          <p:nvPr/>
        </p:nvSpPr>
        <p:spPr>
          <a:xfrm>
            <a:off x="14117351" y="120767"/>
            <a:ext cx="4170649" cy="549278"/>
          </a:xfrm>
          <a:prstGeom prst="rect">
            <a:avLst/>
          </a:prstGeom>
        </p:spPr>
        <p:txBody>
          <a:bodyPr lIns="0" tIns="0" rIns="0" bIns="0" rtlCol="0" anchor="t">
            <a:spAutoFit/>
          </a:bodyPr>
          <a:lstStyle/>
          <a:p>
            <a:pPr>
              <a:lnSpc>
                <a:spcPts val="4749"/>
              </a:lnSpc>
            </a:pPr>
            <a:r>
              <a:rPr lang="en-US" sz="2499" spc="-77" dirty="0">
                <a:solidFill>
                  <a:srgbClr val="000000"/>
                </a:solidFill>
                <a:latin typeface="Tex Gyre Termes"/>
              </a:rPr>
              <a:t>Slide 13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62C8DF"/>
        </a:solidFill>
        <a:effectLst/>
      </p:bgPr>
    </p:bg>
    <p:spTree>
      <p:nvGrpSpPr>
        <p:cNvPr id="1" name=""/>
        <p:cNvGrpSpPr/>
        <p:nvPr/>
      </p:nvGrpSpPr>
      <p:grpSpPr>
        <a:xfrm>
          <a:off x="0" y="0"/>
          <a:ext cx="0" cy="0"/>
          <a:chOff x="0" y="0"/>
          <a:chExt cx="0" cy="0"/>
        </a:xfrm>
      </p:grpSpPr>
      <p:sp>
        <p:nvSpPr>
          <p:cNvPr id="2" name="TextBox 2"/>
          <p:cNvSpPr txBox="1"/>
          <p:nvPr/>
        </p:nvSpPr>
        <p:spPr>
          <a:xfrm>
            <a:off x="6143141" y="933450"/>
            <a:ext cx="6001717" cy="887095"/>
          </a:xfrm>
          <a:prstGeom prst="rect">
            <a:avLst/>
          </a:prstGeom>
        </p:spPr>
        <p:txBody>
          <a:bodyPr lIns="0" tIns="0" rIns="0" bIns="0" rtlCol="0" anchor="t">
            <a:spAutoFit/>
          </a:bodyPr>
          <a:lstStyle/>
          <a:p>
            <a:pPr algn="ctr">
              <a:lnSpc>
                <a:spcPts val="7279"/>
              </a:lnSpc>
            </a:pPr>
            <a:r>
              <a:rPr lang="en-US" sz="5199">
                <a:solidFill>
                  <a:srgbClr val="000000"/>
                </a:solidFill>
                <a:latin typeface="Canva Sans Bold"/>
              </a:rPr>
              <a:t>Acknowledgement</a:t>
            </a:r>
          </a:p>
        </p:txBody>
      </p:sp>
      <p:sp>
        <p:nvSpPr>
          <p:cNvPr id="3" name="TextBox 3"/>
          <p:cNvSpPr txBox="1"/>
          <p:nvPr/>
        </p:nvSpPr>
        <p:spPr>
          <a:xfrm>
            <a:off x="1028700" y="9332207"/>
            <a:ext cx="4170649" cy="549278"/>
          </a:xfrm>
          <a:prstGeom prst="rect">
            <a:avLst/>
          </a:prstGeom>
        </p:spPr>
        <p:txBody>
          <a:bodyPr lIns="0" tIns="0" rIns="0" bIns="0" rtlCol="0" anchor="t">
            <a:spAutoFit/>
          </a:bodyPr>
          <a:lstStyle/>
          <a:p>
            <a:pPr>
              <a:lnSpc>
                <a:spcPts val="4749"/>
              </a:lnSpc>
            </a:pPr>
            <a:r>
              <a:rPr lang="en-US" sz="2499" spc="-77">
                <a:solidFill>
                  <a:srgbClr val="000000"/>
                </a:solidFill>
                <a:latin typeface="Tex Gyre Termes"/>
              </a:rPr>
              <a:t>Slide 14</a:t>
            </a:r>
          </a:p>
        </p:txBody>
      </p:sp>
      <p:sp>
        <p:nvSpPr>
          <p:cNvPr id="4" name="TextBox 4"/>
          <p:cNvSpPr txBox="1"/>
          <p:nvPr/>
        </p:nvSpPr>
        <p:spPr>
          <a:xfrm>
            <a:off x="2151175" y="3215958"/>
            <a:ext cx="13985651" cy="3788410"/>
          </a:xfrm>
          <a:prstGeom prst="rect">
            <a:avLst/>
          </a:prstGeom>
        </p:spPr>
        <p:txBody>
          <a:bodyPr lIns="0" tIns="0" rIns="0" bIns="0" rtlCol="0" anchor="t">
            <a:spAutoFit/>
          </a:bodyPr>
          <a:lstStyle/>
          <a:p>
            <a:pPr algn="just">
              <a:lnSpc>
                <a:spcPts val="4340"/>
              </a:lnSpc>
            </a:pPr>
            <a:r>
              <a:rPr lang="en-US" sz="3100">
                <a:solidFill>
                  <a:srgbClr val="000000"/>
                </a:solidFill>
                <a:latin typeface="Libre Franklin"/>
              </a:rPr>
              <a:t>We extend our heartfelt gratitude to our course instructor, Dr. Luis Rueda and our GA, Darpan Khanna, for their invaluable guidance and unwavering support throughout this project. Your continuous encouragement and insights that greatly enriched our learning experience. </a:t>
            </a:r>
          </a:p>
          <a:p>
            <a:pPr algn="just">
              <a:lnSpc>
                <a:spcPts val="4340"/>
              </a:lnSpc>
            </a:pPr>
            <a:endParaRPr lang="en-US" sz="3100">
              <a:solidFill>
                <a:srgbClr val="000000"/>
              </a:solidFill>
              <a:latin typeface="Libre Franklin"/>
            </a:endParaRPr>
          </a:p>
          <a:p>
            <a:pPr algn="just">
              <a:lnSpc>
                <a:spcPts val="4340"/>
              </a:lnSpc>
            </a:pPr>
            <a:r>
              <a:rPr lang="en-US" sz="3100">
                <a:solidFill>
                  <a:srgbClr val="000000"/>
                </a:solidFill>
                <a:latin typeface="Libre Franklin"/>
              </a:rPr>
              <a:t>Special thanks go out to our fellow classmates for their collaboration and shared enthusiasm.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62C8DF"/>
        </a:solidFill>
        <a:effectLst/>
      </p:bgPr>
    </p:bg>
    <p:spTree>
      <p:nvGrpSpPr>
        <p:cNvPr id="1" name=""/>
        <p:cNvGrpSpPr/>
        <p:nvPr/>
      </p:nvGrpSpPr>
      <p:grpSpPr>
        <a:xfrm>
          <a:off x="0" y="0"/>
          <a:ext cx="0" cy="0"/>
          <a:chOff x="0" y="0"/>
          <a:chExt cx="0" cy="0"/>
        </a:xfrm>
      </p:grpSpPr>
      <p:sp>
        <p:nvSpPr>
          <p:cNvPr id="2" name="Freeform 2"/>
          <p:cNvSpPr/>
          <p:nvPr/>
        </p:nvSpPr>
        <p:spPr>
          <a:xfrm>
            <a:off x="14822036" y="4901816"/>
            <a:ext cx="2437264" cy="4498305"/>
          </a:xfrm>
          <a:custGeom>
            <a:avLst/>
            <a:gdLst/>
            <a:ahLst/>
            <a:cxnLst/>
            <a:rect l="l" t="t" r="r" b="b"/>
            <a:pathLst>
              <a:path w="2437264" h="4498305">
                <a:moveTo>
                  <a:pt x="0" y="0"/>
                </a:moveTo>
                <a:lnTo>
                  <a:pt x="2437264" y="0"/>
                </a:lnTo>
                <a:lnTo>
                  <a:pt x="2437264" y="4498305"/>
                </a:lnTo>
                <a:lnTo>
                  <a:pt x="0" y="449830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TextBox 3"/>
          <p:cNvSpPr txBox="1"/>
          <p:nvPr/>
        </p:nvSpPr>
        <p:spPr>
          <a:xfrm>
            <a:off x="1028700" y="2427192"/>
            <a:ext cx="12936187" cy="2128380"/>
          </a:xfrm>
          <a:prstGeom prst="rect">
            <a:avLst/>
          </a:prstGeom>
        </p:spPr>
        <p:txBody>
          <a:bodyPr lIns="0" tIns="0" rIns="0" bIns="0" rtlCol="0" anchor="t">
            <a:spAutoFit/>
          </a:bodyPr>
          <a:lstStyle/>
          <a:p>
            <a:pPr>
              <a:lnSpc>
                <a:spcPts val="16156"/>
              </a:lnSpc>
            </a:pPr>
            <a:r>
              <a:rPr lang="en-US" sz="15242" spc="-472">
                <a:solidFill>
                  <a:srgbClr val="000000"/>
                </a:solidFill>
                <a:latin typeface="Public Sans Bold"/>
              </a:rPr>
              <a:t>Thank you.</a:t>
            </a:r>
          </a:p>
        </p:txBody>
      </p:sp>
      <p:sp>
        <p:nvSpPr>
          <p:cNvPr id="4" name="TextBox 4"/>
          <p:cNvSpPr txBox="1"/>
          <p:nvPr/>
        </p:nvSpPr>
        <p:spPr>
          <a:xfrm>
            <a:off x="1028700" y="9332207"/>
            <a:ext cx="4170649" cy="549278"/>
          </a:xfrm>
          <a:prstGeom prst="rect">
            <a:avLst/>
          </a:prstGeom>
        </p:spPr>
        <p:txBody>
          <a:bodyPr lIns="0" tIns="0" rIns="0" bIns="0" rtlCol="0" anchor="t">
            <a:spAutoFit/>
          </a:bodyPr>
          <a:lstStyle/>
          <a:p>
            <a:pPr>
              <a:lnSpc>
                <a:spcPts val="4749"/>
              </a:lnSpc>
            </a:pPr>
            <a:r>
              <a:rPr lang="en-US" sz="2499" spc="-77" dirty="0">
                <a:solidFill>
                  <a:srgbClr val="000000"/>
                </a:solidFill>
                <a:latin typeface="Tex Gyre Termes"/>
              </a:rPr>
              <a:t>Slide 15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622570" y="2318357"/>
            <a:ext cx="3636730" cy="5650287"/>
          </a:xfrm>
          <a:custGeom>
            <a:avLst/>
            <a:gdLst/>
            <a:ahLst/>
            <a:cxnLst/>
            <a:rect l="l" t="t" r="r" b="b"/>
            <a:pathLst>
              <a:path w="3636730" h="5650287">
                <a:moveTo>
                  <a:pt x="0" y="0"/>
                </a:moveTo>
                <a:lnTo>
                  <a:pt x="3636730" y="0"/>
                </a:lnTo>
                <a:lnTo>
                  <a:pt x="3636730" y="5650286"/>
                </a:lnTo>
                <a:lnTo>
                  <a:pt x="0" y="56502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8125394" y="6670386"/>
            <a:ext cx="5613359" cy="3368015"/>
          </a:xfrm>
          <a:custGeom>
            <a:avLst/>
            <a:gdLst/>
            <a:ahLst/>
            <a:cxnLst/>
            <a:rect l="l" t="t" r="r" b="b"/>
            <a:pathLst>
              <a:path w="5613359" h="3368015">
                <a:moveTo>
                  <a:pt x="0" y="0"/>
                </a:moveTo>
                <a:lnTo>
                  <a:pt x="5613359" y="0"/>
                </a:lnTo>
                <a:lnTo>
                  <a:pt x="5613359" y="3368015"/>
                </a:lnTo>
                <a:lnTo>
                  <a:pt x="0" y="33680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a:off x="15739028" y="405648"/>
            <a:ext cx="3583757" cy="3505566"/>
          </a:xfrm>
          <a:custGeom>
            <a:avLst/>
            <a:gdLst/>
            <a:ahLst/>
            <a:cxnLst/>
            <a:rect l="l" t="t" r="r" b="b"/>
            <a:pathLst>
              <a:path w="3583757" h="3505566">
                <a:moveTo>
                  <a:pt x="0" y="0"/>
                </a:moveTo>
                <a:lnTo>
                  <a:pt x="3583757" y="0"/>
                </a:lnTo>
                <a:lnTo>
                  <a:pt x="3583757" y="3505566"/>
                </a:lnTo>
                <a:lnTo>
                  <a:pt x="0" y="350556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 name="Freeform 5"/>
          <p:cNvSpPr/>
          <p:nvPr/>
        </p:nvSpPr>
        <p:spPr>
          <a:xfrm>
            <a:off x="10551257" y="8213974"/>
            <a:ext cx="7736743" cy="4951515"/>
          </a:xfrm>
          <a:custGeom>
            <a:avLst/>
            <a:gdLst/>
            <a:ahLst/>
            <a:cxnLst/>
            <a:rect l="l" t="t" r="r" b="b"/>
            <a:pathLst>
              <a:path w="7736743" h="4951515">
                <a:moveTo>
                  <a:pt x="0" y="0"/>
                </a:moveTo>
                <a:lnTo>
                  <a:pt x="7736743" y="0"/>
                </a:lnTo>
                <a:lnTo>
                  <a:pt x="7736743" y="4951515"/>
                </a:lnTo>
                <a:lnTo>
                  <a:pt x="0" y="495151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6" name="TextBox 6"/>
          <p:cNvSpPr txBox="1"/>
          <p:nvPr/>
        </p:nvSpPr>
        <p:spPr>
          <a:xfrm>
            <a:off x="1612877" y="1108682"/>
            <a:ext cx="6235005" cy="1209675"/>
          </a:xfrm>
          <a:prstGeom prst="rect">
            <a:avLst/>
          </a:prstGeom>
        </p:spPr>
        <p:txBody>
          <a:bodyPr lIns="0" tIns="0" rIns="0" bIns="0" rtlCol="0" anchor="t">
            <a:spAutoFit/>
          </a:bodyPr>
          <a:lstStyle/>
          <a:p>
            <a:pPr>
              <a:lnSpc>
                <a:spcPts val="9405"/>
              </a:lnSpc>
            </a:pPr>
            <a:r>
              <a:rPr lang="en-US" sz="7838" spc="-242">
                <a:solidFill>
                  <a:srgbClr val="000000"/>
                </a:solidFill>
                <a:latin typeface="Public Sans Bold"/>
              </a:rPr>
              <a:t>CONTENTS</a:t>
            </a:r>
          </a:p>
        </p:txBody>
      </p:sp>
      <p:sp>
        <p:nvSpPr>
          <p:cNvPr id="7" name="TextBox 7"/>
          <p:cNvSpPr txBox="1"/>
          <p:nvPr/>
        </p:nvSpPr>
        <p:spPr>
          <a:xfrm>
            <a:off x="1612877" y="2453837"/>
            <a:ext cx="7025822" cy="5926710"/>
          </a:xfrm>
          <a:prstGeom prst="rect">
            <a:avLst/>
          </a:prstGeom>
        </p:spPr>
        <p:txBody>
          <a:bodyPr lIns="0" tIns="0" rIns="0" bIns="0" rtlCol="0" anchor="t">
            <a:spAutoFit/>
          </a:bodyPr>
          <a:lstStyle/>
          <a:p>
            <a:pPr marL="561339" lvl="1" indent="-280669">
              <a:lnSpc>
                <a:spcPts val="5277"/>
              </a:lnSpc>
              <a:buFont typeface="Arial"/>
              <a:buChar char="•"/>
            </a:pPr>
            <a:r>
              <a:rPr lang="en-US" sz="2599" spc="-25">
                <a:solidFill>
                  <a:srgbClr val="000000"/>
                </a:solidFill>
                <a:latin typeface="Libre Franklin Bold"/>
              </a:rPr>
              <a:t> Contribution</a:t>
            </a:r>
          </a:p>
          <a:p>
            <a:pPr marL="561339" lvl="1" indent="-280669">
              <a:lnSpc>
                <a:spcPts val="5277"/>
              </a:lnSpc>
              <a:buFont typeface="Arial"/>
              <a:buChar char="•"/>
            </a:pPr>
            <a:r>
              <a:rPr lang="en-US" sz="2599" spc="-25">
                <a:solidFill>
                  <a:srgbClr val="000000"/>
                </a:solidFill>
                <a:latin typeface="Libre Franklin Bold"/>
              </a:rPr>
              <a:t> Introduction</a:t>
            </a:r>
          </a:p>
          <a:p>
            <a:pPr marL="561339" lvl="1" indent="-280669">
              <a:lnSpc>
                <a:spcPts val="5277"/>
              </a:lnSpc>
              <a:buFont typeface="Arial"/>
              <a:buChar char="•"/>
            </a:pPr>
            <a:r>
              <a:rPr lang="en-US" sz="2599" spc="-25">
                <a:solidFill>
                  <a:srgbClr val="000000"/>
                </a:solidFill>
                <a:latin typeface="Libre Franklin Bold"/>
              </a:rPr>
              <a:t> Project Components</a:t>
            </a:r>
          </a:p>
          <a:p>
            <a:pPr marL="561339" lvl="1" indent="-280669">
              <a:lnSpc>
                <a:spcPts val="5277"/>
              </a:lnSpc>
              <a:buFont typeface="Arial"/>
              <a:buChar char="•"/>
            </a:pPr>
            <a:r>
              <a:rPr lang="en-US" sz="2599" spc="-25">
                <a:solidFill>
                  <a:srgbClr val="000000"/>
                </a:solidFill>
                <a:latin typeface="Libre Franklin Bold"/>
              </a:rPr>
              <a:t>Implementation</a:t>
            </a:r>
          </a:p>
          <a:p>
            <a:pPr marL="561339" lvl="1" indent="-280669">
              <a:lnSpc>
                <a:spcPts val="5277"/>
              </a:lnSpc>
              <a:buFont typeface="Arial"/>
              <a:buChar char="•"/>
            </a:pPr>
            <a:r>
              <a:rPr lang="en-US" sz="2599" spc="-25">
                <a:solidFill>
                  <a:srgbClr val="000000"/>
                </a:solidFill>
                <a:latin typeface="Libre Franklin Bold"/>
              </a:rPr>
              <a:t>Challenges and Considerations</a:t>
            </a:r>
          </a:p>
          <a:p>
            <a:pPr marL="561339" lvl="1" indent="-280669">
              <a:lnSpc>
                <a:spcPts val="5277"/>
              </a:lnSpc>
              <a:buFont typeface="Arial"/>
              <a:buChar char="•"/>
            </a:pPr>
            <a:r>
              <a:rPr lang="en-US" sz="2599" spc="-25">
                <a:solidFill>
                  <a:srgbClr val="000000"/>
                </a:solidFill>
                <a:latin typeface="Libre Franklin Bold"/>
              </a:rPr>
              <a:t>Demonstration</a:t>
            </a:r>
          </a:p>
          <a:p>
            <a:pPr marL="561339" lvl="1" indent="-280669">
              <a:lnSpc>
                <a:spcPts val="5277"/>
              </a:lnSpc>
              <a:buFont typeface="Arial"/>
              <a:buChar char="•"/>
            </a:pPr>
            <a:r>
              <a:rPr lang="en-US" sz="2599" spc="-25">
                <a:solidFill>
                  <a:srgbClr val="000000"/>
                </a:solidFill>
                <a:latin typeface="Libre Franklin Bold"/>
              </a:rPr>
              <a:t> Conclusion</a:t>
            </a:r>
          </a:p>
          <a:p>
            <a:pPr marL="561339" lvl="1" indent="-280669">
              <a:lnSpc>
                <a:spcPts val="5277"/>
              </a:lnSpc>
              <a:buFont typeface="Arial"/>
              <a:buChar char="•"/>
            </a:pPr>
            <a:r>
              <a:rPr lang="en-US" sz="2599" spc="-25">
                <a:solidFill>
                  <a:srgbClr val="000000"/>
                </a:solidFill>
                <a:latin typeface="Libre Franklin Bold"/>
              </a:rPr>
              <a:t> Acknowledgement</a:t>
            </a:r>
          </a:p>
          <a:p>
            <a:pPr marL="561339" lvl="1" indent="-280669">
              <a:lnSpc>
                <a:spcPts val="5277"/>
              </a:lnSpc>
              <a:buFont typeface="Arial"/>
              <a:buChar char="•"/>
            </a:pPr>
            <a:r>
              <a:rPr lang="en-US" sz="2599" spc="-25">
                <a:solidFill>
                  <a:srgbClr val="000000"/>
                </a:solidFill>
                <a:latin typeface="Libre Franklin Bold"/>
              </a:rPr>
              <a:t> References</a:t>
            </a:r>
          </a:p>
        </p:txBody>
      </p:sp>
      <p:sp>
        <p:nvSpPr>
          <p:cNvPr id="8" name="TextBox 8"/>
          <p:cNvSpPr txBox="1"/>
          <p:nvPr/>
        </p:nvSpPr>
        <p:spPr>
          <a:xfrm>
            <a:off x="1028700" y="9332207"/>
            <a:ext cx="4170649" cy="549278"/>
          </a:xfrm>
          <a:prstGeom prst="rect">
            <a:avLst/>
          </a:prstGeom>
        </p:spPr>
        <p:txBody>
          <a:bodyPr lIns="0" tIns="0" rIns="0" bIns="0" rtlCol="0" anchor="t">
            <a:spAutoFit/>
          </a:bodyPr>
          <a:lstStyle/>
          <a:p>
            <a:pPr>
              <a:lnSpc>
                <a:spcPts val="4749"/>
              </a:lnSpc>
            </a:pPr>
            <a:r>
              <a:rPr lang="en-US" sz="2499" spc="-77">
                <a:solidFill>
                  <a:srgbClr val="000000"/>
                </a:solidFill>
                <a:latin typeface="Tex Gyre Termes"/>
              </a:rPr>
              <a:t>Slide 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3E631"/>
        </a:solidFill>
        <a:effectLst/>
      </p:bgPr>
    </p:bg>
    <p:spTree>
      <p:nvGrpSpPr>
        <p:cNvPr id="1" name=""/>
        <p:cNvGrpSpPr/>
        <p:nvPr/>
      </p:nvGrpSpPr>
      <p:grpSpPr>
        <a:xfrm>
          <a:off x="0" y="0"/>
          <a:ext cx="0" cy="0"/>
          <a:chOff x="0" y="0"/>
          <a:chExt cx="0" cy="0"/>
        </a:xfrm>
      </p:grpSpPr>
      <p:sp>
        <p:nvSpPr>
          <p:cNvPr id="2" name="AutoShape 2"/>
          <p:cNvSpPr/>
          <p:nvPr/>
        </p:nvSpPr>
        <p:spPr>
          <a:xfrm flipV="1">
            <a:off x="1047727" y="5754959"/>
            <a:ext cx="8115234" cy="57150"/>
          </a:xfrm>
          <a:prstGeom prst="line">
            <a:avLst/>
          </a:prstGeom>
          <a:ln w="38100" cap="flat">
            <a:solidFill>
              <a:srgbClr val="000000"/>
            </a:solidFill>
            <a:prstDash val="solid"/>
            <a:headEnd type="none" w="sm" len="sm"/>
            <a:tailEnd type="none" w="sm" len="sm"/>
          </a:ln>
        </p:spPr>
        <p:txBody>
          <a:bodyPr/>
          <a:lstStyle/>
          <a:p>
            <a:endParaRPr lang="en-IN"/>
          </a:p>
        </p:txBody>
      </p:sp>
      <p:sp>
        <p:nvSpPr>
          <p:cNvPr id="3" name="AutoShape 3"/>
          <p:cNvSpPr/>
          <p:nvPr/>
        </p:nvSpPr>
        <p:spPr>
          <a:xfrm flipH="1" flipV="1">
            <a:off x="9163050" y="2284359"/>
            <a:ext cx="0" cy="6973941"/>
          </a:xfrm>
          <a:prstGeom prst="line">
            <a:avLst/>
          </a:prstGeom>
          <a:ln w="38100" cap="flat">
            <a:solidFill>
              <a:srgbClr val="000000"/>
            </a:solidFill>
            <a:prstDash val="solid"/>
            <a:headEnd type="none" w="sm" len="sm"/>
            <a:tailEnd type="none" w="sm" len="sm"/>
          </a:ln>
        </p:spPr>
        <p:txBody>
          <a:bodyPr/>
          <a:lstStyle/>
          <a:p>
            <a:endParaRPr lang="en-IN"/>
          </a:p>
        </p:txBody>
      </p:sp>
      <p:sp>
        <p:nvSpPr>
          <p:cNvPr id="4" name="AutoShape 4"/>
          <p:cNvSpPr/>
          <p:nvPr/>
        </p:nvSpPr>
        <p:spPr>
          <a:xfrm flipV="1">
            <a:off x="9163095" y="5735910"/>
            <a:ext cx="8096184" cy="19050"/>
          </a:xfrm>
          <a:prstGeom prst="line">
            <a:avLst/>
          </a:prstGeom>
          <a:ln w="38100" cap="flat">
            <a:solidFill>
              <a:srgbClr val="000000"/>
            </a:solidFill>
            <a:prstDash val="solid"/>
            <a:headEnd type="none" w="sm" len="sm"/>
            <a:tailEnd type="none" w="sm" len="sm"/>
          </a:ln>
        </p:spPr>
        <p:txBody>
          <a:bodyPr/>
          <a:lstStyle/>
          <a:p>
            <a:endParaRPr lang="en-IN"/>
          </a:p>
        </p:txBody>
      </p:sp>
      <p:sp>
        <p:nvSpPr>
          <p:cNvPr id="5" name="TextBox 5"/>
          <p:cNvSpPr txBox="1"/>
          <p:nvPr/>
        </p:nvSpPr>
        <p:spPr>
          <a:xfrm>
            <a:off x="7177995" y="846084"/>
            <a:ext cx="5448863" cy="857250"/>
          </a:xfrm>
          <a:prstGeom prst="rect">
            <a:avLst/>
          </a:prstGeom>
        </p:spPr>
        <p:txBody>
          <a:bodyPr lIns="0" tIns="0" rIns="0" bIns="0" rtlCol="0" anchor="t">
            <a:spAutoFit/>
          </a:bodyPr>
          <a:lstStyle/>
          <a:p>
            <a:pPr>
              <a:lnSpc>
                <a:spcPts val="6682"/>
              </a:lnSpc>
            </a:pPr>
            <a:r>
              <a:rPr lang="en-US" sz="5568" spc="-172">
                <a:solidFill>
                  <a:srgbClr val="000000"/>
                </a:solidFill>
                <a:latin typeface="Public Sans Bold"/>
              </a:rPr>
              <a:t>CONTRIBUTION</a:t>
            </a:r>
          </a:p>
        </p:txBody>
      </p:sp>
      <p:sp>
        <p:nvSpPr>
          <p:cNvPr id="6" name="TextBox 6"/>
          <p:cNvSpPr txBox="1"/>
          <p:nvPr/>
        </p:nvSpPr>
        <p:spPr>
          <a:xfrm>
            <a:off x="2947283" y="2321056"/>
            <a:ext cx="2548384" cy="710564"/>
          </a:xfrm>
          <a:prstGeom prst="rect">
            <a:avLst/>
          </a:prstGeom>
        </p:spPr>
        <p:txBody>
          <a:bodyPr lIns="0" tIns="0" rIns="0" bIns="0" rtlCol="0" anchor="t">
            <a:spAutoFit/>
          </a:bodyPr>
          <a:lstStyle/>
          <a:p>
            <a:pPr algn="ctr">
              <a:lnSpc>
                <a:spcPts val="5460"/>
              </a:lnSpc>
            </a:pPr>
            <a:r>
              <a:rPr lang="en-US" sz="3900">
                <a:solidFill>
                  <a:srgbClr val="000000"/>
                </a:solidFill>
                <a:latin typeface="Bodoni FLF Bold"/>
              </a:rPr>
              <a:t>Siddh Patel</a:t>
            </a:r>
          </a:p>
        </p:txBody>
      </p:sp>
      <p:sp>
        <p:nvSpPr>
          <p:cNvPr id="7" name="TextBox 7"/>
          <p:cNvSpPr txBox="1"/>
          <p:nvPr/>
        </p:nvSpPr>
        <p:spPr>
          <a:xfrm>
            <a:off x="1518905" y="6176534"/>
            <a:ext cx="2562151" cy="651509"/>
          </a:xfrm>
          <a:prstGeom prst="rect">
            <a:avLst/>
          </a:prstGeom>
        </p:spPr>
        <p:txBody>
          <a:bodyPr lIns="0" tIns="0" rIns="0" bIns="0" rtlCol="0" anchor="t">
            <a:spAutoFit/>
          </a:bodyPr>
          <a:lstStyle/>
          <a:p>
            <a:pPr algn="ctr">
              <a:lnSpc>
                <a:spcPts val="5040"/>
              </a:lnSpc>
            </a:pPr>
            <a:r>
              <a:rPr lang="en-US" sz="3600">
                <a:solidFill>
                  <a:srgbClr val="000000"/>
                </a:solidFill>
                <a:latin typeface="Bodoni FLF Bold"/>
              </a:rPr>
              <a:t>Amit Kumar</a:t>
            </a:r>
          </a:p>
        </p:txBody>
      </p:sp>
      <p:sp>
        <p:nvSpPr>
          <p:cNvPr id="8" name="TextBox 8"/>
          <p:cNvSpPr txBox="1"/>
          <p:nvPr/>
        </p:nvSpPr>
        <p:spPr>
          <a:xfrm>
            <a:off x="12441116" y="2321056"/>
            <a:ext cx="2903488" cy="710564"/>
          </a:xfrm>
          <a:prstGeom prst="rect">
            <a:avLst/>
          </a:prstGeom>
        </p:spPr>
        <p:txBody>
          <a:bodyPr lIns="0" tIns="0" rIns="0" bIns="0" rtlCol="0" anchor="t">
            <a:spAutoFit/>
          </a:bodyPr>
          <a:lstStyle/>
          <a:p>
            <a:pPr algn="ctr">
              <a:lnSpc>
                <a:spcPts val="5460"/>
              </a:lnSpc>
            </a:pPr>
            <a:r>
              <a:rPr lang="en-US" sz="3900">
                <a:solidFill>
                  <a:srgbClr val="000000"/>
                </a:solidFill>
                <a:latin typeface="Bodoni FLF Bold"/>
              </a:rPr>
              <a:t>Sadia Anzum</a:t>
            </a:r>
          </a:p>
        </p:txBody>
      </p:sp>
      <p:sp>
        <p:nvSpPr>
          <p:cNvPr id="9" name="TextBox 9"/>
          <p:cNvSpPr txBox="1"/>
          <p:nvPr/>
        </p:nvSpPr>
        <p:spPr>
          <a:xfrm>
            <a:off x="5748538" y="6176534"/>
            <a:ext cx="2858914" cy="651509"/>
          </a:xfrm>
          <a:prstGeom prst="rect">
            <a:avLst/>
          </a:prstGeom>
        </p:spPr>
        <p:txBody>
          <a:bodyPr lIns="0" tIns="0" rIns="0" bIns="0" rtlCol="0" anchor="t">
            <a:spAutoFit/>
          </a:bodyPr>
          <a:lstStyle/>
          <a:p>
            <a:pPr algn="ctr">
              <a:lnSpc>
                <a:spcPts val="5040"/>
              </a:lnSpc>
            </a:pPr>
            <a:r>
              <a:rPr lang="en-US" sz="3600">
                <a:solidFill>
                  <a:srgbClr val="000000"/>
                </a:solidFill>
                <a:latin typeface="Bodoni FLF Bold"/>
              </a:rPr>
              <a:t>Vikrant Singh</a:t>
            </a:r>
          </a:p>
        </p:txBody>
      </p:sp>
      <p:sp>
        <p:nvSpPr>
          <p:cNvPr id="10" name="TextBox 10"/>
          <p:cNvSpPr txBox="1"/>
          <p:nvPr/>
        </p:nvSpPr>
        <p:spPr>
          <a:xfrm>
            <a:off x="12031021" y="6117479"/>
            <a:ext cx="3723680" cy="710564"/>
          </a:xfrm>
          <a:prstGeom prst="rect">
            <a:avLst/>
          </a:prstGeom>
        </p:spPr>
        <p:txBody>
          <a:bodyPr lIns="0" tIns="0" rIns="0" bIns="0" rtlCol="0" anchor="t">
            <a:spAutoFit/>
          </a:bodyPr>
          <a:lstStyle/>
          <a:p>
            <a:pPr algn="ctr">
              <a:lnSpc>
                <a:spcPts val="5460"/>
              </a:lnSpc>
            </a:pPr>
            <a:r>
              <a:rPr lang="en-US" sz="3900">
                <a:solidFill>
                  <a:srgbClr val="000000"/>
                </a:solidFill>
                <a:latin typeface="Bodoni FLF Bold"/>
              </a:rPr>
              <a:t>Prajwal Banakar</a:t>
            </a:r>
          </a:p>
        </p:txBody>
      </p:sp>
      <p:sp>
        <p:nvSpPr>
          <p:cNvPr id="11" name="TextBox 11"/>
          <p:cNvSpPr txBox="1"/>
          <p:nvPr/>
        </p:nvSpPr>
        <p:spPr>
          <a:xfrm>
            <a:off x="1135550" y="306331"/>
            <a:ext cx="4170649" cy="549278"/>
          </a:xfrm>
          <a:prstGeom prst="rect">
            <a:avLst/>
          </a:prstGeom>
        </p:spPr>
        <p:txBody>
          <a:bodyPr lIns="0" tIns="0" rIns="0" bIns="0" rtlCol="0" anchor="t">
            <a:spAutoFit/>
          </a:bodyPr>
          <a:lstStyle/>
          <a:p>
            <a:pPr>
              <a:lnSpc>
                <a:spcPts val="4749"/>
              </a:lnSpc>
            </a:pPr>
            <a:r>
              <a:rPr lang="en-US" sz="2499" spc="-77">
                <a:solidFill>
                  <a:srgbClr val="000000"/>
                </a:solidFill>
                <a:latin typeface="Tex Gyre Termes"/>
              </a:rPr>
              <a:t>Slide 2</a:t>
            </a:r>
          </a:p>
        </p:txBody>
      </p:sp>
      <p:sp>
        <p:nvSpPr>
          <p:cNvPr id="12" name="TextBox 12"/>
          <p:cNvSpPr txBox="1"/>
          <p:nvPr/>
        </p:nvSpPr>
        <p:spPr>
          <a:xfrm>
            <a:off x="12267426" y="7875159"/>
            <a:ext cx="3663181" cy="1180465"/>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Inverted Index  &amp; </a:t>
            </a:r>
          </a:p>
          <a:p>
            <a:pPr algn="ctr">
              <a:lnSpc>
                <a:spcPts val="4759"/>
              </a:lnSpc>
            </a:pPr>
            <a:r>
              <a:rPr lang="en-US" sz="3399">
                <a:solidFill>
                  <a:srgbClr val="000000"/>
                </a:solidFill>
                <a:latin typeface="Canva Sans"/>
              </a:rPr>
              <a:t>Sorting</a:t>
            </a:r>
          </a:p>
        </p:txBody>
      </p:sp>
      <p:sp>
        <p:nvSpPr>
          <p:cNvPr id="13" name="TextBox 13"/>
          <p:cNvSpPr txBox="1"/>
          <p:nvPr/>
        </p:nvSpPr>
        <p:spPr>
          <a:xfrm>
            <a:off x="12031021" y="3963035"/>
            <a:ext cx="4135991" cy="1180465"/>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Web Crawling &amp; </a:t>
            </a:r>
          </a:p>
          <a:p>
            <a:pPr algn="ctr">
              <a:lnSpc>
                <a:spcPts val="4759"/>
              </a:lnSpc>
            </a:pPr>
            <a:r>
              <a:rPr lang="en-US" sz="3399">
                <a:solidFill>
                  <a:srgbClr val="000000"/>
                </a:solidFill>
                <a:latin typeface="Canva Sans"/>
              </a:rPr>
              <a:t>Inverted Index</a:t>
            </a:r>
          </a:p>
        </p:txBody>
      </p:sp>
      <p:sp>
        <p:nvSpPr>
          <p:cNvPr id="14" name="TextBox 14"/>
          <p:cNvSpPr txBox="1"/>
          <p:nvPr/>
        </p:nvSpPr>
        <p:spPr>
          <a:xfrm>
            <a:off x="1047727" y="7927546"/>
            <a:ext cx="3503308" cy="1180465"/>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Web Crawling &amp; </a:t>
            </a:r>
          </a:p>
          <a:p>
            <a:pPr algn="ctr">
              <a:lnSpc>
                <a:spcPts val="4759"/>
              </a:lnSpc>
            </a:pPr>
            <a:r>
              <a:rPr lang="en-US" sz="3399">
                <a:solidFill>
                  <a:srgbClr val="000000"/>
                </a:solidFill>
                <a:latin typeface="Canva Sans"/>
              </a:rPr>
              <a:t>Regex</a:t>
            </a:r>
          </a:p>
        </p:txBody>
      </p:sp>
      <p:sp>
        <p:nvSpPr>
          <p:cNvPr id="15" name="TextBox 15"/>
          <p:cNvSpPr txBox="1"/>
          <p:nvPr/>
        </p:nvSpPr>
        <p:spPr>
          <a:xfrm>
            <a:off x="11279573" y="3166684"/>
            <a:ext cx="5297535" cy="570865"/>
          </a:xfrm>
          <a:prstGeom prst="rect">
            <a:avLst/>
          </a:prstGeom>
        </p:spPr>
        <p:txBody>
          <a:bodyPr lIns="0" tIns="0" rIns="0" bIns="0" rtlCol="0" anchor="t">
            <a:spAutoFit/>
          </a:bodyPr>
          <a:lstStyle/>
          <a:p>
            <a:pPr algn="ctr">
              <a:lnSpc>
                <a:spcPts val="4759"/>
              </a:lnSpc>
            </a:pPr>
            <a:r>
              <a:rPr lang="en-US" sz="3399">
                <a:solidFill>
                  <a:srgbClr val="000000"/>
                </a:solidFill>
                <a:latin typeface="Tex Gyre Termes"/>
              </a:rPr>
              <a:t>SID: 110126278</a:t>
            </a:r>
          </a:p>
        </p:txBody>
      </p:sp>
      <p:sp>
        <p:nvSpPr>
          <p:cNvPr id="16" name="TextBox 16"/>
          <p:cNvSpPr txBox="1"/>
          <p:nvPr/>
        </p:nvSpPr>
        <p:spPr>
          <a:xfrm>
            <a:off x="1518905" y="3166684"/>
            <a:ext cx="5297535" cy="570865"/>
          </a:xfrm>
          <a:prstGeom prst="rect">
            <a:avLst/>
          </a:prstGeom>
        </p:spPr>
        <p:txBody>
          <a:bodyPr lIns="0" tIns="0" rIns="0" bIns="0" rtlCol="0" anchor="t">
            <a:spAutoFit/>
          </a:bodyPr>
          <a:lstStyle/>
          <a:p>
            <a:pPr algn="ctr">
              <a:lnSpc>
                <a:spcPts val="4759"/>
              </a:lnSpc>
            </a:pPr>
            <a:r>
              <a:rPr lang="en-US" sz="3399">
                <a:solidFill>
                  <a:srgbClr val="000000"/>
                </a:solidFill>
                <a:latin typeface="Tex Gyre Termes"/>
              </a:rPr>
              <a:t>SID: 110128298</a:t>
            </a:r>
          </a:p>
        </p:txBody>
      </p:sp>
      <p:sp>
        <p:nvSpPr>
          <p:cNvPr id="17" name="TextBox 17"/>
          <p:cNvSpPr txBox="1"/>
          <p:nvPr/>
        </p:nvSpPr>
        <p:spPr>
          <a:xfrm>
            <a:off x="1028766" y="6923721"/>
            <a:ext cx="3264206" cy="570865"/>
          </a:xfrm>
          <a:prstGeom prst="rect">
            <a:avLst/>
          </a:prstGeom>
        </p:spPr>
        <p:txBody>
          <a:bodyPr lIns="0" tIns="0" rIns="0" bIns="0" rtlCol="0" anchor="t">
            <a:spAutoFit/>
          </a:bodyPr>
          <a:lstStyle/>
          <a:p>
            <a:pPr algn="ctr">
              <a:lnSpc>
                <a:spcPts val="4759"/>
              </a:lnSpc>
            </a:pPr>
            <a:r>
              <a:rPr lang="en-US" sz="3399">
                <a:solidFill>
                  <a:srgbClr val="000000"/>
                </a:solidFill>
                <a:latin typeface="Tex Gyre Termes"/>
              </a:rPr>
              <a:t>SID: 110124005</a:t>
            </a:r>
          </a:p>
        </p:txBody>
      </p:sp>
      <p:sp>
        <p:nvSpPr>
          <p:cNvPr id="18" name="TextBox 18"/>
          <p:cNvSpPr txBox="1"/>
          <p:nvPr/>
        </p:nvSpPr>
        <p:spPr>
          <a:xfrm>
            <a:off x="11279573" y="6961394"/>
            <a:ext cx="5297535" cy="570865"/>
          </a:xfrm>
          <a:prstGeom prst="rect">
            <a:avLst/>
          </a:prstGeom>
        </p:spPr>
        <p:txBody>
          <a:bodyPr lIns="0" tIns="0" rIns="0" bIns="0" rtlCol="0" anchor="t">
            <a:spAutoFit/>
          </a:bodyPr>
          <a:lstStyle/>
          <a:p>
            <a:pPr algn="ctr">
              <a:lnSpc>
                <a:spcPts val="4759"/>
              </a:lnSpc>
            </a:pPr>
            <a:r>
              <a:rPr lang="en-US" sz="3399">
                <a:solidFill>
                  <a:srgbClr val="000000"/>
                </a:solidFill>
                <a:latin typeface="Tex Gyre Termes"/>
              </a:rPr>
              <a:t>SID: 110127074</a:t>
            </a:r>
          </a:p>
        </p:txBody>
      </p:sp>
      <p:sp>
        <p:nvSpPr>
          <p:cNvPr id="19" name="TextBox 19"/>
          <p:cNvSpPr txBox="1"/>
          <p:nvPr/>
        </p:nvSpPr>
        <p:spPr>
          <a:xfrm>
            <a:off x="5443022" y="6923294"/>
            <a:ext cx="3469947" cy="570865"/>
          </a:xfrm>
          <a:prstGeom prst="rect">
            <a:avLst/>
          </a:prstGeom>
        </p:spPr>
        <p:txBody>
          <a:bodyPr lIns="0" tIns="0" rIns="0" bIns="0" rtlCol="0" anchor="t">
            <a:spAutoFit/>
          </a:bodyPr>
          <a:lstStyle/>
          <a:p>
            <a:pPr algn="ctr">
              <a:lnSpc>
                <a:spcPts val="4759"/>
              </a:lnSpc>
            </a:pPr>
            <a:r>
              <a:rPr lang="en-US" sz="3399">
                <a:solidFill>
                  <a:srgbClr val="000000"/>
                </a:solidFill>
                <a:latin typeface="Tex Gyre Termes"/>
              </a:rPr>
              <a:t>SID: 110125671</a:t>
            </a:r>
          </a:p>
        </p:txBody>
      </p:sp>
      <p:sp>
        <p:nvSpPr>
          <p:cNvPr id="20" name="TextBox 20"/>
          <p:cNvSpPr txBox="1"/>
          <p:nvPr/>
        </p:nvSpPr>
        <p:spPr>
          <a:xfrm>
            <a:off x="5346405" y="7875159"/>
            <a:ext cx="3663181" cy="1180465"/>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Inverted Index &amp;</a:t>
            </a:r>
          </a:p>
          <a:p>
            <a:pPr algn="ctr">
              <a:lnSpc>
                <a:spcPts val="4759"/>
              </a:lnSpc>
            </a:pPr>
            <a:r>
              <a:rPr lang="en-US" sz="3399">
                <a:solidFill>
                  <a:srgbClr val="000000"/>
                </a:solidFill>
                <a:latin typeface="Canva Sans"/>
              </a:rPr>
              <a:t>Edit Distance</a:t>
            </a:r>
          </a:p>
        </p:txBody>
      </p:sp>
      <p:sp>
        <p:nvSpPr>
          <p:cNvPr id="21" name="TextBox 21"/>
          <p:cNvSpPr txBox="1"/>
          <p:nvPr/>
        </p:nvSpPr>
        <p:spPr>
          <a:xfrm>
            <a:off x="2473452" y="3963035"/>
            <a:ext cx="3496045" cy="1180465"/>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Edit distance &amp;</a:t>
            </a:r>
          </a:p>
          <a:p>
            <a:pPr algn="ctr">
              <a:lnSpc>
                <a:spcPts val="4759"/>
              </a:lnSpc>
            </a:pPr>
            <a:r>
              <a:rPr lang="en-US" sz="3399">
                <a:solidFill>
                  <a:srgbClr val="000000"/>
                </a:solidFill>
                <a:latin typeface="Canva Sans"/>
              </a:rPr>
              <a:t>Web Crawling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729723" y="2468714"/>
            <a:ext cx="9865679" cy="1960245"/>
          </a:xfrm>
          <a:prstGeom prst="rect">
            <a:avLst/>
          </a:prstGeom>
        </p:spPr>
        <p:txBody>
          <a:bodyPr lIns="0" tIns="0" rIns="0" bIns="0" rtlCol="0" anchor="t">
            <a:spAutoFit/>
          </a:bodyPr>
          <a:lstStyle/>
          <a:p>
            <a:pPr algn="just">
              <a:lnSpc>
                <a:spcPts val="3120"/>
              </a:lnSpc>
            </a:pPr>
            <a:r>
              <a:rPr lang="en-US" sz="2400" spc="-24">
                <a:solidFill>
                  <a:srgbClr val="000000"/>
                </a:solidFill>
                <a:latin typeface="Public Sans"/>
              </a:rPr>
              <a:t>A web search engine is a software system designed to search for information on the World Wide Web. It provides users with a list of related results based on their textual web search queries. </a:t>
            </a:r>
          </a:p>
          <a:p>
            <a:pPr algn="just">
              <a:lnSpc>
                <a:spcPts val="3120"/>
              </a:lnSpc>
            </a:pPr>
            <a:r>
              <a:rPr lang="en-US" sz="2400" spc="-24">
                <a:solidFill>
                  <a:srgbClr val="000000"/>
                </a:solidFill>
                <a:latin typeface="Public Sans"/>
              </a:rPr>
              <a:t>The information may be a mix of hyperlinks to web pages, images, infographics, articles and other types of files.  </a:t>
            </a:r>
          </a:p>
        </p:txBody>
      </p:sp>
      <p:sp>
        <p:nvSpPr>
          <p:cNvPr id="3" name="Freeform 3"/>
          <p:cNvSpPr/>
          <p:nvPr/>
        </p:nvSpPr>
        <p:spPr>
          <a:xfrm>
            <a:off x="15376030" y="3835426"/>
            <a:ext cx="3358387" cy="4132244"/>
          </a:xfrm>
          <a:custGeom>
            <a:avLst/>
            <a:gdLst/>
            <a:ahLst/>
            <a:cxnLst/>
            <a:rect l="l" t="t" r="r" b="b"/>
            <a:pathLst>
              <a:path w="3358387" h="4132244">
                <a:moveTo>
                  <a:pt x="0" y="0"/>
                </a:moveTo>
                <a:lnTo>
                  <a:pt x="3358388" y="0"/>
                </a:lnTo>
                <a:lnTo>
                  <a:pt x="3358388" y="4132243"/>
                </a:lnTo>
                <a:lnTo>
                  <a:pt x="0" y="41322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14404054" y="206090"/>
            <a:ext cx="2415158" cy="3629336"/>
          </a:xfrm>
          <a:custGeom>
            <a:avLst/>
            <a:gdLst/>
            <a:ahLst/>
            <a:cxnLst/>
            <a:rect l="l" t="t" r="r" b="b"/>
            <a:pathLst>
              <a:path w="2415158" h="3629336">
                <a:moveTo>
                  <a:pt x="0" y="0"/>
                </a:moveTo>
                <a:lnTo>
                  <a:pt x="2415158" y="0"/>
                </a:lnTo>
                <a:lnTo>
                  <a:pt x="2415158" y="3629336"/>
                </a:lnTo>
                <a:lnTo>
                  <a:pt x="0" y="36293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Freeform 5"/>
          <p:cNvSpPr/>
          <p:nvPr/>
        </p:nvSpPr>
        <p:spPr>
          <a:xfrm>
            <a:off x="11441108" y="5416535"/>
            <a:ext cx="5378104" cy="4722954"/>
          </a:xfrm>
          <a:custGeom>
            <a:avLst/>
            <a:gdLst/>
            <a:ahLst/>
            <a:cxnLst/>
            <a:rect l="l" t="t" r="r" b="b"/>
            <a:pathLst>
              <a:path w="5378104" h="4722954">
                <a:moveTo>
                  <a:pt x="0" y="0"/>
                </a:moveTo>
                <a:lnTo>
                  <a:pt x="5378104" y="0"/>
                </a:lnTo>
                <a:lnTo>
                  <a:pt x="5378104" y="4722953"/>
                </a:lnTo>
                <a:lnTo>
                  <a:pt x="0" y="472295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6" name="TextBox 6"/>
          <p:cNvSpPr txBox="1"/>
          <p:nvPr/>
        </p:nvSpPr>
        <p:spPr>
          <a:xfrm>
            <a:off x="5522368" y="674067"/>
            <a:ext cx="4846271" cy="1038225"/>
          </a:xfrm>
          <a:prstGeom prst="rect">
            <a:avLst/>
          </a:prstGeom>
        </p:spPr>
        <p:txBody>
          <a:bodyPr lIns="0" tIns="0" rIns="0" bIns="0" rtlCol="0" anchor="t">
            <a:spAutoFit/>
          </a:bodyPr>
          <a:lstStyle/>
          <a:p>
            <a:pPr algn="ctr">
              <a:lnSpc>
                <a:spcPts val="7762"/>
              </a:lnSpc>
            </a:pPr>
            <a:r>
              <a:rPr lang="en-US" sz="6468" spc="-200">
                <a:solidFill>
                  <a:srgbClr val="000000"/>
                </a:solidFill>
                <a:latin typeface="Bodoni FLF Bold"/>
              </a:rPr>
              <a:t>Introduction</a:t>
            </a:r>
          </a:p>
        </p:txBody>
      </p:sp>
      <p:sp>
        <p:nvSpPr>
          <p:cNvPr id="7" name="TextBox 7"/>
          <p:cNvSpPr txBox="1"/>
          <p:nvPr/>
        </p:nvSpPr>
        <p:spPr>
          <a:xfrm>
            <a:off x="879110" y="3098316"/>
            <a:ext cx="2722676" cy="662939"/>
          </a:xfrm>
          <a:prstGeom prst="rect">
            <a:avLst/>
          </a:prstGeom>
        </p:spPr>
        <p:txBody>
          <a:bodyPr lIns="0" tIns="0" rIns="0" bIns="0" rtlCol="0" anchor="t">
            <a:spAutoFit/>
          </a:bodyPr>
          <a:lstStyle/>
          <a:p>
            <a:pPr>
              <a:lnSpc>
                <a:spcPts val="5460"/>
              </a:lnSpc>
            </a:pPr>
            <a:r>
              <a:rPr lang="en-US" sz="3900">
                <a:solidFill>
                  <a:srgbClr val="000000"/>
                </a:solidFill>
                <a:latin typeface="Tex Gyre Termes Bold"/>
              </a:rPr>
              <a:t>Definition</a:t>
            </a:r>
          </a:p>
        </p:txBody>
      </p:sp>
      <p:sp>
        <p:nvSpPr>
          <p:cNvPr id="8" name="TextBox 8"/>
          <p:cNvSpPr txBox="1"/>
          <p:nvPr/>
        </p:nvSpPr>
        <p:spPr>
          <a:xfrm>
            <a:off x="751173" y="6821703"/>
            <a:ext cx="2978549" cy="662939"/>
          </a:xfrm>
          <a:prstGeom prst="rect">
            <a:avLst/>
          </a:prstGeom>
        </p:spPr>
        <p:txBody>
          <a:bodyPr lIns="0" tIns="0" rIns="0" bIns="0" rtlCol="0" anchor="t">
            <a:spAutoFit/>
          </a:bodyPr>
          <a:lstStyle/>
          <a:p>
            <a:pPr>
              <a:lnSpc>
                <a:spcPts val="5460"/>
              </a:lnSpc>
            </a:pPr>
            <a:r>
              <a:rPr lang="en-US" sz="3900">
                <a:solidFill>
                  <a:srgbClr val="000000"/>
                </a:solidFill>
                <a:latin typeface="Tex Gyre Termes Bold"/>
              </a:rPr>
              <a:t>Importance </a:t>
            </a:r>
          </a:p>
        </p:txBody>
      </p:sp>
      <p:sp>
        <p:nvSpPr>
          <p:cNvPr id="9" name="TextBox 9"/>
          <p:cNvSpPr txBox="1"/>
          <p:nvPr/>
        </p:nvSpPr>
        <p:spPr>
          <a:xfrm>
            <a:off x="3729723" y="5926352"/>
            <a:ext cx="7118440" cy="2491740"/>
          </a:xfrm>
          <a:prstGeom prst="rect">
            <a:avLst/>
          </a:prstGeom>
        </p:spPr>
        <p:txBody>
          <a:bodyPr lIns="0" tIns="0" rIns="0" bIns="0" rtlCol="0" anchor="t">
            <a:spAutoFit/>
          </a:bodyPr>
          <a:lstStyle/>
          <a:p>
            <a:pPr algn="just">
              <a:lnSpc>
                <a:spcPts val="3359"/>
              </a:lnSpc>
            </a:pPr>
            <a:r>
              <a:rPr lang="en-US" sz="2400">
                <a:solidFill>
                  <a:srgbClr val="000000"/>
                </a:solidFill>
                <a:latin typeface="Canva Sans"/>
              </a:rPr>
              <a:t>In the digital age, web search engines are essential for information retrieval as they allow users to quickly and efficiently access a large amount of information. They now play a crucial role in our everyday activities, influencing the way we obtain, use, and share information.</a:t>
            </a:r>
          </a:p>
        </p:txBody>
      </p:sp>
      <p:sp>
        <p:nvSpPr>
          <p:cNvPr id="10" name="TextBox 10"/>
          <p:cNvSpPr txBox="1"/>
          <p:nvPr/>
        </p:nvSpPr>
        <p:spPr>
          <a:xfrm>
            <a:off x="1028700" y="9332207"/>
            <a:ext cx="4170649" cy="549278"/>
          </a:xfrm>
          <a:prstGeom prst="rect">
            <a:avLst/>
          </a:prstGeom>
        </p:spPr>
        <p:txBody>
          <a:bodyPr lIns="0" tIns="0" rIns="0" bIns="0" rtlCol="0" anchor="t">
            <a:spAutoFit/>
          </a:bodyPr>
          <a:lstStyle/>
          <a:p>
            <a:pPr>
              <a:lnSpc>
                <a:spcPts val="4749"/>
              </a:lnSpc>
            </a:pPr>
            <a:r>
              <a:rPr lang="en-US" sz="2499" spc="-77">
                <a:solidFill>
                  <a:srgbClr val="000000"/>
                </a:solidFill>
                <a:latin typeface="Tex Gyre Termes"/>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10665474" cy="1772041"/>
            <a:chOff x="0" y="0"/>
            <a:chExt cx="14220632" cy="2362722"/>
          </a:xfrm>
        </p:grpSpPr>
        <p:sp>
          <p:nvSpPr>
            <p:cNvPr id="3" name="TextBox 3"/>
            <p:cNvSpPr txBox="1"/>
            <p:nvPr/>
          </p:nvSpPr>
          <p:spPr>
            <a:xfrm>
              <a:off x="0" y="-57150"/>
              <a:ext cx="14220632" cy="1365250"/>
            </a:xfrm>
            <a:prstGeom prst="rect">
              <a:avLst/>
            </a:prstGeom>
          </p:spPr>
          <p:txBody>
            <a:bodyPr lIns="0" tIns="0" rIns="0" bIns="0" rtlCol="0" anchor="t">
              <a:spAutoFit/>
            </a:bodyPr>
            <a:lstStyle/>
            <a:p>
              <a:pPr>
                <a:lnSpc>
                  <a:spcPts val="7762"/>
                </a:lnSpc>
              </a:pPr>
              <a:r>
                <a:rPr lang="en-US" sz="6468" spc="-200">
                  <a:solidFill>
                    <a:srgbClr val="000000"/>
                  </a:solidFill>
                  <a:latin typeface="Bodoni FLF Bold"/>
                </a:rPr>
                <a:t>Project Components</a:t>
              </a:r>
            </a:p>
          </p:txBody>
        </p:sp>
        <p:sp>
          <p:nvSpPr>
            <p:cNvPr id="4" name="TextBox 4"/>
            <p:cNvSpPr txBox="1"/>
            <p:nvPr/>
          </p:nvSpPr>
          <p:spPr>
            <a:xfrm>
              <a:off x="0" y="1844562"/>
              <a:ext cx="14220632" cy="518160"/>
            </a:xfrm>
            <a:prstGeom prst="rect">
              <a:avLst/>
            </a:prstGeom>
          </p:spPr>
          <p:txBody>
            <a:bodyPr lIns="0" tIns="0" rIns="0" bIns="0" rtlCol="0" anchor="t">
              <a:spAutoFit/>
            </a:bodyPr>
            <a:lstStyle/>
            <a:p>
              <a:pPr>
                <a:lnSpc>
                  <a:spcPts val="3120"/>
                </a:lnSpc>
              </a:pPr>
              <a:endParaRPr/>
            </a:p>
          </p:txBody>
        </p:sp>
      </p:grpSp>
      <p:sp>
        <p:nvSpPr>
          <p:cNvPr id="5" name="Freeform 5"/>
          <p:cNvSpPr/>
          <p:nvPr/>
        </p:nvSpPr>
        <p:spPr>
          <a:xfrm>
            <a:off x="11789424" y="518598"/>
            <a:ext cx="7038232" cy="9605528"/>
          </a:xfrm>
          <a:custGeom>
            <a:avLst/>
            <a:gdLst/>
            <a:ahLst/>
            <a:cxnLst/>
            <a:rect l="l" t="t" r="r" b="b"/>
            <a:pathLst>
              <a:path w="7038232" h="9605528">
                <a:moveTo>
                  <a:pt x="0" y="0"/>
                </a:moveTo>
                <a:lnTo>
                  <a:pt x="7038232" y="0"/>
                </a:lnTo>
                <a:lnTo>
                  <a:pt x="7038232" y="9605528"/>
                </a:lnTo>
                <a:lnTo>
                  <a:pt x="0" y="96055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6" name="TextBox 6"/>
          <p:cNvSpPr txBox="1"/>
          <p:nvPr/>
        </p:nvSpPr>
        <p:spPr>
          <a:xfrm>
            <a:off x="1028700" y="2734066"/>
            <a:ext cx="9810520" cy="915035"/>
          </a:xfrm>
          <a:prstGeom prst="rect">
            <a:avLst/>
          </a:prstGeom>
        </p:spPr>
        <p:txBody>
          <a:bodyPr lIns="0" tIns="0" rIns="0" bIns="0" rtlCol="0" anchor="t">
            <a:spAutoFit/>
          </a:bodyPr>
          <a:lstStyle/>
          <a:p>
            <a:pPr algn="just">
              <a:lnSpc>
                <a:spcPts val="3639"/>
              </a:lnSpc>
              <a:spcBef>
                <a:spcPct val="0"/>
              </a:spcBef>
            </a:pPr>
            <a:r>
              <a:rPr lang="en-US" sz="2599" spc="-25">
                <a:solidFill>
                  <a:srgbClr val="000000"/>
                </a:solidFill>
                <a:latin typeface="Public Sans"/>
              </a:rPr>
              <a:t>Our project aims to develop a web search engine, encompassing the following key processes:</a:t>
            </a:r>
          </a:p>
        </p:txBody>
      </p:sp>
      <p:sp>
        <p:nvSpPr>
          <p:cNvPr id="7" name="TextBox 7"/>
          <p:cNvSpPr txBox="1"/>
          <p:nvPr/>
        </p:nvSpPr>
        <p:spPr>
          <a:xfrm>
            <a:off x="1123950" y="5067300"/>
            <a:ext cx="10665474" cy="2390140"/>
          </a:xfrm>
          <a:prstGeom prst="rect">
            <a:avLst/>
          </a:prstGeom>
        </p:spPr>
        <p:txBody>
          <a:bodyPr lIns="0" tIns="0" rIns="0" bIns="0" rtlCol="0" anchor="t">
            <a:spAutoFit/>
          </a:bodyPr>
          <a:lstStyle/>
          <a:p>
            <a:pPr marL="734059" lvl="1" indent="-367030" algn="just">
              <a:lnSpc>
                <a:spcPts val="4759"/>
              </a:lnSpc>
              <a:buFont typeface="Arial"/>
              <a:buChar char="•"/>
            </a:pPr>
            <a:r>
              <a:rPr lang="en-US" sz="3399">
                <a:solidFill>
                  <a:srgbClr val="000000"/>
                </a:solidFill>
                <a:latin typeface="Public Sans"/>
              </a:rPr>
              <a:t>Web Crawling</a:t>
            </a:r>
          </a:p>
          <a:p>
            <a:pPr marL="734059" lvl="1" indent="-367030" algn="just">
              <a:lnSpc>
                <a:spcPts val="4759"/>
              </a:lnSpc>
              <a:buFont typeface="Arial"/>
              <a:buChar char="•"/>
            </a:pPr>
            <a:r>
              <a:rPr lang="en-US" sz="3399">
                <a:solidFill>
                  <a:srgbClr val="000000"/>
                </a:solidFill>
                <a:latin typeface="Public Sans"/>
              </a:rPr>
              <a:t>Inverted Indexing</a:t>
            </a:r>
          </a:p>
          <a:p>
            <a:pPr marL="734059" lvl="1" indent="-367030" algn="just">
              <a:lnSpc>
                <a:spcPts val="4759"/>
              </a:lnSpc>
              <a:buFont typeface="Arial"/>
              <a:buChar char="•"/>
            </a:pPr>
            <a:r>
              <a:rPr lang="en-US" sz="3399">
                <a:solidFill>
                  <a:srgbClr val="000000"/>
                </a:solidFill>
                <a:latin typeface="Public Sans"/>
              </a:rPr>
              <a:t>Search &amp; Edit Distance</a:t>
            </a:r>
          </a:p>
          <a:p>
            <a:pPr marL="734059" lvl="1" indent="-367030" algn="just">
              <a:lnSpc>
                <a:spcPts val="4759"/>
              </a:lnSpc>
              <a:buFont typeface="Arial"/>
              <a:buChar char="•"/>
            </a:pPr>
            <a:r>
              <a:rPr lang="en-US" sz="3399">
                <a:solidFill>
                  <a:srgbClr val="000000"/>
                </a:solidFill>
                <a:latin typeface="Public Sans"/>
              </a:rPr>
              <a:t>Sorting</a:t>
            </a:r>
          </a:p>
        </p:txBody>
      </p:sp>
      <p:sp>
        <p:nvSpPr>
          <p:cNvPr id="8" name="TextBox 8"/>
          <p:cNvSpPr txBox="1"/>
          <p:nvPr/>
        </p:nvSpPr>
        <p:spPr>
          <a:xfrm>
            <a:off x="1028700" y="9332207"/>
            <a:ext cx="4170649" cy="549278"/>
          </a:xfrm>
          <a:prstGeom prst="rect">
            <a:avLst/>
          </a:prstGeom>
        </p:spPr>
        <p:txBody>
          <a:bodyPr lIns="0" tIns="0" rIns="0" bIns="0" rtlCol="0" anchor="t">
            <a:spAutoFit/>
          </a:bodyPr>
          <a:lstStyle/>
          <a:p>
            <a:pPr>
              <a:lnSpc>
                <a:spcPts val="4749"/>
              </a:lnSpc>
            </a:pPr>
            <a:r>
              <a:rPr lang="en-US" sz="2499" spc="-77">
                <a:solidFill>
                  <a:srgbClr val="000000"/>
                </a:solidFill>
                <a:latin typeface="Tex Gyre Termes"/>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913795" y="0"/>
            <a:ext cx="12597805" cy="9759177"/>
          </a:xfrm>
          <a:custGeom>
            <a:avLst/>
            <a:gdLst/>
            <a:ahLst/>
            <a:cxnLst/>
            <a:rect l="l" t="t" r="r" b="b"/>
            <a:pathLst>
              <a:path w="12597805" h="9759177">
                <a:moveTo>
                  <a:pt x="0" y="0"/>
                </a:moveTo>
                <a:lnTo>
                  <a:pt x="12597804" y="0"/>
                </a:lnTo>
                <a:lnTo>
                  <a:pt x="12597804" y="9759177"/>
                </a:lnTo>
                <a:lnTo>
                  <a:pt x="0" y="9759177"/>
                </a:lnTo>
                <a:lnTo>
                  <a:pt x="0" y="0"/>
                </a:lnTo>
                <a:close/>
              </a:path>
            </a:pathLst>
          </a:custGeom>
          <a:blipFill>
            <a:blip r:embed="rId2"/>
            <a:stretch>
              <a:fillRect t="-1389" b="-1389"/>
            </a:stretch>
          </a:blipFill>
        </p:spPr>
        <p:txBody>
          <a:bodyPr/>
          <a:lstStyle/>
          <a:p>
            <a:endParaRPr lang="en-IN"/>
          </a:p>
        </p:txBody>
      </p:sp>
      <p:sp>
        <p:nvSpPr>
          <p:cNvPr id="3" name="TextBox 3"/>
          <p:cNvSpPr txBox="1"/>
          <p:nvPr/>
        </p:nvSpPr>
        <p:spPr>
          <a:xfrm>
            <a:off x="229596" y="169948"/>
            <a:ext cx="4775913" cy="2895600"/>
          </a:xfrm>
          <a:prstGeom prst="rect">
            <a:avLst/>
          </a:prstGeom>
        </p:spPr>
        <p:txBody>
          <a:bodyPr lIns="0" tIns="0" rIns="0" bIns="0" rtlCol="0" anchor="t">
            <a:spAutoFit/>
          </a:bodyPr>
          <a:lstStyle/>
          <a:p>
            <a:pPr>
              <a:lnSpc>
                <a:spcPts val="7642"/>
              </a:lnSpc>
            </a:pPr>
            <a:r>
              <a:rPr lang="en-US" sz="6368" spc="-197">
                <a:solidFill>
                  <a:srgbClr val="000000"/>
                </a:solidFill>
                <a:latin typeface="Public Sans Bold"/>
              </a:rPr>
              <a:t>Flowchart of Web Search Engine</a:t>
            </a:r>
          </a:p>
        </p:txBody>
      </p:sp>
      <p:sp>
        <p:nvSpPr>
          <p:cNvPr id="4" name="TextBox 4"/>
          <p:cNvSpPr txBox="1"/>
          <p:nvPr/>
        </p:nvSpPr>
        <p:spPr>
          <a:xfrm>
            <a:off x="1028700" y="9332207"/>
            <a:ext cx="4170649" cy="549278"/>
          </a:xfrm>
          <a:prstGeom prst="rect">
            <a:avLst/>
          </a:prstGeom>
        </p:spPr>
        <p:txBody>
          <a:bodyPr lIns="0" tIns="0" rIns="0" bIns="0" rtlCol="0" anchor="t">
            <a:spAutoFit/>
          </a:bodyPr>
          <a:lstStyle/>
          <a:p>
            <a:pPr>
              <a:lnSpc>
                <a:spcPts val="4749"/>
              </a:lnSpc>
            </a:pPr>
            <a:r>
              <a:rPr lang="en-US" sz="2499" spc="-77">
                <a:solidFill>
                  <a:srgbClr val="000000"/>
                </a:solidFill>
                <a:latin typeface="Tex Gyre Termes"/>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826121"/>
            <a:ext cx="1231738" cy="123173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EBE6"/>
            </a:solidFill>
            <a:ln w="38100" cap="sq">
              <a:solidFill>
                <a:srgbClr val="000000"/>
              </a:solidFill>
              <a:prstDash val="solid"/>
              <a:miter/>
            </a:ln>
          </p:spPr>
          <p:txBody>
            <a:bodyPr/>
            <a:lstStyle/>
            <a:p>
              <a:endParaRPr lang="en-IN"/>
            </a:p>
          </p:txBody>
        </p:sp>
        <p:sp>
          <p:nvSpPr>
            <p:cNvPr id="4" name="TextBox 4"/>
            <p:cNvSpPr txBox="1"/>
            <p:nvPr/>
          </p:nvSpPr>
          <p:spPr>
            <a:xfrm>
              <a:off x="76200" y="76200"/>
              <a:ext cx="660400" cy="660400"/>
            </a:xfrm>
            <a:prstGeom prst="rect">
              <a:avLst/>
            </a:prstGeom>
          </p:spPr>
          <p:txBody>
            <a:bodyPr lIns="50800" tIns="50800" rIns="50800" bIns="50800" rtlCol="0" anchor="ctr"/>
            <a:lstStyle/>
            <a:p>
              <a:pPr algn="ctr">
                <a:lnSpc>
                  <a:spcPts val="5399"/>
                </a:lnSpc>
              </a:pPr>
              <a:endParaRPr/>
            </a:p>
          </p:txBody>
        </p:sp>
      </p:grpSp>
      <p:sp>
        <p:nvSpPr>
          <p:cNvPr id="5" name="Freeform 5"/>
          <p:cNvSpPr/>
          <p:nvPr/>
        </p:nvSpPr>
        <p:spPr>
          <a:xfrm>
            <a:off x="11087609" y="826121"/>
            <a:ext cx="7171816" cy="8098511"/>
          </a:xfrm>
          <a:custGeom>
            <a:avLst/>
            <a:gdLst/>
            <a:ahLst/>
            <a:cxnLst/>
            <a:rect l="l" t="t" r="r" b="b"/>
            <a:pathLst>
              <a:path w="7171816" h="8098511">
                <a:moveTo>
                  <a:pt x="0" y="0"/>
                </a:moveTo>
                <a:lnTo>
                  <a:pt x="7171816" y="0"/>
                </a:lnTo>
                <a:lnTo>
                  <a:pt x="7171816" y="8098511"/>
                </a:lnTo>
                <a:lnTo>
                  <a:pt x="0" y="8098511"/>
                </a:lnTo>
                <a:lnTo>
                  <a:pt x="0" y="0"/>
                </a:lnTo>
                <a:close/>
              </a:path>
            </a:pathLst>
          </a:custGeom>
          <a:blipFill>
            <a:blip r:embed="rId2"/>
            <a:stretch>
              <a:fillRect l="-4090"/>
            </a:stretch>
          </a:blipFill>
        </p:spPr>
        <p:txBody>
          <a:bodyPr/>
          <a:lstStyle/>
          <a:p>
            <a:endParaRPr lang="en-IN"/>
          </a:p>
        </p:txBody>
      </p:sp>
      <p:sp>
        <p:nvSpPr>
          <p:cNvPr id="6" name="TextBox 6"/>
          <p:cNvSpPr txBox="1"/>
          <p:nvPr/>
        </p:nvSpPr>
        <p:spPr>
          <a:xfrm>
            <a:off x="2573133" y="942123"/>
            <a:ext cx="13913951" cy="990209"/>
          </a:xfrm>
          <a:prstGeom prst="rect">
            <a:avLst/>
          </a:prstGeom>
        </p:spPr>
        <p:txBody>
          <a:bodyPr lIns="0" tIns="0" rIns="0" bIns="0" rtlCol="0" anchor="t">
            <a:spAutoFit/>
          </a:bodyPr>
          <a:lstStyle/>
          <a:p>
            <a:pPr>
              <a:lnSpc>
                <a:spcPts val="7762"/>
              </a:lnSpc>
            </a:pPr>
            <a:r>
              <a:rPr lang="en-US" sz="6468" spc="-200">
                <a:solidFill>
                  <a:srgbClr val="000000"/>
                </a:solidFill>
                <a:latin typeface="Public Sans Bold"/>
              </a:rPr>
              <a:t>Web Crawling</a:t>
            </a:r>
          </a:p>
        </p:txBody>
      </p:sp>
      <p:sp>
        <p:nvSpPr>
          <p:cNvPr id="7" name="TextBox 7"/>
          <p:cNvSpPr txBox="1"/>
          <p:nvPr/>
        </p:nvSpPr>
        <p:spPr>
          <a:xfrm>
            <a:off x="933450" y="2494152"/>
            <a:ext cx="9981829" cy="995403"/>
          </a:xfrm>
          <a:prstGeom prst="rect">
            <a:avLst/>
          </a:prstGeom>
        </p:spPr>
        <p:txBody>
          <a:bodyPr lIns="0" tIns="0" rIns="0" bIns="0" rtlCol="0" anchor="t">
            <a:spAutoFit/>
          </a:bodyPr>
          <a:lstStyle/>
          <a:p>
            <a:pPr>
              <a:lnSpc>
                <a:spcPts val="2643"/>
              </a:lnSpc>
            </a:pPr>
            <a:r>
              <a:rPr lang="en-US" sz="2033" spc="-20">
                <a:solidFill>
                  <a:srgbClr val="000000"/>
                </a:solidFill>
                <a:latin typeface="Public Sans"/>
              </a:rPr>
              <a:t>Web crawling is the process of systematically browsing the internet to collect information from web pages. The purpose is to gather data for web indexing and analysis. </a:t>
            </a:r>
          </a:p>
        </p:txBody>
      </p:sp>
      <p:sp>
        <p:nvSpPr>
          <p:cNvPr id="8" name="TextBox 8"/>
          <p:cNvSpPr txBox="1"/>
          <p:nvPr/>
        </p:nvSpPr>
        <p:spPr>
          <a:xfrm>
            <a:off x="933450" y="3946777"/>
            <a:ext cx="4619773" cy="398145"/>
          </a:xfrm>
          <a:prstGeom prst="rect">
            <a:avLst/>
          </a:prstGeom>
        </p:spPr>
        <p:txBody>
          <a:bodyPr lIns="0" tIns="0" rIns="0" bIns="0" rtlCol="0" anchor="t">
            <a:spAutoFit/>
          </a:bodyPr>
          <a:lstStyle/>
          <a:p>
            <a:pPr>
              <a:lnSpc>
                <a:spcPts val="3120"/>
              </a:lnSpc>
            </a:pPr>
            <a:r>
              <a:rPr lang="en-US" sz="2400" spc="-24">
                <a:solidFill>
                  <a:srgbClr val="165E9A"/>
                </a:solidFill>
                <a:latin typeface="Public Sans Bold"/>
              </a:rPr>
              <a:t>How does a crawler work?</a:t>
            </a:r>
          </a:p>
        </p:txBody>
      </p:sp>
      <p:sp>
        <p:nvSpPr>
          <p:cNvPr id="9" name="TextBox 9"/>
          <p:cNvSpPr txBox="1"/>
          <p:nvPr/>
        </p:nvSpPr>
        <p:spPr>
          <a:xfrm>
            <a:off x="933450" y="4372730"/>
            <a:ext cx="9252003" cy="4092702"/>
          </a:xfrm>
          <a:prstGeom prst="rect">
            <a:avLst/>
          </a:prstGeom>
        </p:spPr>
        <p:txBody>
          <a:bodyPr lIns="0" tIns="0" rIns="0" bIns="0" rtlCol="0" anchor="t">
            <a:spAutoFit/>
          </a:bodyPr>
          <a:lstStyle/>
          <a:p>
            <a:pPr marL="518160" lvl="1" indent="-259080">
              <a:lnSpc>
                <a:spcPts val="4104"/>
              </a:lnSpc>
              <a:buFont typeface="Arial"/>
              <a:buChar char="•"/>
            </a:pPr>
            <a:r>
              <a:rPr lang="en-US" sz="2400" spc="-24">
                <a:solidFill>
                  <a:srgbClr val="000000"/>
                </a:solidFill>
                <a:latin typeface="Public Sans"/>
              </a:rPr>
              <a:t>Web crawlers start their crawling process through Jsoup library</a:t>
            </a:r>
          </a:p>
          <a:p>
            <a:pPr marL="518160" lvl="1" indent="-259080">
              <a:lnSpc>
                <a:spcPts val="4104"/>
              </a:lnSpc>
              <a:buFont typeface="Arial"/>
              <a:buChar char="•"/>
            </a:pPr>
            <a:r>
              <a:rPr lang="en-US" sz="2400" spc="-24">
                <a:solidFill>
                  <a:srgbClr val="000000"/>
                </a:solidFill>
                <a:latin typeface="Public Sans"/>
              </a:rPr>
              <a:t>Connection to webpage is establish through urlToHTML(String link) function with URLConnection conn = url.openConnection().</a:t>
            </a:r>
          </a:p>
          <a:p>
            <a:pPr marL="518160" lvl="1" indent="-259080">
              <a:lnSpc>
                <a:spcPts val="4104"/>
              </a:lnSpc>
              <a:buFont typeface="Arial"/>
              <a:buChar char="•"/>
            </a:pPr>
            <a:r>
              <a:rPr lang="en-US" sz="2400" spc="-24">
                <a:solidFill>
                  <a:srgbClr val="000000"/>
                </a:solidFill>
                <a:latin typeface="Public Sans"/>
              </a:rPr>
              <a:t>Crawlers add newly discovered URLs to the crawl queue .</a:t>
            </a:r>
          </a:p>
          <a:p>
            <a:pPr>
              <a:lnSpc>
                <a:spcPts val="4104"/>
              </a:lnSpc>
            </a:pPr>
            <a:r>
              <a:rPr lang="en-US" sz="2400" spc="-24">
                <a:solidFill>
                  <a:srgbClr val="000000"/>
                </a:solidFill>
                <a:latin typeface="Public Sans"/>
              </a:rPr>
              <a:t>With this flow, web crawlers can index every single page that is connected to others.</a:t>
            </a:r>
          </a:p>
        </p:txBody>
      </p:sp>
      <p:sp>
        <p:nvSpPr>
          <p:cNvPr id="10" name="TextBox 10"/>
          <p:cNvSpPr txBox="1"/>
          <p:nvPr/>
        </p:nvSpPr>
        <p:spPr>
          <a:xfrm>
            <a:off x="1028700" y="9332207"/>
            <a:ext cx="4170649" cy="549278"/>
          </a:xfrm>
          <a:prstGeom prst="rect">
            <a:avLst/>
          </a:prstGeom>
        </p:spPr>
        <p:txBody>
          <a:bodyPr lIns="0" tIns="0" rIns="0" bIns="0" rtlCol="0" anchor="t">
            <a:spAutoFit/>
          </a:bodyPr>
          <a:lstStyle/>
          <a:p>
            <a:pPr>
              <a:lnSpc>
                <a:spcPts val="4749"/>
              </a:lnSpc>
            </a:pPr>
            <a:r>
              <a:rPr lang="en-US" sz="2499" spc="-77">
                <a:solidFill>
                  <a:srgbClr val="000000"/>
                </a:solidFill>
                <a:latin typeface="Tex Gyre Termes"/>
              </a:rPr>
              <a:t>Slide 6</a:t>
            </a:r>
          </a:p>
        </p:txBody>
      </p:sp>
      <p:sp>
        <p:nvSpPr>
          <p:cNvPr id="11" name="TextBox 11"/>
          <p:cNvSpPr txBox="1"/>
          <p:nvPr/>
        </p:nvSpPr>
        <p:spPr>
          <a:xfrm>
            <a:off x="1204235" y="1019175"/>
            <a:ext cx="880669" cy="847725"/>
          </a:xfrm>
          <a:prstGeom prst="rect">
            <a:avLst/>
          </a:prstGeom>
        </p:spPr>
        <p:txBody>
          <a:bodyPr lIns="0" tIns="0" rIns="0" bIns="0" rtlCol="0" anchor="t">
            <a:spAutoFit/>
          </a:bodyPr>
          <a:lstStyle/>
          <a:p>
            <a:pPr algn="ctr">
              <a:lnSpc>
                <a:spcPts val="6600"/>
              </a:lnSpc>
              <a:spcBef>
                <a:spcPct val="0"/>
              </a:spcBef>
            </a:pPr>
            <a:r>
              <a:rPr lang="en-US" sz="5500" spc="-170">
                <a:solidFill>
                  <a:srgbClr val="000000"/>
                </a:solidFill>
                <a:latin typeface="Public Sans Bold"/>
              </a:rPr>
              <a:t>1</a:t>
            </a:r>
          </a:p>
        </p:txBody>
      </p:sp>
      <p:sp>
        <p:nvSpPr>
          <p:cNvPr id="12" name="TextBox 12"/>
          <p:cNvSpPr txBox="1"/>
          <p:nvPr/>
        </p:nvSpPr>
        <p:spPr>
          <a:xfrm>
            <a:off x="12909619" y="9044860"/>
            <a:ext cx="4946897" cy="356234"/>
          </a:xfrm>
          <a:prstGeom prst="rect">
            <a:avLst/>
          </a:prstGeom>
        </p:spPr>
        <p:txBody>
          <a:bodyPr lIns="0" tIns="0" rIns="0" bIns="0" rtlCol="0" anchor="t">
            <a:spAutoFit/>
          </a:bodyPr>
          <a:lstStyle/>
          <a:p>
            <a:pPr algn="ctr">
              <a:lnSpc>
                <a:spcPts val="2940"/>
              </a:lnSpc>
            </a:pPr>
            <a:r>
              <a:rPr lang="en-US" sz="2100">
                <a:solidFill>
                  <a:srgbClr val="000000"/>
                </a:solidFill>
                <a:latin typeface="Canva Sans Bold"/>
              </a:rPr>
              <a:t>Architecture of a web crawler module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826121"/>
            <a:ext cx="1231738" cy="123173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EBE6"/>
            </a:solidFill>
            <a:ln w="38100" cap="sq">
              <a:solidFill>
                <a:srgbClr val="000000"/>
              </a:solidFill>
              <a:prstDash val="solid"/>
              <a:miter/>
            </a:ln>
          </p:spPr>
          <p:txBody>
            <a:bodyPr/>
            <a:lstStyle/>
            <a:p>
              <a:endParaRPr lang="en-IN"/>
            </a:p>
          </p:txBody>
        </p:sp>
        <p:sp>
          <p:nvSpPr>
            <p:cNvPr id="4" name="TextBox 4"/>
            <p:cNvSpPr txBox="1"/>
            <p:nvPr/>
          </p:nvSpPr>
          <p:spPr>
            <a:xfrm>
              <a:off x="76200" y="76200"/>
              <a:ext cx="660400" cy="660400"/>
            </a:xfrm>
            <a:prstGeom prst="rect">
              <a:avLst/>
            </a:prstGeom>
          </p:spPr>
          <p:txBody>
            <a:bodyPr lIns="50800" tIns="50800" rIns="50800" bIns="50800" rtlCol="0" anchor="ctr"/>
            <a:lstStyle/>
            <a:p>
              <a:pPr algn="ctr">
                <a:lnSpc>
                  <a:spcPts val="5399"/>
                </a:lnSpc>
              </a:pPr>
              <a:endParaRPr/>
            </a:p>
          </p:txBody>
        </p:sp>
      </p:grpSp>
      <p:sp>
        <p:nvSpPr>
          <p:cNvPr id="5" name="Freeform 5"/>
          <p:cNvSpPr/>
          <p:nvPr/>
        </p:nvSpPr>
        <p:spPr>
          <a:xfrm>
            <a:off x="9144000" y="3619537"/>
            <a:ext cx="8499801" cy="5985358"/>
          </a:xfrm>
          <a:custGeom>
            <a:avLst/>
            <a:gdLst/>
            <a:ahLst/>
            <a:cxnLst/>
            <a:rect l="l" t="t" r="r" b="b"/>
            <a:pathLst>
              <a:path w="8499801" h="5985358">
                <a:moveTo>
                  <a:pt x="0" y="0"/>
                </a:moveTo>
                <a:lnTo>
                  <a:pt x="8499801" y="0"/>
                </a:lnTo>
                <a:lnTo>
                  <a:pt x="8499801" y="5985359"/>
                </a:lnTo>
                <a:lnTo>
                  <a:pt x="0" y="5985359"/>
                </a:lnTo>
                <a:lnTo>
                  <a:pt x="0" y="0"/>
                </a:lnTo>
                <a:close/>
              </a:path>
            </a:pathLst>
          </a:custGeom>
          <a:blipFill>
            <a:blip r:embed="rId2"/>
            <a:stretch>
              <a:fillRect/>
            </a:stretch>
          </a:blipFill>
        </p:spPr>
        <p:txBody>
          <a:bodyPr/>
          <a:lstStyle/>
          <a:p>
            <a:endParaRPr lang="en-IN"/>
          </a:p>
        </p:txBody>
      </p:sp>
      <p:sp>
        <p:nvSpPr>
          <p:cNvPr id="6" name="TextBox 6"/>
          <p:cNvSpPr txBox="1"/>
          <p:nvPr/>
        </p:nvSpPr>
        <p:spPr>
          <a:xfrm>
            <a:off x="2573133" y="942123"/>
            <a:ext cx="13913951" cy="990209"/>
          </a:xfrm>
          <a:prstGeom prst="rect">
            <a:avLst/>
          </a:prstGeom>
        </p:spPr>
        <p:txBody>
          <a:bodyPr lIns="0" tIns="0" rIns="0" bIns="0" rtlCol="0" anchor="t">
            <a:spAutoFit/>
          </a:bodyPr>
          <a:lstStyle/>
          <a:p>
            <a:pPr>
              <a:lnSpc>
                <a:spcPts val="7762"/>
              </a:lnSpc>
            </a:pPr>
            <a:r>
              <a:rPr lang="en-US" sz="6468" spc="-200">
                <a:solidFill>
                  <a:srgbClr val="000000"/>
                </a:solidFill>
                <a:latin typeface="Public Sans Bold"/>
              </a:rPr>
              <a:t>Inverted Indexing</a:t>
            </a:r>
          </a:p>
        </p:txBody>
      </p:sp>
      <p:sp>
        <p:nvSpPr>
          <p:cNvPr id="7" name="TextBox 7"/>
          <p:cNvSpPr txBox="1"/>
          <p:nvPr/>
        </p:nvSpPr>
        <p:spPr>
          <a:xfrm>
            <a:off x="1028700" y="3946777"/>
            <a:ext cx="4619773" cy="398145"/>
          </a:xfrm>
          <a:prstGeom prst="rect">
            <a:avLst/>
          </a:prstGeom>
        </p:spPr>
        <p:txBody>
          <a:bodyPr lIns="0" tIns="0" rIns="0" bIns="0" rtlCol="0" anchor="t">
            <a:spAutoFit/>
          </a:bodyPr>
          <a:lstStyle/>
          <a:p>
            <a:pPr>
              <a:lnSpc>
                <a:spcPts val="3120"/>
              </a:lnSpc>
            </a:pPr>
            <a:r>
              <a:rPr lang="en-US" sz="2400" spc="-24">
                <a:solidFill>
                  <a:srgbClr val="165E9A"/>
                </a:solidFill>
                <a:latin typeface="Public Sans Bold"/>
              </a:rPr>
              <a:t>How does it work?</a:t>
            </a:r>
          </a:p>
        </p:txBody>
      </p:sp>
      <p:sp>
        <p:nvSpPr>
          <p:cNvPr id="8" name="TextBox 8"/>
          <p:cNvSpPr txBox="1"/>
          <p:nvPr/>
        </p:nvSpPr>
        <p:spPr>
          <a:xfrm>
            <a:off x="1028700" y="4583047"/>
            <a:ext cx="7395041" cy="4607052"/>
          </a:xfrm>
          <a:prstGeom prst="rect">
            <a:avLst/>
          </a:prstGeom>
        </p:spPr>
        <p:txBody>
          <a:bodyPr lIns="0" tIns="0" rIns="0" bIns="0" rtlCol="0" anchor="t">
            <a:spAutoFit/>
          </a:bodyPr>
          <a:lstStyle/>
          <a:p>
            <a:pPr marL="518160" lvl="1" indent="-259080" algn="just">
              <a:lnSpc>
                <a:spcPts val="4104"/>
              </a:lnSpc>
              <a:buFont typeface="Arial"/>
              <a:buChar char="•"/>
            </a:pPr>
            <a:r>
              <a:rPr lang="en-US" sz="2400" spc="-24">
                <a:solidFill>
                  <a:srgbClr val="000000"/>
                </a:solidFill>
                <a:latin typeface="Public Sans"/>
              </a:rPr>
              <a:t>Purpose: Implements an Inverted Index for efficient information retrieval.</a:t>
            </a:r>
          </a:p>
          <a:p>
            <a:pPr marL="518160" lvl="1" indent="-259080" algn="just">
              <a:lnSpc>
                <a:spcPts val="4104"/>
              </a:lnSpc>
              <a:buFont typeface="Arial"/>
              <a:buChar char="•"/>
            </a:pPr>
            <a:r>
              <a:rPr lang="en-US" sz="2400" spc="-24">
                <a:solidFill>
                  <a:srgbClr val="000000"/>
                </a:solidFill>
                <a:latin typeface="Public Sans"/>
              </a:rPr>
              <a:t>Components: sources: Maps file sources (IDs, filenames), index: HashMap for word occurrences (word, file IDs).</a:t>
            </a:r>
          </a:p>
          <a:p>
            <a:pPr marL="518160" lvl="1" indent="-259080" algn="just">
              <a:lnSpc>
                <a:spcPts val="4104"/>
              </a:lnSpc>
              <a:buFont typeface="Arial"/>
              <a:buChar char="•"/>
            </a:pPr>
            <a:r>
              <a:rPr lang="en-US" sz="2400" spc="-24">
                <a:solidFill>
                  <a:srgbClr val="000000"/>
                </a:solidFill>
                <a:latin typeface="Public Sans"/>
              </a:rPr>
              <a:t>Construction: Tokenization and Stemming  extracts clean words from files.</a:t>
            </a:r>
          </a:p>
          <a:p>
            <a:pPr marL="518160" lvl="1" indent="-259080" algn="just">
              <a:lnSpc>
                <a:spcPts val="4104"/>
              </a:lnSpc>
              <a:buFont typeface="Arial"/>
              <a:buChar char="•"/>
            </a:pPr>
            <a:r>
              <a:rPr lang="en-US" sz="2400" spc="-24">
                <a:solidFill>
                  <a:srgbClr val="000000"/>
                </a:solidFill>
                <a:latin typeface="Public Sans"/>
              </a:rPr>
              <a:t>Dictionary Creation: Builds a dictionary with terms as keys, Utilizes sources for file locations.</a:t>
            </a:r>
          </a:p>
        </p:txBody>
      </p:sp>
      <p:sp>
        <p:nvSpPr>
          <p:cNvPr id="9" name="TextBox 9"/>
          <p:cNvSpPr txBox="1"/>
          <p:nvPr/>
        </p:nvSpPr>
        <p:spPr>
          <a:xfrm>
            <a:off x="1028700" y="9332207"/>
            <a:ext cx="4170649" cy="549278"/>
          </a:xfrm>
          <a:prstGeom prst="rect">
            <a:avLst/>
          </a:prstGeom>
        </p:spPr>
        <p:txBody>
          <a:bodyPr lIns="0" tIns="0" rIns="0" bIns="0" rtlCol="0" anchor="t">
            <a:spAutoFit/>
          </a:bodyPr>
          <a:lstStyle/>
          <a:p>
            <a:pPr>
              <a:lnSpc>
                <a:spcPts val="4749"/>
              </a:lnSpc>
            </a:pPr>
            <a:r>
              <a:rPr lang="en-US" sz="2499" spc="-77">
                <a:solidFill>
                  <a:srgbClr val="000000"/>
                </a:solidFill>
                <a:latin typeface="Tex Gyre Termes"/>
              </a:rPr>
              <a:t>Slide 7</a:t>
            </a:r>
          </a:p>
        </p:txBody>
      </p:sp>
      <p:sp>
        <p:nvSpPr>
          <p:cNvPr id="10" name="TextBox 10"/>
          <p:cNvSpPr txBox="1"/>
          <p:nvPr/>
        </p:nvSpPr>
        <p:spPr>
          <a:xfrm>
            <a:off x="1204235" y="1019175"/>
            <a:ext cx="880669" cy="847725"/>
          </a:xfrm>
          <a:prstGeom prst="rect">
            <a:avLst/>
          </a:prstGeom>
        </p:spPr>
        <p:txBody>
          <a:bodyPr lIns="0" tIns="0" rIns="0" bIns="0" rtlCol="0" anchor="t">
            <a:spAutoFit/>
          </a:bodyPr>
          <a:lstStyle/>
          <a:p>
            <a:pPr algn="ctr">
              <a:lnSpc>
                <a:spcPts val="6600"/>
              </a:lnSpc>
              <a:spcBef>
                <a:spcPct val="0"/>
              </a:spcBef>
            </a:pPr>
            <a:r>
              <a:rPr lang="en-US" sz="5500" spc="-170">
                <a:solidFill>
                  <a:srgbClr val="000000"/>
                </a:solidFill>
                <a:latin typeface="Public Sans Bold"/>
              </a:rPr>
              <a:t>2</a:t>
            </a:r>
          </a:p>
        </p:txBody>
      </p:sp>
      <p:sp>
        <p:nvSpPr>
          <p:cNvPr id="11" name="TextBox 11"/>
          <p:cNvSpPr txBox="1"/>
          <p:nvPr/>
        </p:nvSpPr>
        <p:spPr>
          <a:xfrm>
            <a:off x="1420327" y="2385098"/>
            <a:ext cx="15447346" cy="815339"/>
          </a:xfrm>
          <a:prstGeom prst="rect">
            <a:avLst/>
          </a:prstGeom>
        </p:spPr>
        <p:txBody>
          <a:bodyPr lIns="0" tIns="0" rIns="0" bIns="0" rtlCol="0" anchor="t">
            <a:spAutoFit/>
          </a:bodyPr>
          <a:lstStyle/>
          <a:p>
            <a:pPr algn="just">
              <a:lnSpc>
                <a:spcPts val="3360"/>
              </a:lnSpc>
            </a:pPr>
            <a:r>
              <a:rPr lang="en-US" sz="2400">
                <a:solidFill>
                  <a:srgbClr val="000000"/>
                </a:solidFill>
                <a:latin typeface="Canva Sans"/>
              </a:rPr>
              <a:t>Indexing means associating words and other definable tokens found on web pages to their domain names and </a:t>
            </a:r>
            <a:r>
              <a:rPr lang="en-US" sz="2400" u="sng">
                <a:solidFill>
                  <a:srgbClr val="000000"/>
                </a:solidFill>
                <a:latin typeface="Canva Sans"/>
                <a:hlinkClick r:id="rId3" tooltip="https://en.wikipedia.org/wiki/HTML"/>
              </a:rPr>
              <a:t>HTML</a:t>
            </a:r>
            <a:r>
              <a:rPr lang="en-US" sz="2400">
                <a:solidFill>
                  <a:srgbClr val="000000"/>
                </a:solidFill>
                <a:latin typeface="Canva Sans"/>
              </a:rPr>
              <a:t>-based fields. The associations are made in database, made available for web search queries.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826121"/>
            <a:ext cx="1231738" cy="123173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EBE6"/>
            </a:solidFill>
            <a:ln w="38100" cap="sq">
              <a:solidFill>
                <a:srgbClr val="000000"/>
              </a:solidFill>
              <a:prstDash val="solid"/>
              <a:miter/>
            </a:ln>
          </p:spPr>
          <p:txBody>
            <a:bodyPr/>
            <a:lstStyle/>
            <a:p>
              <a:endParaRPr lang="en-IN"/>
            </a:p>
          </p:txBody>
        </p:sp>
        <p:sp>
          <p:nvSpPr>
            <p:cNvPr id="4" name="TextBox 4"/>
            <p:cNvSpPr txBox="1"/>
            <p:nvPr/>
          </p:nvSpPr>
          <p:spPr>
            <a:xfrm>
              <a:off x="76200" y="76200"/>
              <a:ext cx="660400" cy="660400"/>
            </a:xfrm>
            <a:prstGeom prst="rect">
              <a:avLst/>
            </a:prstGeom>
          </p:spPr>
          <p:txBody>
            <a:bodyPr lIns="50800" tIns="50800" rIns="50800" bIns="50800" rtlCol="0" anchor="ctr"/>
            <a:lstStyle/>
            <a:p>
              <a:pPr algn="ctr">
                <a:lnSpc>
                  <a:spcPts val="5399"/>
                </a:lnSpc>
              </a:pPr>
              <a:endParaRPr/>
            </a:p>
          </p:txBody>
        </p:sp>
      </p:grpSp>
      <p:sp>
        <p:nvSpPr>
          <p:cNvPr id="5" name="Freeform 5"/>
          <p:cNvSpPr/>
          <p:nvPr/>
        </p:nvSpPr>
        <p:spPr>
          <a:xfrm>
            <a:off x="11464922" y="1693024"/>
            <a:ext cx="6395160" cy="7999547"/>
          </a:xfrm>
          <a:custGeom>
            <a:avLst/>
            <a:gdLst/>
            <a:ahLst/>
            <a:cxnLst/>
            <a:rect l="l" t="t" r="r" b="b"/>
            <a:pathLst>
              <a:path w="6395160" h="7999547">
                <a:moveTo>
                  <a:pt x="0" y="0"/>
                </a:moveTo>
                <a:lnTo>
                  <a:pt x="6395160" y="0"/>
                </a:lnTo>
                <a:lnTo>
                  <a:pt x="6395160" y="7999547"/>
                </a:lnTo>
                <a:lnTo>
                  <a:pt x="0" y="7999547"/>
                </a:lnTo>
                <a:lnTo>
                  <a:pt x="0" y="0"/>
                </a:lnTo>
                <a:close/>
              </a:path>
            </a:pathLst>
          </a:custGeom>
          <a:blipFill>
            <a:blip r:embed="rId2"/>
            <a:stretch>
              <a:fillRect t="-1205" b="-1205"/>
            </a:stretch>
          </a:blipFill>
        </p:spPr>
        <p:txBody>
          <a:bodyPr/>
          <a:lstStyle/>
          <a:p>
            <a:endParaRPr lang="en-IN"/>
          </a:p>
        </p:txBody>
      </p:sp>
      <p:sp>
        <p:nvSpPr>
          <p:cNvPr id="6" name="TextBox 6"/>
          <p:cNvSpPr txBox="1"/>
          <p:nvPr/>
        </p:nvSpPr>
        <p:spPr>
          <a:xfrm>
            <a:off x="2573133" y="942123"/>
            <a:ext cx="13913951" cy="990209"/>
          </a:xfrm>
          <a:prstGeom prst="rect">
            <a:avLst/>
          </a:prstGeom>
        </p:spPr>
        <p:txBody>
          <a:bodyPr lIns="0" tIns="0" rIns="0" bIns="0" rtlCol="0" anchor="t">
            <a:spAutoFit/>
          </a:bodyPr>
          <a:lstStyle/>
          <a:p>
            <a:pPr>
              <a:lnSpc>
                <a:spcPts val="7762"/>
              </a:lnSpc>
            </a:pPr>
            <a:r>
              <a:rPr lang="en-US" sz="6468" spc="-200">
                <a:solidFill>
                  <a:srgbClr val="000000"/>
                </a:solidFill>
                <a:latin typeface="Public Sans Bold"/>
              </a:rPr>
              <a:t>Search And Edit Distance</a:t>
            </a:r>
          </a:p>
        </p:txBody>
      </p:sp>
      <p:sp>
        <p:nvSpPr>
          <p:cNvPr id="7" name="TextBox 7"/>
          <p:cNvSpPr txBox="1"/>
          <p:nvPr/>
        </p:nvSpPr>
        <p:spPr>
          <a:xfrm>
            <a:off x="804138" y="2496672"/>
            <a:ext cx="4619773" cy="398145"/>
          </a:xfrm>
          <a:prstGeom prst="rect">
            <a:avLst/>
          </a:prstGeom>
        </p:spPr>
        <p:txBody>
          <a:bodyPr lIns="0" tIns="0" rIns="0" bIns="0" rtlCol="0" anchor="t">
            <a:spAutoFit/>
          </a:bodyPr>
          <a:lstStyle/>
          <a:p>
            <a:pPr>
              <a:lnSpc>
                <a:spcPts val="3120"/>
              </a:lnSpc>
            </a:pPr>
            <a:r>
              <a:rPr lang="en-US" sz="2400" spc="-24">
                <a:solidFill>
                  <a:srgbClr val="165E9A"/>
                </a:solidFill>
                <a:latin typeface="Public Sans Bold"/>
              </a:rPr>
              <a:t>How does it work?</a:t>
            </a:r>
          </a:p>
        </p:txBody>
      </p:sp>
      <p:sp>
        <p:nvSpPr>
          <p:cNvPr id="8" name="TextBox 8"/>
          <p:cNvSpPr txBox="1"/>
          <p:nvPr/>
        </p:nvSpPr>
        <p:spPr>
          <a:xfrm>
            <a:off x="1028700" y="9332207"/>
            <a:ext cx="4170649" cy="549278"/>
          </a:xfrm>
          <a:prstGeom prst="rect">
            <a:avLst/>
          </a:prstGeom>
        </p:spPr>
        <p:txBody>
          <a:bodyPr lIns="0" tIns="0" rIns="0" bIns="0" rtlCol="0" anchor="t">
            <a:spAutoFit/>
          </a:bodyPr>
          <a:lstStyle/>
          <a:p>
            <a:pPr>
              <a:lnSpc>
                <a:spcPts val="4749"/>
              </a:lnSpc>
            </a:pPr>
            <a:r>
              <a:rPr lang="en-US" sz="2499" spc="-77">
                <a:solidFill>
                  <a:srgbClr val="000000"/>
                </a:solidFill>
                <a:latin typeface="Tex Gyre Termes"/>
              </a:rPr>
              <a:t>Slide 8</a:t>
            </a:r>
          </a:p>
        </p:txBody>
      </p:sp>
      <p:sp>
        <p:nvSpPr>
          <p:cNvPr id="9" name="TextBox 9"/>
          <p:cNvSpPr txBox="1"/>
          <p:nvPr/>
        </p:nvSpPr>
        <p:spPr>
          <a:xfrm>
            <a:off x="1204235" y="1019175"/>
            <a:ext cx="880669" cy="847725"/>
          </a:xfrm>
          <a:prstGeom prst="rect">
            <a:avLst/>
          </a:prstGeom>
        </p:spPr>
        <p:txBody>
          <a:bodyPr lIns="0" tIns="0" rIns="0" bIns="0" rtlCol="0" anchor="t">
            <a:spAutoFit/>
          </a:bodyPr>
          <a:lstStyle/>
          <a:p>
            <a:pPr algn="ctr">
              <a:lnSpc>
                <a:spcPts val="6600"/>
              </a:lnSpc>
              <a:spcBef>
                <a:spcPct val="0"/>
              </a:spcBef>
            </a:pPr>
            <a:r>
              <a:rPr lang="en-US" sz="5500" spc="-170">
                <a:solidFill>
                  <a:srgbClr val="000000"/>
                </a:solidFill>
                <a:latin typeface="Public Sans Bold"/>
              </a:rPr>
              <a:t>3</a:t>
            </a:r>
          </a:p>
        </p:txBody>
      </p:sp>
      <p:sp>
        <p:nvSpPr>
          <p:cNvPr id="10" name="TextBox 10"/>
          <p:cNvSpPr txBox="1"/>
          <p:nvPr/>
        </p:nvSpPr>
        <p:spPr>
          <a:xfrm>
            <a:off x="604961" y="3199617"/>
            <a:ext cx="8539039" cy="5949953"/>
          </a:xfrm>
          <a:prstGeom prst="rect">
            <a:avLst/>
          </a:prstGeom>
        </p:spPr>
        <p:txBody>
          <a:bodyPr lIns="0" tIns="0" rIns="0" bIns="0" rtlCol="0" anchor="t">
            <a:spAutoFit/>
          </a:bodyPr>
          <a:lstStyle/>
          <a:p>
            <a:pPr marL="539743" lvl="1" indent="-269871">
              <a:lnSpc>
                <a:spcPts val="4749"/>
              </a:lnSpc>
              <a:buFont typeface="Arial"/>
              <a:buChar char="•"/>
            </a:pPr>
            <a:r>
              <a:rPr lang="en-US" sz="2499" spc="-77">
                <a:solidFill>
                  <a:srgbClr val="000000"/>
                </a:solidFill>
                <a:latin typeface="Tex Gyre Termes"/>
              </a:rPr>
              <a:t>Executes a phrase search in the Inverted Index..</a:t>
            </a:r>
          </a:p>
          <a:p>
            <a:pPr marL="539743" lvl="1" indent="-269871">
              <a:lnSpc>
                <a:spcPts val="4749"/>
              </a:lnSpc>
              <a:buFont typeface="Arial"/>
              <a:buChar char="•"/>
            </a:pPr>
            <a:r>
              <a:rPr lang="en-US" sz="2499" spc="-77">
                <a:solidFill>
                  <a:srgbClr val="000000"/>
                </a:solidFill>
                <a:latin typeface="Tex Gyre Termes"/>
              </a:rPr>
              <a:t>Searches for the exact phrase in the Inverted Index</a:t>
            </a:r>
          </a:p>
          <a:p>
            <a:pPr marL="539743" lvl="1" indent="-269871">
              <a:lnSpc>
                <a:spcPts val="4749"/>
              </a:lnSpc>
              <a:buFont typeface="Arial"/>
              <a:buChar char="•"/>
            </a:pPr>
            <a:r>
              <a:rPr lang="en-US" sz="2499" spc="-77">
                <a:solidFill>
                  <a:srgbClr val="000000"/>
                </a:solidFill>
                <a:latin typeface="Tex Gyre Termes"/>
              </a:rPr>
              <a:t>If not found, initiates a search for similar words using SearchSimilarWords class..</a:t>
            </a:r>
          </a:p>
          <a:p>
            <a:pPr marL="539743" lvl="1" indent="-269871">
              <a:lnSpc>
                <a:spcPts val="4749"/>
              </a:lnSpc>
              <a:buFont typeface="Arial"/>
              <a:buChar char="•"/>
            </a:pPr>
            <a:r>
              <a:rPr lang="en-US" sz="2499" spc="-77">
                <a:solidFill>
                  <a:srgbClr val="000000"/>
                </a:solidFill>
                <a:latin typeface="Tex Gyre Termes"/>
              </a:rPr>
              <a:t>Sorts and ranks the results using SortResults class.</a:t>
            </a:r>
          </a:p>
          <a:p>
            <a:pPr marL="539743" lvl="1" indent="-269871">
              <a:lnSpc>
                <a:spcPts val="4749"/>
              </a:lnSpc>
              <a:buFont typeface="Arial"/>
              <a:buChar char="•"/>
            </a:pPr>
            <a:r>
              <a:rPr lang="en-US" sz="2499" spc="-77">
                <a:solidFill>
                  <a:srgbClr val="000000"/>
                </a:solidFill>
                <a:latin typeface="Tex Gyre Termes"/>
              </a:rPr>
              <a:t>Prints the top results, considering the specified numberOfResults</a:t>
            </a:r>
          </a:p>
          <a:p>
            <a:pPr>
              <a:lnSpc>
                <a:spcPts val="4749"/>
              </a:lnSpc>
            </a:pPr>
            <a:endParaRPr lang="en-US" sz="2499" spc="-77">
              <a:solidFill>
                <a:srgbClr val="000000"/>
              </a:solidFill>
              <a:latin typeface="Tex Gyre Termes"/>
            </a:endParaRPr>
          </a:p>
          <a:p>
            <a:pPr>
              <a:lnSpc>
                <a:spcPts val="4749"/>
              </a:lnSpc>
            </a:pPr>
            <a:endParaRPr lang="en-US" sz="2499" spc="-77">
              <a:solidFill>
                <a:srgbClr val="000000"/>
              </a:solidFill>
              <a:latin typeface="Tex Gyre Termes"/>
            </a:endParaRPr>
          </a:p>
          <a:p>
            <a:pPr>
              <a:lnSpc>
                <a:spcPts val="4749"/>
              </a:lnSpc>
            </a:pPr>
            <a:endParaRPr lang="en-US" sz="2499" spc="-77">
              <a:solidFill>
                <a:srgbClr val="000000"/>
              </a:solidFill>
              <a:latin typeface="Tex Gyre Termes"/>
            </a:endParaRPr>
          </a:p>
          <a:p>
            <a:pPr>
              <a:lnSpc>
                <a:spcPts val="4749"/>
              </a:lnSpc>
            </a:pPr>
            <a:endParaRPr lang="en-US" sz="2499" spc="-77">
              <a:solidFill>
                <a:srgbClr val="000000"/>
              </a:solidFill>
              <a:latin typeface="Tex Gyre Terme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1187</Words>
  <Application>Microsoft Office PowerPoint</Application>
  <PresentationFormat>Custom</PresentationFormat>
  <Paragraphs>153</Paragraphs>
  <Slides>16</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16</vt:i4>
      </vt:variant>
    </vt:vector>
  </HeadingPairs>
  <TitlesOfParts>
    <vt:vector size="29" baseType="lpstr">
      <vt:lpstr>Libre Franklin</vt:lpstr>
      <vt:lpstr>Libre Baskerville Bold</vt:lpstr>
      <vt:lpstr>Public Sans Bold</vt:lpstr>
      <vt:lpstr>Tex Gyre Termes Bold</vt:lpstr>
      <vt:lpstr>Canva Sans Bold</vt:lpstr>
      <vt:lpstr>Public Sans</vt:lpstr>
      <vt:lpstr>Canva Sans</vt:lpstr>
      <vt:lpstr>Libre Franklin Bold</vt:lpstr>
      <vt:lpstr>Bodoni FLF Bold</vt:lpstr>
      <vt:lpstr>Arial</vt:lpstr>
      <vt:lpstr>Calibri</vt:lpstr>
      <vt:lpstr>Tex Gyre Termes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 Project PPT</dc:title>
  <cp:lastModifiedBy>Prajwal Banakar</cp:lastModifiedBy>
  <cp:revision>3</cp:revision>
  <dcterms:created xsi:type="dcterms:W3CDTF">2006-08-16T00:00:00Z</dcterms:created>
  <dcterms:modified xsi:type="dcterms:W3CDTF">2023-12-04T19:26:49Z</dcterms:modified>
  <dc:identifier>DAF1gxtrFOU</dc:identifier>
</cp:coreProperties>
</file>