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63" r:id="rId4"/>
    <p:sldId id="372" r:id="rId5"/>
    <p:sldId id="370" r:id="rId6"/>
    <p:sldId id="3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515D42-A2C1-451B-BB66-5CE126292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312" y="1162810"/>
            <a:ext cx="6400800" cy="1947333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tx1"/>
                </a:solidFill>
              </a:rPr>
              <a:t>BulkSend</a:t>
            </a:r>
            <a:r>
              <a:rPr lang="en-US" sz="3200" dirty="0">
                <a:solidFill>
                  <a:schemeClr val="tx1"/>
                </a:solidFill>
              </a:rPr>
              <a:t> and Other Bulk Ops </a:t>
            </a:r>
            <a:r>
              <a:rPr lang="en-US" sz="3200" b="1" dirty="0">
                <a:solidFill>
                  <a:schemeClr val="tx1"/>
                </a:solidFill>
              </a:rPr>
              <a:t>via automated API based Tools</a:t>
            </a:r>
          </a:p>
        </p:txBody>
      </p:sp>
    </p:spTree>
    <p:extLst>
      <p:ext uri="{BB962C8B-B14F-4D97-AF65-F5344CB8AC3E}">
        <p14:creationId xmlns:p14="http://schemas.microsoft.com/office/powerpoint/2010/main" val="112725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EEF829-BAB6-410B-8CF8-E6805B527627}"/>
              </a:ext>
            </a:extLst>
          </p:cNvPr>
          <p:cNvSpPr txBox="1"/>
          <p:nvPr/>
        </p:nvSpPr>
        <p:spPr>
          <a:xfrm>
            <a:off x="1046640" y="1391020"/>
            <a:ext cx="108108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Generic Use Case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needs to send 10000’s of envelopes using Bulk Send</a:t>
            </a:r>
          </a:p>
          <a:p>
            <a:endParaRPr lang="en-US" dirty="0"/>
          </a:p>
          <a:p>
            <a:r>
              <a:rPr lang="en-US" dirty="0"/>
              <a:t>Specific Issues for NYS: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wanted to send more than 1 million envelopes to many claimants for unemployment benefits (Till now they have sent close to 1.3M)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wanted to send ‘X’ envelopes using ‘A’ template, ‘Y’ envelopes using ‘B’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Challenges to make people work 24*7 to keep uploading </a:t>
            </a:r>
            <a:r>
              <a:rPr lang="en-US" dirty="0" err="1"/>
              <a:t>csvs</a:t>
            </a:r>
            <a:r>
              <a:rPr lang="en-US" dirty="0"/>
              <a:t> on WebApp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Dups issue could occur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FA026A5-E2F0-46B3-BF75-C32FEE4DDAF0}"/>
              </a:ext>
            </a:extLst>
          </p:cNvPr>
          <p:cNvSpPr txBox="1">
            <a:spLocks/>
          </p:cNvSpPr>
          <p:nvPr/>
        </p:nvSpPr>
        <p:spPr>
          <a:xfrm>
            <a:off x="1038225" y="150251"/>
            <a:ext cx="8987508" cy="5926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dirty="0">
                <a:latin typeface="Helvetica Light" charset="0"/>
                <a:ea typeface="Helvetica Light" charset="0"/>
                <a:cs typeface="Helvetica Light" charset="0"/>
              </a:rPr>
              <a:t>Bulk Send</a:t>
            </a:r>
          </a:p>
        </p:txBody>
      </p:sp>
    </p:spTree>
    <p:extLst>
      <p:ext uri="{BB962C8B-B14F-4D97-AF65-F5344CB8AC3E}">
        <p14:creationId xmlns:p14="http://schemas.microsoft.com/office/powerpoint/2010/main" val="423622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602246" y="256115"/>
            <a:ext cx="8987508" cy="592699"/>
          </a:xfrm>
        </p:spPr>
        <p:txBody>
          <a:bodyPr>
            <a:noAutofit/>
          </a:bodyPr>
          <a:lstStyle/>
          <a:p>
            <a:pPr algn="l"/>
            <a:r>
              <a:rPr lang="en-US" sz="4000" cap="none" dirty="0">
                <a:latin typeface="Helvetica Light" charset="0"/>
                <a:ea typeface="Helvetica Light" charset="0"/>
                <a:cs typeface="Helvetica Light" charset="0"/>
              </a:rPr>
              <a:t>Manual vs API Process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42915" y="1192290"/>
            <a:ext cx="2508127" cy="432090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rPr>
              <a:t>Manual Process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5092" y="4192377"/>
            <a:ext cx="2672433" cy="43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Helvetica Light" charset="0"/>
                <a:ea typeface="Helvetica Light" charset="0"/>
                <a:cs typeface="Helvetica Light" charset="0"/>
              </a:rPr>
              <a:t>API Process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2868291" y="5025713"/>
            <a:ext cx="7721463" cy="0"/>
          </a:xfrm>
          <a:prstGeom prst="line">
            <a:avLst/>
          </a:prstGeom>
          <a:noFill/>
          <a:ln w="762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9622269" y="2490251"/>
            <a:ext cx="1715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589" fontAlgn="auto">
              <a:spcBef>
                <a:spcPts val="1000"/>
              </a:spcBef>
              <a:spcAft>
                <a:spcPts val="300"/>
              </a:spcAft>
            </a:pPr>
            <a:r>
              <a:rPr lang="en-US" sz="1400" dirty="0">
                <a:ea typeface="+mn-ea"/>
                <a:cs typeface="+mn-cs"/>
              </a:rPr>
              <a:t>Envelopes sent</a:t>
            </a:r>
            <a:endParaRPr lang="en-US" sz="1400" baseline="30000" dirty="0">
              <a:ea typeface="+mn-ea"/>
              <a:cs typeface="+mn-cs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859F53CE-1031-476D-8518-1CC20FBE5BD8}"/>
              </a:ext>
            </a:extLst>
          </p:cNvPr>
          <p:cNvGrpSpPr/>
          <p:nvPr/>
        </p:nvGrpSpPr>
        <p:grpSpPr>
          <a:xfrm>
            <a:off x="1822749" y="4679006"/>
            <a:ext cx="1807077" cy="1021728"/>
            <a:chOff x="1822749" y="4679006"/>
            <a:chExt cx="1807077" cy="1021728"/>
          </a:xfrm>
        </p:grpSpPr>
        <p:sp>
          <p:nvSpPr>
            <p:cNvPr id="16" name="TextBox 15"/>
            <p:cNvSpPr txBox="1"/>
            <p:nvPr/>
          </p:nvSpPr>
          <p:spPr>
            <a:xfrm>
              <a:off x="1822749" y="5392957"/>
              <a:ext cx="18070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6589">
                <a:spcBef>
                  <a:spcPts val="1000"/>
                </a:spcBef>
                <a:spcAft>
                  <a:spcPts val="300"/>
                </a:spcAft>
              </a:pPr>
              <a:r>
                <a:rPr lang="en-US" sz="1400" dirty="0"/>
                <a:t>CSVs</a:t>
              </a: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2502239" y="4679006"/>
              <a:ext cx="448097" cy="561394"/>
              <a:chOff x="3953189" y="6058715"/>
              <a:chExt cx="507698" cy="636065"/>
            </a:xfrm>
          </p:grpSpPr>
          <p:sp>
            <p:nvSpPr>
              <p:cNvPr id="81" name="Freeform 502"/>
              <p:cNvSpPr>
                <a:spLocks noEditPoints="1"/>
              </p:cNvSpPr>
              <p:nvPr/>
            </p:nvSpPr>
            <p:spPr bwMode="auto">
              <a:xfrm>
                <a:off x="3953189" y="6123620"/>
                <a:ext cx="439909" cy="571160"/>
              </a:xfrm>
              <a:custGeom>
                <a:avLst/>
                <a:gdLst>
                  <a:gd name="T0" fmla="*/ 376 w 610"/>
                  <a:gd name="T1" fmla="*/ 76 h 792"/>
                  <a:gd name="T2" fmla="*/ 444 w 610"/>
                  <a:gd name="T3" fmla="*/ 147 h 792"/>
                  <a:gd name="T4" fmla="*/ 444 w 610"/>
                  <a:gd name="T5" fmla="*/ 147 h 792"/>
                  <a:gd name="T6" fmla="*/ 444 w 610"/>
                  <a:gd name="T7" fmla="*/ 147 h 792"/>
                  <a:gd name="T8" fmla="*/ 534 w 610"/>
                  <a:gd name="T9" fmla="*/ 237 h 792"/>
                  <a:gd name="T10" fmla="*/ 534 w 610"/>
                  <a:gd name="T11" fmla="*/ 717 h 792"/>
                  <a:gd name="T12" fmla="*/ 75 w 610"/>
                  <a:gd name="T13" fmla="*/ 717 h 792"/>
                  <a:gd name="T14" fmla="*/ 75 w 610"/>
                  <a:gd name="T15" fmla="*/ 76 h 792"/>
                  <a:gd name="T16" fmla="*/ 376 w 610"/>
                  <a:gd name="T17" fmla="*/ 76 h 792"/>
                  <a:gd name="T18" fmla="*/ 406 w 610"/>
                  <a:gd name="T19" fmla="*/ 0 h 792"/>
                  <a:gd name="T20" fmla="*/ 0 w 610"/>
                  <a:gd name="T21" fmla="*/ 0 h 792"/>
                  <a:gd name="T22" fmla="*/ 0 w 610"/>
                  <a:gd name="T23" fmla="*/ 792 h 792"/>
                  <a:gd name="T24" fmla="*/ 610 w 610"/>
                  <a:gd name="T25" fmla="*/ 792 h 792"/>
                  <a:gd name="T26" fmla="*/ 610 w 610"/>
                  <a:gd name="T27" fmla="*/ 206 h 792"/>
                  <a:gd name="T28" fmla="*/ 496 w 610"/>
                  <a:gd name="T29" fmla="*/ 92 h 792"/>
                  <a:gd name="T30" fmla="*/ 406 w 610"/>
                  <a:gd name="T31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0" h="792">
                    <a:moveTo>
                      <a:pt x="376" y="76"/>
                    </a:moveTo>
                    <a:lnTo>
                      <a:pt x="444" y="147"/>
                    </a:lnTo>
                    <a:lnTo>
                      <a:pt x="444" y="147"/>
                    </a:lnTo>
                    <a:lnTo>
                      <a:pt x="444" y="147"/>
                    </a:lnTo>
                    <a:lnTo>
                      <a:pt x="534" y="237"/>
                    </a:lnTo>
                    <a:lnTo>
                      <a:pt x="534" y="717"/>
                    </a:lnTo>
                    <a:lnTo>
                      <a:pt x="75" y="717"/>
                    </a:lnTo>
                    <a:lnTo>
                      <a:pt x="75" y="76"/>
                    </a:lnTo>
                    <a:lnTo>
                      <a:pt x="376" y="76"/>
                    </a:lnTo>
                    <a:close/>
                    <a:moveTo>
                      <a:pt x="406" y="0"/>
                    </a:moveTo>
                    <a:lnTo>
                      <a:pt x="0" y="0"/>
                    </a:lnTo>
                    <a:lnTo>
                      <a:pt x="0" y="792"/>
                    </a:lnTo>
                    <a:lnTo>
                      <a:pt x="610" y="792"/>
                    </a:lnTo>
                    <a:lnTo>
                      <a:pt x="610" y="206"/>
                    </a:lnTo>
                    <a:lnTo>
                      <a:pt x="496" y="92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03"/>
              <p:cNvSpPr>
                <a:spLocks noEditPoints="1"/>
              </p:cNvSpPr>
              <p:nvPr/>
            </p:nvSpPr>
            <p:spPr bwMode="auto">
              <a:xfrm>
                <a:off x="3953189" y="6123620"/>
                <a:ext cx="439909" cy="571160"/>
              </a:xfrm>
              <a:custGeom>
                <a:avLst/>
                <a:gdLst>
                  <a:gd name="T0" fmla="*/ 376 w 610"/>
                  <a:gd name="T1" fmla="*/ 76 h 792"/>
                  <a:gd name="T2" fmla="*/ 444 w 610"/>
                  <a:gd name="T3" fmla="*/ 147 h 792"/>
                  <a:gd name="T4" fmla="*/ 444 w 610"/>
                  <a:gd name="T5" fmla="*/ 147 h 792"/>
                  <a:gd name="T6" fmla="*/ 444 w 610"/>
                  <a:gd name="T7" fmla="*/ 147 h 792"/>
                  <a:gd name="T8" fmla="*/ 534 w 610"/>
                  <a:gd name="T9" fmla="*/ 237 h 792"/>
                  <a:gd name="T10" fmla="*/ 534 w 610"/>
                  <a:gd name="T11" fmla="*/ 717 h 792"/>
                  <a:gd name="T12" fmla="*/ 75 w 610"/>
                  <a:gd name="T13" fmla="*/ 717 h 792"/>
                  <a:gd name="T14" fmla="*/ 75 w 610"/>
                  <a:gd name="T15" fmla="*/ 76 h 792"/>
                  <a:gd name="T16" fmla="*/ 376 w 610"/>
                  <a:gd name="T17" fmla="*/ 76 h 792"/>
                  <a:gd name="T18" fmla="*/ 406 w 610"/>
                  <a:gd name="T19" fmla="*/ 0 h 792"/>
                  <a:gd name="T20" fmla="*/ 0 w 610"/>
                  <a:gd name="T21" fmla="*/ 0 h 792"/>
                  <a:gd name="T22" fmla="*/ 0 w 610"/>
                  <a:gd name="T23" fmla="*/ 792 h 792"/>
                  <a:gd name="T24" fmla="*/ 610 w 610"/>
                  <a:gd name="T25" fmla="*/ 792 h 792"/>
                  <a:gd name="T26" fmla="*/ 610 w 610"/>
                  <a:gd name="T27" fmla="*/ 206 h 792"/>
                  <a:gd name="T28" fmla="*/ 496 w 610"/>
                  <a:gd name="T29" fmla="*/ 92 h 792"/>
                  <a:gd name="T30" fmla="*/ 406 w 610"/>
                  <a:gd name="T31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0" h="792">
                    <a:moveTo>
                      <a:pt x="376" y="76"/>
                    </a:moveTo>
                    <a:lnTo>
                      <a:pt x="444" y="147"/>
                    </a:lnTo>
                    <a:lnTo>
                      <a:pt x="444" y="147"/>
                    </a:lnTo>
                    <a:lnTo>
                      <a:pt x="444" y="147"/>
                    </a:lnTo>
                    <a:lnTo>
                      <a:pt x="534" y="237"/>
                    </a:lnTo>
                    <a:lnTo>
                      <a:pt x="534" y="717"/>
                    </a:lnTo>
                    <a:lnTo>
                      <a:pt x="75" y="717"/>
                    </a:lnTo>
                    <a:lnTo>
                      <a:pt x="75" y="76"/>
                    </a:lnTo>
                    <a:lnTo>
                      <a:pt x="376" y="76"/>
                    </a:lnTo>
                    <a:moveTo>
                      <a:pt x="406" y="0"/>
                    </a:moveTo>
                    <a:lnTo>
                      <a:pt x="0" y="0"/>
                    </a:lnTo>
                    <a:lnTo>
                      <a:pt x="0" y="792"/>
                    </a:lnTo>
                    <a:lnTo>
                      <a:pt x="610" y="792"/>
                    </a:lnTo>
                    <a:lnTo>
                      <a:pt x="610" y="206"/>
                    </a:lnTo>
                    <a:lnTo>
                      <a:pt x="496" y="92"/>
                    </a:lnTo>
                    <a:lnTo>
                      <a:pt x="4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504"/>
              <p:cNvSpPr>
                <a:spLocks/>
              </p:cNvSpPr>
              <p:nvPr/>
            </p:nvSpPr>
            <p:spPr bwMode="auto">
              <a:xfrm>
                <a:off x="4245981" y="6123620"/>
                <a:ext cx="147117" cy="148559"/>
              </a:xfrm>
              <a:custGeom>
                <a:avLst/>
                <a:gdLst>
                  <a:gd name="T0" fmla="*/ 204 w 204"/>
                  <a:gd name="T1" fmla="*/ 206 h 206"/>
                  <a:gd name="T2" fmla="*/ 0 w 204"/>
                  <a:gd name="T3" fmla="*/ 206 h 206"/>
                  <a:gd name="T4" fmla="*/ 0 w 204"/>
                  <a:gd name="T5" fmla="*/ 0 h 206"/>
                  <a:gd name="T6" fmla="*/ 204 w 204"/>
                  <a:gd name="T7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4" h="206">
                    <a:moveTo>
                      <a:pt x="204" y="206"/>
                    </a:moveTo>
                    <a:lnTo>
                      <a:pt x="0" y="206"/>
                    </a:lnTo>
                    <a:lnTo>
                      <a:pt x="0" y="0"/>
                    </a:lnTo>
                    <a:lnTo>
                      <a:pt x="204" y="20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505"/>
              <p:cNvSpPr>
                <a:spLocks/>
              </p:cNvSpPr>
              <p:nvPr/>
            </p:nvSpPr>
            <p:spPr bwMode="auto">
              <a:xfrm>
                <a:off x="4245981" y="6123620"/>
                <a:ext cx="147117" cy="148559"/>
              </a:xfrm>
              <a:custGeom>
                <a:avLst/>
                <a:gdLst>
                  <a:gd name="T0" fmla="*/ 204 w 204"/>
                  <a:gd name="T1" fmla="*/ 206 h 206"/>
                  <a:gd name="T2" fmla="*/ 0 w 204"/>
                  <a:gd name="T3" fmla="*/ 206 h 206"/>
                  <a:gd name="T4" fmla="*/ 0 w 204"/>
                  <a:gd name="T5" fmla="*/ 0 h 206"/>
                  <a:gd name="T6" fmla="*/ 204 w 204"/>
                  <a:gd name="T7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4" h="206">
                    <a:moveTo>
                      <a:pt x="204" y="206"/>
                    </a:moveTo>
                    <a:lnTo>
                      <a:pt x="0" y="206"/>
                    </a:lnTo>
                    <a:lnTo>
                      <a:pt x="0" y="0"/>
                    </a:lnTo>
                    <a:lnTo>
                      <a:pt x="204" y="20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506"/>
              <p:cNvSpPr>
                <a:spLocks/>
              </p:cNvSpPr>
              <p:nvPr/>
            </p:nvSpPr>
            <p:spPr bwMode="auto">
              <a:xfrm>
                <a:off x="3982036" y="6149582"/>
                <a:ext cx="387264" cy="521400"/>
              </a:xfrm>
              <a:custGeom>
                <a:avLst/>
                <a:gdLst>
                  <a:gd name="T0" fmla="*/ 0 w 537"/>
                  <a:gd name="T1" fmla="*/ 0 h 723"/>
                  <a:gd name="T2" fmla="*/ 350 w 537"/>
                  <a:gd name="T3" fmla="*/ 0 h 723"/>
                  <a:gd name="T4" fmla="*/ 537 w 537"/>
                  <a:gd name="T5" fmla="*/ 184 h 723"/>
                  <a:gd name="T6" fmla="*/ 537 w 537"/>
                  <a:gd name="T7" fmla="*/ 723 h 723"/>
                  <a:gd name="T8" fmla="*/ 0 w 537"/>
                  <a:gd name="T9" fmla="*/ 723 h 723"/>
                  <a:gd name="T10" fmla="*/ 0 w 537"/>
                  <a:gd name="T11" fmla="*/ 0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7" h="723">
                    <a:moveTo>
                      <a:pt x="0" y="0"/>
                    </a:moveTo>
                    <a:lnTo>
                      <a:pt x="350" y="0"/>
                    </a:lnTo>
                    <a:lnTo>
                      <a:pt x="537" y="184"/>
                    </a:lnTo>
                    <a:lnTo>
                      <a:pt x="537" y="723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507"/>
              <p:cNvSpPr>
                <a:spLocks/>
              </p:cNvSpPr>
              <p:nvPr/>
            </p:nvSpPr>
            <p:spPr bwMode="auto">
              <a:xfrm>
                <a:off x="3982036" y="6149582"/>
                <a:ext cx="387264" cy="521400"/>
              </a:xfrm>
              <a:custGeom>
                <a:avLst/>
                <a:gdLst>
                  <a:gd name="T0" fmla="*/ 0 w 537"/>
                  <a:gd name="T1" fmla="*/ 0 h 723"/>
                  <a:gd name="T2" fmla="*/ 350 w 537"/>
                  <a:gd name="T3" fmla="*/ 0 h 723"/>
                  <a:gd name="T4" fmla="*/ 537 w 537"/>
                  <a:gd name="T5" fmla="*/ 184 h 723"/>
                  <a:gd name="T6" fmla="*/ 537 w 537"/>
                  <a:gd name="T7" fmla="*/ 723 h 723"/>
                  <a:gd name="T8" fmla="*/ 0 w 537"/>
                  <a:gd name="T9" fmla="*/ 723 h 723"/>
                  <a:gd name="T10" fmla="*/ 0 w 537"/>
                  <a:gd name="T11" fmla="*/ 0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7" h="723">
                    <a:moveTo>
                      <a:pt x="0" y="0"/>
                    </a:moveTo>
                    <a:lnTo>
                      <a:pt x="350" y="0"/>
                    </a:lnTo>
                    <a:lnTo>
                      <a:pt x="537" y="184"/>
                    </a:lnTo>
                    <a:lnTo>
                      <a:pt x="537" y="723"/>
                    </a:lnTo>
                    <a:lnTo>
                      <a:pt x="0" y="72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508"/>
              <p:cNvSpPr>
                <a:spLocks noEditPoints="1"/>
              </p:cNvSpPr>
              <p:nvPr/>
            </p:nvSpPr>
            <p:spPr bwMode="auto">
              <a:xfrm>
                <a:off x="3953189" y="6123620"/>
                <a:ext cx="439909" cy="571160"/>
              </a:xfrm>
              <a:custGeom>
                <a:avLst/>
                <a:gdLst>
                  <a:gd name="T0" fmla="*/ 376 w 610"/>
                  <a:gd name="T1" fmla="*/ 76 h 792"/>
                  <a:gd name="T2" fmla="*/ 444 w 610"/>
                  <a:gd name="T3" fmla="*/ 147 h 792"/>
                  <a:gd name="T4" fmla="*/ 444 w 610"/>
                  <a:gd name="T5" fmla="*/ 147 h 792"/>
                  <a:gd name="T6" fmla="*/ 444 w 610"/>
                  <a:gd name="T7" fmla="*/ 147 h 792"/>
                  <a:gd name="T8" fmla="*/ 534 w 610"/>
                  <a:gd name="T9" fmla="*/ 237 h 792"/>
                  <a:gd name="T10" fmla="*/ 534 w 610"/>
                  <a:gd name="T11" fmla="*/ 717 h 792"/>
                  <a:gd name="T12" fmla="*/ 75 w 610"/>
                  <a:gd name="T13" fmla="*/ 717 h 792"/>
                  <a:gd name="T14" fmla="*/ 75 w 610"/>
                  <a:gd name="T15" fmla="*/ 76 h 792"/>
                  <a:gd name="T16" fmla="*/ 376 w 610"/>
                  <a:gd name="T17" fmla="*/ 76 h 792"/>
                  <a:gd name="T18" fmla="*/ 406 w 610"/>
                  <a:gd name="T19" fmla="*/ 0 h 792"/>
                  <a:gd name="T20" fmla="*/ 0 w 610"/>
                  <a:gd name="T21" fmla="*/ 0 h 792"/>
                  <a:gd name="T22" fmla="*/ 0 w 610"/>
                  <a:gd name="T23" fmla="*/ 792 h 792"/>
                  <a:gd name="T24" fmla="*/ 610 w 610"/>
                  <a:gd name="T25" fmla="*/ 792 h 792"/>
                  <a:gd name="T26" fmla="*/ 610 w 610"/>
                  <a:gd name="T27" fmla="*/ 206 h 792"/>
                  <a:gd name="T28" fmla="*/ 496 w 610"/>
                  <a:gd name="T29" fmla="*/ 92 h 792"/>
                  <a:gd name="T30" fmla="*/ 406 w 610"/>
                  <a:gd name="T31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0" h="792">
                    <a:moveTo>
                      <a:pt x="376" y="76"/>
                    </a:moveTo>
                    <a:lnTo>
                      <a:pt x="444" y="147"/>
                    </a:lnTo>
                    <a:lnTo>
                      <a:pt x="444" y="147"/>
                    </a:lnTo>
                    <a:lnTo>
                      <a:pt x="444" y="147"/>
                    </a:lnTo>
                    <a:lnTo>
                      <a:pt x="534" y="237"/>
                    </a:lnTo>
                    <a:lnTo>
                      <a:pt x="534" y="717"/>
                    </a:lnTo>
                    <a:lnTo>
                      <a:pt x="75" y="717"/>
                    </a:lnTo>
                    <a:lnTo>
                      <a:pt x="75" y="76"/>
                    </a:lnTo>
                    <a:lnTo>
                      <a:pt x="376" y="76"/>
                    </a:lnTo>
                    <a:close/>
                    <a:moveTo>
                      <a:pt x="406" y="0"/>
                    </a:moveTo>
                    <a:lnTo>
                      <a:pt x="0" y="0"/>
                    </a:lnTo>
                    <a:lnTo>
                      <a:pt x="0" y="792"/>
                    </a:lnTo>
                    <a:lnTo>
                      <a:pt x="610" y="792"/>
                    </a:lnTo>
                    <a:lnTo>
                      <a:pt x="610" y="206"/>
                    </a:lnTo>
                    <a:lnTo>
                      <a:pt x="496" y="92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509"/>
              <p:cNvSpPr>
                <a:spLocks noEditPoints="1"/>
              </p:cNvSpPr>
              <p:nvPr/>
            </p:nvSpPr>
            <p:spPr bwMode="auto">
              <a:xfrm>
                <a:off x="3953189" y="6123620"/>
                <a:ext cx="439909" cy="571160"/>
              </a:xfrm>
              <a:custGeom>
                <a:avLst/>
                <a:gdLst>
                  <a:gd name="T0" fmla="*/ 376 w 610"/>
                  <a:gd name="T1" fmla="*/ 76 h 792"/>
                  <a:gd name="T2" fmla="*/ 444 w 610"/>
                  <a:gd name="T3" fmla="*/ 147 h 792"/>
                  <a:gd name="T4" fmla="*/ 444 w 610"/>
                  <a:gd name="T5" fmla="*/ 147 h 792"/>
                  <a:gd name="T6" fmla="*/ 444 w 610"/>
                  <a:gd name="T7" fmla="*/ 147 h 792"/>
                  <a:gd name="T8" fmla="*/ 534 w 610"/>
                  <a:gd name="T9" fmla="*/ 237 h 792"/>
                  <a:gd name="T10" fmla="*/ 534 w 610"/>
                  <a:gd name="T11" fmla="*/ 717 h 792"/>
                  <a:gd name="T12" fmla="*/ 75 w 610"/>
                  <a:gd name="T13" fmla="*/ 717 h 792"/>
                  <a:gd name="T14" fmla="*/ 75 w 610"/>
                  <a:gd name="T15" fmla="*/ 76 h 792"/>
                  <a:gd name="T16" fmla="*/ 376 w 610"/>
                  <a:gd name="T17" fmla="*/ 76 h 792"/>
                  <a:gd name="T18" fmla="*/ 406 w 610"/>
                  <a:gd name="T19" fmla="*/ 0 h 792"/>
                  <a:gd name="T20" fmla="*/ 0 w 610"/>
                  <a:gd name="T21" fmla="*/ 0 h 792"/>
                  <a:gd name="T22" fmla="*/ 0 w 610"/>
                  <a:gd name="T23" fmla="*/ 792 h 792"/>
                  <a:gd name="T24" fmla="*/ 610 w 610"/>
                  <a:gd name="T25" fmla="*/ 792 h 792"/>
                  <a:gd name="T26" fmla="*/ 610 w 610"/>
                  <a:gd name="T27" fmla="*/ 206 h 792"/>
                  <a:gd name="T28" fmla="*/ 496 w 610"/>
                  <a:gd name="T29" fmla="*/ 92 h 792"/>
                  <a:gd name="T30" fmla="*/ 406 w 610"/>
                  <a:gd name="T31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0" h="792">
                    <a:moveTo>
                      <a:pt x="376" y="76"/>
                    </a:moveTo>
                    <a:lnTo>
                      <a:pt x="444" y="147"/>
                    </a:lnTo>
                    <a:lnTo>
                      <a:pt x="444" y="147"/>
                    </a:lnTo>
                    <a:lnTo>
                      <a:pt x="444" y="147"/>
                    </a:lnTo>
                    <a:lnTo>
                      <a:pt x="534" y="237"/>
                    </a:lnTo>
                    <a:lnTo>
                      <a:pt x="534" y="717"/>
                    </a:lnTo>
                    <a:lnTo>
                      <a:pt x="75" y="717"/>
                    </a:lnTo>
                    <a:lnTo>
                      <a:pt x="75" y="76"/>
                    </a:lnTo>
                    <a:lnTo>
                      <a:pt x="376" y="76"/>
                    </a:lnTo>
                    <a:moveTo>
                      <a:pt x="406" y="0"/>
                    </a:moveTo>
                    <a:lnTo>
                      <a:pt x="0" y="0"/>
                    </a:lnTo>
                    <a:lnTo>
                      <a:pt x="0" y="792"/>
                    </a:lnTo>
                    <a:lnTo>
                      <a:pt x="610" y="792"/>
                    </a:lnTo>
                    <a:lnTo>
                      <a:pt x="610" y="206"/>
                    </a:lnTo>
                    <a:lnTo>
                      <a:pt x="496" y="92"/>
                    </a:lnTo>
                    <a:lnTo>
                      <a:pt x="4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510"/>
              <p:cNvSpPr>
                <a:spLocks/>
              </p:cNvSpPr>
              <p:nvPr/>
            </p:nvSpPr>
            <p:spPr bwMode="auto">
              <a:xfrm>
                <a:off x="4245981" y="6123620"/>
                <a:ext cx="139905" cy="139905"/>
              </a:xfrm>
              <a:custGeom>
                <a:avLst/>
                <a:gdLst>
                  <a:gd name="T0" fmla="*/ 0 w 194"/>
                  <a:gd name="T1" fmla="*/ 0 h 194"/>
                  <a:gd name="T2" fmla="*/ 0 w 194"/>
                  <a:gd name="T3" fmla="*/ 0 h 194"/>
                  <a:gd name="T4" fmla="*/ 90 w 194"/>
                  <a:gd name="T5" fmla="*/ 92 h 194"/>
                  <a:gd name="T6" fmla="*/ 194 w 194"/>
                  <a:gd name="T7" fmla="*/ 194 h 194"/>
                  <a:gd name="T8" fmla="*/ 194 w 194"/>
                  <a:gd name="T9" fmla="*/ 194 h 194"/>
                  <a:gd name="T10" fmla="*/ 90 w 194"/>
                  <a:gd name="T11" fmla="*/ 92 h 194"/>
                  <a:gd name="T12" fmla="*/ 0 w 194"/>
                  <a:gd name="T13" fmla="*/ 0 h 194"/>
                  <a:gd name="T14" fmla="*/ 0 w 194"/>
                  <a:gd name="T15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194">
                    <a:moveTo>
                      <a:pt x="0" y="0"/>
                    </a:moveTo>
                    <a:lnTo>
                      <a:pt x="0" y="0"/>
                    </a:lnTo>
                    <a:lnTo>
                      <a:pt x="90" y="92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90" y="9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E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511"/>
              <p:cNvSpPr>
                <a:spLocks/>
              </p:cNvSpPr>
              <p:nvPr/>
            </p:nvSpPr>
            <p:spPr bwMode="auto">
              <a:xfrm>
                <a:off x="4245981" y="6123620"/>
                <a:ext cx="139905" cy="139905"/>
              </a:xfrm>
              <a:custGeom>
                <a:avLst/>
                <a:gdLst>
                  <a:gd name="T0" fmla="*/ 0 w 194"/>
                  <a:gd name="T1" fmla="*/ 0 h 194"/>
                  <a:gd name="T2" fmla="*/ 0 w 194"/>
                  <a:gd name="T3" fmla="*/ 0 h 194"/>
                  <a:gd name="T4" fmla="*/ 90 w 194"/>
                  <a:gd name="T5" fmla="*/ 92 h 194"/>
                  <a:gd name="T6" fmla="*/ 194 w 194"/>
                  <a:gd name="T7" fmla="*/ 194 h 194"/>
                  <a:gd name="T8" fmla="*/ 194 w 194"/>
                  <a:gd name="T9" fmla="*/ 194 h 194"/>
                  <a:gd name="T10" fmla="*/ 90 w 194"/>
                  <a:gd name="T11" fmla="*/ 92 h 194"/>
                  <a:gd name="T12" fmla="*/ 0 w 194"/>
                  <a:gd name="T13" fmla="*/ 0 h 194"/>
                  <a:gd name="T14" fmla="*/ 0 w 194"/>
                  <a:gd name="T15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194">
                    <a:moveTo>
                      <a:pt x="0" y="0"/>
                    </a:moveTo>
                    <a:lnTo>
                      <a:pt x="0" y="0"/>
                    </a:lnTo>
                    <a:lnTo>
                      <a:pt x="90" y="92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90" y="92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512"/>
              <p:cNvSpPr>
                <a:spLocks/>
              </p:cNvSpPr>
              <p:nvPr/>
            </p:nvSpPr>
            <p:spPr bwMode="auto">
              <a:xfrm>
                <a:off x="4245981" y="6202226"/>
                <a:ext cx="69953" cy="69953"/>
              </a:xfrm>
              <a:custGeom>
                <a:avLst/>
                <a:gdLst>
                  <a:gd name="T0" fmla="*/ 0 w 97"/>
                  <a:gd name="T1" fmla="*/ 0 h 97"/>
                  <a:gd name="T2" fmla="*/ 0 w 97"/>
                  <a:gd name="T3" fmla="*/ 97 h 97"/>
                  <a:gd name="T4" fmla="*/ 97 w 97"/>
                  <a:gd name="T5" fmla="*/ 97 h 97"/>
                  <a:gd name="T6" fmla="*/ 38 w 97"/>
                  <a:gd name="T7" fmla="*/ 38 h 97"/>
                  <a:gd name="T8" fmla="*/ 38 w 97"/>
                  <a:gd name="T9" fmla="*/ 38 h 97"/>
                  <a:gd name="T10" fmla="*/ 38 w 97"/>
                  <a:gd name="T11" fmla="*/ 38 h 97"/>
                  <a:gd name="T12" fmla="*/ 0 w 97"/>
                  <a:gd name="T1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97">
                    <a:moveTo>
                      <a:pt x="0" y="0"/>
                    </a:moveTo>
                    <a:lnTo>
                      <a:pt x="0" y="97"/>
                    </a:lnTo>
                    <a:lnTo>
                      <a:pt x="97" y="97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E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513"/>
              <p:cNvSpPr>
                <a:spLocks/>
              </p:cNvSpPr>
              <p:nvPr/>
            </p:nvSpPr>
            <p:spPr bwMode="auto">
              <a:xfrm>
                <a:off x="4245981" y="6202226"/>
                <a:ext cx="69953" cy="69953"/>
              </a:xfrm>
              <a:custGeom>
                <a:avLst/>
                <a:gdLst>
                  <a:gd name="T0" fmla="*/ 0 w 97"/>
                  <a:gd name="T1" fmla="*/ 0 h 97"/>
                  <a:gd name="T2" fmla="*/ 0 w 97"/>
                  <a:gd name="T3" fmla="*/ 97 h 97"/>
                  <a:gd name="T4" fmla="*/ 97 w 97"/>
                  <a:gd name="T5" fmla="*/ 97 h 97"/>
                  <a:gd name="T6" fmla="*/ 38 w 97"/>
                  <a:gd name="T7" fmla="*/ 38 h 97"/>
                  <a:gd name="T8" fmla="*/ 38 w 97"/>
                  <a:gd name="T9" fmla="*/ 38 h 97"/>
                  <a:gd name="T10" fmla="*/ 38 w 97"/>
                  <a:gd name="T11" fmla="*/ 38 h 97"/>
                  <a:gd name="T12" fmla="*/ 0 w 97"/>
                  <a:gd name="T1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97">
                    <a:moveTo>
                      <a:pt x="0" y="0"/>
                    </a:moveTo>
                    <a:lnTo>
                      <a:pt x="0" y="97"/>
                    </a:lnTo>
                    <a:lnTo>
                      <a:pt x="97" y="97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514"/>
              <p:cNvSpPr>
                <a:spLocks/>
              </p:cNvSpPr>
              <p:nvPr/>
            </p:nvSpPr>
            <p:spPr bwMode="auto">
              <a:xfrm>
                <a:off x="4245981" y="6123620"/>
                <a:ext cx="147117" cy="148559"/>
              </a:xfrm>
              <a:custGeom>
                <a:avLst/>
                <a:gdLst>
                  <a:gd name="T0" fmla="*/ 0 w 204"/>
                  <a:gd name="T1" fmla="*/ 0 h 206"/>
                  <a:gd name="T2" fmla="*/ 0 w 204"/>
                  <a:gd name="T3" fmla="*/ 109 h 206"/>
                  <a:gd name="T4" fmla="*/ 38 w 204"/>
                  <a:gd name="T5" fmla="*/ 147 h 206"/>
                  <a:gd name="T6" fmla="*/ 38 w 204"/>
                  <a:gd name="T7" fmla="*/ 147 h 206"/>
                  <a:gd name="T8" fmla="*/ 38 w 204"/>
                  <a:gd name="T9" fmla="*/ 147 h 206"/>
                  <a:gd name="T10" fmla="*/ 97 w 204"/>
                  <a:gd name="T11" fmla="*/ 206 h 206"/>
                  <a:gd name="T12" fmla="*/ 204 w 204"/>
                  <a:gd name="T13" fmla="*/ 206 h 206"/>
                  <a:gd name="T14" fmla="*/ 194 w 204"/>
                  <a:gd name="T15" fmla="*/ 194 h 206"/>
                  <a:gd name="T16" fmla="*/ 90 w 204"/>
                  <a:gd name="T17" fmla="*/ 92 h 206"/>
                  <a:gd name="T18" fmla="*/ 0 w 204"/>
                  <a:gd name="T1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6">
                    <a:moveTo>
                      <a:pt x="0" y="0"/>
                    </a:moveTo>
                    <a:lnTo>
                      <a:pt x="0" y="109"/>
                    </a:lnTo>
                    <a:lnTo>
                      <a:pt x="38" y="147"/>
                    </a:lnTo>
                    <a:lnTo>
                      <a:pt x="38" y="147"/>
                    </a:lnTo>
                    <a:lnTo>
                      <a:pt x="38" y="147"/>
                    </a:lnTo>
                    <a:lnTo>
                      <a:pt x="97" y="206"/>
                    </a:lnTo>
                    <a:lnTo>
                      <a:pt x="204" y="206"/>
                    </a:lnTo>
                    <a:lnTo>
                      <a:pt x="194" y="194"/>
                    </a:lnTo>
                    <a:lnTo>
                      <a:pt x="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E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515"/>
              <p:cNvSpPr>
                <a:spLocks/>
              </p:cNvSpPr>
              <p:nvPr/>
            </p:nvSpPr>
            <p:spPr bwMode="auto">
              <a:xfrm>
                <a:off x="4245981" y="6123620"/>
                <a:ext cx="147117" cy="148559"/>
              </a:xfrm>
              <a:custGeom>
                <a:avLst/>
                <a:gdLst>
                  <a:gd name="T0" fmla="*/ 0 w 204"/>
                  <a:gd name="T1" fmla="*/ 0 h 206"/>
                  <a:gd name="T2" fmla="*/ 0 w 204"/>
                  <a:gd name="T3" fmla="*/ 109 h 206"/>
                  <a:gd name="T4" fmla="*/ 38 w 204"/>
                  <a:gd name="T5" fmla="*/ 147 h 206"/>
                  <a:gd name="T6" fmla="*/ 38 w 204"/>
                  <a:gd name="T7" fmla="*/ 147 h 206"/>
                  <a:gd name="T8" fmla="*/ 38 w 204"/>
                  <a:gd name="T9" fmla="*/ 147 h 206"/>
                  <a:gd name="T10" fmla="*/ 97 w 204"/>
                  <a:gd name="T11" fmla="*/ 206 h 206"/>
                  <a:gd name="T12" fmla="*/ 204 w 204"/>
                  <a:gd name="T13" fmla="*/ 206 h 206"/>
                  <a:gd name="T14" fmla="*/ 194 w 204"/>
                  <a:gd name="T15" fmla="*/ 194 h 206"/>
                  <a:gd name="T16" fmla="*/ 90 w 204"/>
                  <a:gd name="T17" fmla="*/ 92 h 206"/>
                  <a:gd name="T18" fmla="*/ 0 w 204"/>
                  <a:gd name="T1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6">
                    <a:moveTo>
                      <a:pt x="0" y="0"/>
                    </a:moveTo>
                    <a:lnTo>
                      <a:pt x="0" y="109"/>
                    </a:lnTo>
                    <a:lnTo>
                      <a:pt x="38" y="147"/>
                    </a:lnTo>
                    <a:lnTo>
                      <a:pt x="38" y="147"/>
                    </a:lnTo>
                    <a:lnTo>
                      <a:pt x="38" y="147"/>
                    </a:lnTo>
                    <a:lnTo>
                      <a:pt x="97" y="206"/>
                    </a:lnTo>
                    <a:lnTo>
                      <a:pt x="204" y="206"/>
                    </a:lnTo>
                    <a:lnTo>
                      <a:pt x="194" y="194"/>
                    </a:lnTo>
                    <a:lnTo>
                      <a:pt x="90" y="9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516"/>
              <p:cNvSpPr>
                <a:spLocks/>
              </p:cNvSpPr>
              <p:nvPr/>
            </p:nvSpPr>
            <p:spPr bwMode="auto">
              <a:xfrm>
                <a:off x="4004392" y="6058715"/>
                <a:ext cx="456495" cy="592074"/>
              </a:xfrm>
              <a:custGeom>
                <a:avLst/>
                <a:gdLst>
                  <a:gd name="T0" fmla="*/ 380 w 633"/>
                  <a:gd name="T1" fmla="*/ 0 h 821"/>
                  <a:gd name="T2" fmla="*/ 0 w 633"/>
                  <a:gd name="T3" fmla="*/ 0 h 821"/>
                  <a:gd name="T4" fmla="*/ 0 w 633"/>
                  <a:gd name="T5" fmla="*/ 48 h 821"/>
                  <a:gd name="T6" fmla="*/ 359 w 633"/>
                  <a:gd name="T7" fmla="*/ 48 h 821"/>
                  <a:gd name="T8" fmla="*/ 586 w 633"/>
                  <a:gd name="T9" fmla="*/ 268 h 821"/>
                  <a:gd name="T10" fmla="*/ 586 w 633"/>
                  <a:gd name="T11" fmla="*/ 821 h 821"/>
                  <a:gd name="T12" fmla="*/ 633 w 633"/>
                  <a:gd name="T13" fmla="*/ 821 h 821"/>
                  <a:gd name="T14" fmla="*/ 633 w 633"/>
                  <a:gd name="T15" fmla="*/ 246 h 821"/>
                  <a:gd name="T16" fmla="*/ 394 w 633"/>
                  <a:gd name="T17" fmla="*/ 15 h 821"/>
                  <a:gd name="T18" fmla="*/ 380 w 633"/>
                  <a:gd name="T19" fmla="*/ 0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3" h="821">
                    <a:moveTo>
                      <a:pt x="380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59" y="48"/>
                    </a:lnTo>
                    <a:lnTo>
                      <a:pt x="586" y="268"/>
                    </a:lnTo>
                    <a:lnTo>
                      <a:pt x="586" y="821"/>
                    </a:lnTo>
                    <a:lnTo>
                      <a:pt x="633" y="821"/>
                    </a:lnTo>
                    <a:lnTo>
                      <a:pt x="633" y="246"/>
                    </a:lnTo>
                    <a:lnTo>
                      <a:pt x="394" y="15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517"/>
              <p:cNvSpPr>
                <a:spLocks/>
              </p:cNvSpPr>
              <p:nvPr/>
            </p:nvSpPr>
            <p:spPr bwMode="auto">
              <a:xfrm>
                <a:off x="4004392" y="6058715"/>
                <a:ext cx="456495" cy="592074"/>
              </a:xfrm>
              <a:custGeom>
                <a:avLst/>
                <a:gdLst>
                  <a:gd name="T0" fmla="*/ 380 w 633"/>
                  <a:gd name="T1" fmla="*/ 0 h 821"/>
                  <a:gd name="T2" fmla="*/ 0 w 633"/>
                  <a:gd name="T3" fmla="*/ 0 h 821"/>
                  <a:gd name="T4" fmla="*/ 0 w 633"/>
                  <a:gd name="T5" fmla="*/ 48 h 821"/>
                  <a:gd name="T6" fmla="*/ 359 w 633"/>
                  <a:gd name="T7" fmla="*/ 48 h 821"/>
                  <a:gd name="T8" fmla="*/ 586 w 633"/>
                  <a:gd name="T9" fmla="*/ 268 h 821"/>
                  <a:gd name="T10" fmla="*/ 586 w 633"/>
                  <a:gd name="T11" fmla="*/ 821 h 821"/>
                  <a:gd name="T12" fmla="*/ 633 w 633"/>
                  <a:gd name="T13" fmla="*/ 821 h 821"/>
                  <a:gd name="T14" fmla="*/ 633 w 633"/>
                  <a:gd name="T15" fmla="*/ 246 h 821"/>
                  <a:gd name="T16" fmla="*/ 394 w 633"/>
                  <a:gd name="T17" fmla="*/ 15 h 821"/>
                  <a:gd name="T18" fmla="*/ 380 w 633"/>
                  <a:gd name="T19" fmla="*/ 0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3" h="821">
                    <a:moveTo>
                      <a:pt x="380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59" y="48"/>
                    </a:lnTo>
                    <a:lnTo>
                      <a:pt x="586" y="268"/>
                    </a:lnTo>
                    <a:lnTo>
                      <a:pt x="586" y="821"/>
                    </a:lnTo>
                    <a:lnTo>
                      <a:pt x="633" y="821"/>
                    </a:lnTo>
                    <a:lnTo>
                      <a:pt x="633" y="246"/>
                    </a:lnTo>
                    <a:lnTo>
                      <a:pt x="394" y="15"/>
                    </a:lnTo>
                    <a:lnTo>
                      <a:pt x="38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518"/>
              <p:cNvSpPr>
                <a:spLocks/>
              </p:cNvSpPr>
              <p:nvPr/>
            </p:nvSpPr>
            <p:spPr bwMode="auto">
              <a:xfrm>
                <a:off x="4039729" y="6334920"/>
                <a:ext cx="254570" cy="34616"/>
              </a:xfrm>
              <a:custGeom>
                <a:avLst/>
                <a:gdLst>
                  <a:gd name="T0" fmla="*/ 139 w 149"/>
                  <a:gd name="T1" fmla="*/ 20 h 20"/>
                  <a:gd name="T2" fmla="*/ 10 w 149"/>
                  <a:gd name="T3" fmla="*/ 20 h 20"/>
                  <a:gd name="T4" fmla="*/ 0 w 149"/>
                  <a:gd name="T5" fmla="*/ 10 h 20"/>
                  <a:gd name="T6" fmla="*/ 10 w 149"/>
                  <a:gd name="T7" fmla="*/ 0 h 20"/>
                  <a:gd name="T8" fmla="*/ 139 w 149"/>
                  <a:gd name="T9" fmla="*/ 0 h 20"/>
                  <a:gd name="T10" fmla="*/ 149 w 149"/>
                  <a:gd name="T11" fmla="*/ 10 h 20"/>
                  <a:gd name="T12" fmla="*/ 139 w 14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20">
                    <a:moveTo>
                      <a:pt x="139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4" y="20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5" y="0"/>
                      <a:pt x="149" y="5"/>
                      <a:pt x="149" y="10"/>
                    </a:cubicBezTo>
                    <a:cubicBezTo>
                      <a:pt x="149" y="16"/>
                      <a:pt x="145" y="20"/>
                      <a:pt x="139" y="2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519"/>
              <p:cNvSpPr>
                <a:spLocks/>
              </p:cNvSpPr>
              <p:nvPr/>
            </p:nvSpPr>
            <p:spPr bwMode="auto">
              <a:xfrm>
                <a:off x="4039729" y="6422181"/>
                <a:ext cx="222118" cy="33895"/>
              </a:xfrm>
              <a:custGeom>
                <a:avLst/>
                <a:gdLst>
                  <a:gd name="T0" fmla="*/ 120 w 130"/>
                  <a:gd name="T1" fmla="*/ 20 h 20"/>
                  <a:gd name="T2" fmla="*/ 10 w 130"/>
                  <a:gd name="T3" fmla="*/ 20 h 20"/>
                  <a:gd name="T4" fmla="*/ 0 w 130"/>
                  <a:gd name="T5" fmla="*/ 10 h 20"/>
                  <a:gd name="T6" fmla="*/ 10 w 130"/>
                  <a:gd name="T7" fmla="*/ 0 h 20"/>
                  <a:gd name="T8" fmla="*/ 120 w 130"/>
                  <a:gd name="T9" fmla="*/ 0 h 20"/>
                  <a:gd name="T10" fmla="*/ 130 w 130"/>
                  <a:gd name="T11" fmla="*/ 10 h 20"/>
                  <a:gd name="T12" fmla="*/ 120 w 130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0">
                    <a:moveTo>
                      <a:pt x="120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6" y="0"/>
                      <a:pt x="130" y="4"/>
                      <a:pt x="130" y="10"/>
                    </a:cubicBezTo>
                    <a:cubicBezTo>
                      <a:pt x="130" y="15"/>
                      <a:pt x="126" y="20"/>
                      <a:pt x="120" y="20"/>
                    </a:cubicBezTo>
                    <a:close/>
                  </a:path>
                </a:pathLst>
              </a:custGeom>
              <a:solidFill>
                <a:srgbClr val="18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520"/>
              <p:cNvSpPr>
                <a:spLocks/>
              </p:cNvSpPr>
              <p:nvPr/>
            </p:nvSpPr>
            <p:spPr bwMode="auto">
              <a:xfrm>
                <a:off x="4039729" y="6509441"/>
                <a:ext cx="184617" cy="33895"/>
              </a:xfrm>
              <a:custGeom>
                <a:avLst/>
                <a:gdLst>
                  <a:gd name="T0" fmla="*/ 98 w 108"/>
                  <a:gd name="T1" fmla="*/ 20 h 20"/>
                  <a:gd name="T2" fmla="*/ 10 w 108"/>
                  <a:gd name="T3" fmla="*/ 20 h 20"/>
                  <a:gd name="T4" fmla="*/ 0 w 108"/>
                  <a:gd name="T5" fmla="*/ 10 h 20"/>
                  <a:gd name="T6" fmla="*/ 10 w 108"/>
                  <a:gd name="T7" fmla="*/ 0 h 20"/>
                  <a:gd name="T8" fmla="*/ 98 w 108"/>
                  <a:gd name="T9" fmla="*/ 0 h 20"/>
                  <a:gd name="T10" fmla="*/ 108 w 108"/>
                  <a:gd name="T11" fmla="*/ 10 h 20"/>
                  <a:gd name="T12" fmla="*/ 98 w 108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20">
                    <a:moveTo>
                      <a:pt x="98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3" y="0"/>
                      <a:pt x="108" y="4"/>
                      <a:pt x="108" y="10"/>
                    </a:cubicBezTo>
                    <a:cubicBezTo>
                      <a:pt x="108" y="15"/>
                      <a:pt x="103" y="20"/>
                      <a:pt x="98" y="2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521"/>
              <p:cNvSpPr>
                <a:spLocks/>
              </p:cNvSpPr>
              <p:nvPr/>
            </p:nvSpPr>
            <p:spPr bwMode="auto">
              <a:xfrm>
                <a:off x="4245981" y="6123620"/>
                <a:ext cx="139905" cy="139905"/>
              </a:xfrm>
              <a:custGeom>
                <a:avLst/>
                <a:gdLst>
                  <a:gd name="T0" fmla="*/ 0 w 194"/>
                  <a:gd name="T1" fmla="*/ 0 h 194"/>
                  <a:gd name="T2" fmla="*/ 0 w 194"/>
                  <a:gd name="T3" fmla="*/ 0 h 194"/>
                  <a:gd name="T4" fmla="*/ 194 w 194"/>
                  <a:gd name="T5" fmla="*/ 194 h 194"/>
                  <a:gd name="T6" fmla="*/ 194 w 194"/>
                  <a:gd name="T7" fmla="*/ 194 h 194"/>
                  <a:gd name="T8" fmla="*/ 0 w 194"/>
                  <a:gd name="T9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194">
                    <a:moveTo>
                      <a:pt x="0" y="0"/>
                    </a:moveTo>
                    <a:lnTo>
                      <a:pt x="0" y="0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E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522"/>
              <p:cNvSpPr>
                <a:spLocks/>
              </p:cNvSpPr>
              <p:nvPr/>
            </p:nvSpPr>
            <p:spPr bwMode="auto">
              <a:xfrm>
                <a:off x="4245981" y="6123620"/>
                <a:ext cx="139905" cy="139905"/>
              </a:xfrm>
              <a:custGeom>
                <a:avLst/>
                <a:gdLst>
                  <a:gd name="T0" fmla="*/ 0 w 194"/>
                  <a:gd name="T1" fmla="*/ 0 h 194"/>
                  <a:gd name="T2" fmla="*/ 0 w 194"/>
                  <a:gd name="T3" fmla="*/ 0 h 194"/>
                  <a:gd name="T4" fmla="*/ 194 w 194"/>
                  <a:gd name="T5" fmla="*/ 194 h 194"/>
                  <a:gd name="T6" fmla="*/ 194 w 194"/>
                  <a:gd name="T7" fmla="*/ 194 h 194"/>
                  <a:gd name="T8" fmla="*/ 0 w 194"/>
                  <a:gd name="T9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194">
                    <a:moveTo>
                      <a:pt x="0" y="0"/>
                    </a:moveTo>
                    <a:lnTo>
                      <a:pt x="0" y="0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523"/>
              <p:cNvSpPr>
                <a:spLocks/>
              </p:cNvSpPr>
              <p:nvPr/>
            </p:nvSpPr>
            <p:spPr bwMode="auto">
              <a:xfrm>
                <a:off x="4245981" y="6123620"/>
                <a:ext cx="139905" cy="139905"/>
              </a:xfrm>
              <a:custGeom>
                <a:avLst/>
                <a:gdLst>
                  <a:gd name="T0" fmla="*/ 0 w 194"/>
                  <a:gd name="T1" fmla="*/ 0 h 194"/>
                  <a:gd name="T2" fmla="*/ 0 w 194"/>
                  <a:gd name="T3" fmla="*/ 0 h 194"/>
                  <a:gd name="T4" fmla="*/ 90 w 194"/>
                  <a:gd name="T5" fmla="*/ 92 h 194"/>
                  <a:gd name="T6" fmla="*/ 194 w 194"/>
                  <a:gd name="T7" fmla="*/ 194 h 194"/>
                  <a:gd name="T8" fmla="*/ 0 w 194"/>
                  <a:gd name="T9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194">
                    <a:moveTo>
                      <a:pt x="0" y="0"/>
                    </a:moveTo>
                    <a:lnTo>
                      <a:pt x="0" y="0"/>
                    </a:lnTo>
                    <a:lnTo>
                      <a:pt x="90" y="92"/>
                    </a:lnTo>
                    <a:lnTo>
                      <a:pt x="194" y="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E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524"/>
              <p:cNvSpPr>
                <a:spLocks/>
              </p:cNvSpPr>
              <p:nvPr/>
            </p:nvSpPr>
            <p:spPr bwMode="auto">
              <a:xfrm>
                <a:off x="4245981" y="6123620"/>
                <a:ext cx="139905" cy="139905"/>
              </a:xfrm>
              <a:custGeom>
                <a:avLst/>
                <a:gdLst>
                  <a:gd name="T0" fmla="*/ 0 w 194"/>
                  <a:gd name="T1" fmla="*/ 0 h 194"/>
                  <a:gd name="T2" fmla="*/ 0 w 194"/>
                  <a:gd name="T3" fmla="*/ 0 h 194"/>
                  <a:gd name="T4" fmla="*/ 90 w 194"/>
                  <a:gd name="T5" fmla="*/ 92 h 194"/>
                  <a:gd name="T6" fmla="*/ 194 w 194"/>
                  <a:gd name="T7" fmla="*/ 194 h 194"/>
                  <a:gd name="T8" fmla="*/ 0 w 194"/>
                  <a:gd name="T9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194">
                    <a:moveTo>
                      <a:pt x="0" y="0"/>
                    </a:moveTo>
                    <a:lnTo>
                      <a:pt x="0" y="0"/>
                    </a:lnTo>
                    <a:lnTo>
                      <a:pt x="90" y="92"/>
                    </a:lnTo>
                    <a:lnTo>
                      <a:pt x="194" y="19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525"/>
              <p:cNvSpPr>
                <a:spLocks/>
              </p:cNvSpPr>
              <p:nvPr/>
            </p:nvSpPr>
            <p:spPr bwMode="auto">
              <a:xfrm>
                <a:off x="4245981" y="6202226"/>
                <a:ext cx="69953" cy="69953"/>
              </a:xfrm>
              <a:custGeom>
                <a:avLst/>
                <a:gdLst>
                  <a:gd name="T0" fmla="*/ 97 w 97"/>
                  <a:gd name="T1" fmla="*/ 97 h 97"/>
                  <a:gd name="T2" fmla="*/ 38 w 97"/>
                  <a:gd name="T3" fmla="*/ 38 h 97"/>
                  <a:gd name="T4" fmla="*/ 38 w 97"/>
                  <a:gd name="T5" fmla="*/ 38 h 97"/>
                  <a:gd name="T6" fmla="*/ 38 w 97"/>
                  <a:gd name="T7" fmla="*/ 38 h 97"/>
                  <a:gd name="T8" fmla="*/ 0 w 97"/>
                  <a:gd name="T9" fmla="*/ 0 h 97"/>
                  <a:gd name="T10" fmla="*/ 0 w 97"/>
                  <a:gd name="T11" fmla="*/ 97 h 97"/>
                  <a:gd name="T12" fmla="*/ 97 w 97"/>
                  <a:gd name="T13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97">
                    <a:moveTo>
                      <a:pt x="97" y="97"/>
                    </a:moveTo>
                    <a:lnTo>
                      <a:pt x="38" y="38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0" y="0"/>
                    </a:lnTo>
                    <a:lnTo>
                      <a:pt x="0" y="97"/>
                    </a:lnTo>
                    <a:lnTo>
                      <a:pt x="97" y="97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526"/>
              <p:cNvSpPr>
                <a:spLocks/>
              </p:cNvSpPr>
              <p:nvPr/>
            </p:nvSpPr>
            <p:spPr bwMode="auto">
              <a:xfrm>
                <a:off x="4385886" y="6263525"/>
                <a:ext cx="7212" cy="8654"/>
              </a:xfrm>
              <a:custGeom>
                <a:avLst/>
                <a:gdLst>
                  <a:gd name="T0" fmla="*/ 0 w 10"/>
                  <a:gd name="T1" fmla="*/ 0 h 12"/>
                  <a:gd name="T2" fmla="*/ 10 w 10"/>
                  <a:gd name="T3" fmla="*/ 12 h 12"/>
                  <a:gd name="T4" fmla="*/ 10 w 10"/>
                  <a:gd name="T5" fmla="*/ 12 h 12"/>
                  <a:gd name="T6" fmla="*/ 0 w 10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2">
                    <a:moveTo>
                      <a:pt x="0" y="0"/>
                    </a:moveTo>
                    <a:lnTo>
                      <a:pt x="10" y="12"/>
                    </a:lnTo>
                    <a:lnTo>
                      <a:pt x="1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E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527"/>
              <p:cNvSpPr>
                <a:spLocks/>
              </p:cNvSpPr>
              <p:nvPr/>
            </p:nvSpPr>
            <p:spPr bwMode="auto">
              <a:xfrm>
                <a:off x="4245981" y="6123620"/>
                <a:ext cx="147117" cy="148559"/>
              </a:xfrm>
              <a:custGeom>
                <a:avLst/>
                <a:gdLst>
                  <a:gd name="T0" fmla="*/ 90 w 204"/>
                  <a:gd name="T1" fmla="*/ 92 h 206"/>
                  <a:gd name="T2" fmla="*/ 0 w 204"/>
                  <a:gd name="T3" fmla="*/ 0 h 206"/>
                  <a:gd name="T4" fmla="*/ 0 w 204"/>
                  <a:gd name="T5" fmla="*/ 109 h 206"/>
                  <a:gd name="T6" fmla="*/ 38 w 204"/>
                  <a:gd name="T7" fmla="*/ 147 h 206"/>
                  <a:gd name="T8" fmla="*/ 38 w 204"/>
                  <a:gd name="T9" fmla="*/ 147 h 206"/>
                  <a:gd name="T10" fmla="*/ 38 w 204"/>
                  <a:gd name="T11" fmla="*/ 147 h 206"/>
                  <a:gd name="T12" fmla="*/ 97 w 204"/>
                  <a:gd name="T13" fmla="*/ 206 h 206"/>
                  <a:gd name="T14" fmla="*/ 204 w 204"/>
                  <a:gd name="T15" fmla="*/ 206 h 206"/>
                  <a:gd name="T16" fmla="*/ 194 w 204"/>
                  <a:gd name="T17" fmla="*/ 194 h 206"/>
                  <a:gd name="T18" fmla="*/ 90 w 204"/>
                  <a:gd name="T19" fmla="*/ 9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6">
                    <a:moveTo>
                      <a:pt x="90" y="92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38" y="147"/>
                    </a:lnTo>
                    <a:lnTo>
                      <a:pt x="38" y="147"/>
                    </a:lnTo>
                    <a:lnTo>
                      <a:pt x="38" y="147"/>
                    </a:lnTo>
                    <a:lnTo>
                      <a:pt x="97" y="206"/>
                    </a:lnTo>
                    <a:lnTo>
                      <a:pt x="204" y="206"/>
                    </a:lnTo>
                    <a:lnTo>
                      <a:pt x="194" y="194"/>
                    </a:lnTo>
                    <a:lnTo>
                      <a:pt x="90" y="92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8416BE8-992B-459B-8674-2BBCFA51AC54}"/>
              </a:ext>
            </a:extLst>
          </p:cNvPr>
          <p:cNvGrpSpPr/>
          <p:nvPr/>
        </p:nvGrpSpPr>
        <p:grpSpPr>
          <a:xfrm>
            <a:off x="9553829" y="4393891"/>
            <a:ext cx="1336794" cy="1524309"/>
            <a:chOff x="10389100" y="4393891"/>
            <a:chExt cx="1336794" cy="1524309"/>
          </a:xfrm>
        </p:grpSpPr>
        <p:sp>
          <p:nvSpPr>
            <p:cNvPr id="18" name="TextBox 17"/>
            <p:cNvSpPr txBox="1"/>
            <p:nvPr/>
          </p:nvSpPr>
          <p:spPr>
            <a:xfrm>
              <a:off x="10389100" y="5394980"/>
              <a:ext cx="1336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6589">
                <a:spcBef>
                  <a:spcPts val="1000"/>
                </a:spcBef>
                <a:spcAft>
                  <a:spcPts val="300"/>
                </a:spcAft>
              </a:pPr>
              <a:r>
                <a:rPr lang="en-US" sz="1400" dirty="0"/>
                <a:t>Envelopes sent</a:t>
              </a:r>
            </a:p>
          </p:txBody>
        </p:sp>
        <p:pic>
          <p:nvPicPr>
            <p:cNvPr id="128" name="Picture 2" descr="Computer">
              <a:extLst>
                <a:ext uri="{FF2B5EF4-FFF2-40B4-BE49-F238E27FC236}">
                  <a16:creationId xmlns:a16="http://schemas.microsoft.com/office/drawing/2014/main" id="{4614E4FE-00BC-4FE0-BB19-76F2BE755C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auto">
            <a:xfrm>
              <a:off x="10577876" y="4393891"/>
              <a:ext cx="959243" cy="959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" name="Straight Connector 5"/>
          <p:cNvCxnSpPr>
            <a:cxnSpLocks/>
          </p:cNvCxnSpPr>
          <p:nvPr/>
        </p:nvCxnSpPr>
        <p:spPr>
          <a:xfrm flipH="1">
            <a:off x="1880000" y="2111006"/>
            <a:ext cx="8545310" cy="0"/>
          </a:xfrm>
          <a:prstGeom prst="line">
            <a:avLst/>
          </a:prstGeom>
          <a:noFill/>
          <a:ln w="762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pic>
        <p:nvPicPr>
          <p:cNvPr id="10" name="Picture 2" descr="Computer"/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10092337" y="1470564"/>
            <a:ext cx="959243" cy="95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333713" y="2577099"/>
            <a:ext cx="135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589" fontAlgn="auto">
              <a:spcBef>
                <a:spcPts val="1000"/>
              </a:spcBef>
              <a:spcAft>
                <a:spcPts val="300"/>
              </a:spcAft>
            </a:pPr>
            <a:r>
              <a:rPr lang="en-US" sz="1400" dirty="0">
                <a:ea typeface="+mn-ea"/>
                <a:cs typeface="+mn-cs"/>
              </a:rPr>
              <a:t>Work with DS resource to keep monitoring Queue size limits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DC49528-E9D1-499A-8BEA-3CE840E432F8}"/>
              </a:ext>
            </a:extLst>
          </p:cNvPr>
          <p:cNvGrpSpPr/>
          <p:nvPr/>
        </p:nvGrpSpPr>
        <p:grpSpPr>
          <a:xfrm>
            <a:off x="1335980" y="1824603"/>
            <a:ext cx="1231252" cy="944850"/>
            <a:chOff x="1983680" y="1690606"/>
            <a:chExt cx="1231252" cy="944850"/>
          </a:xfrm>
        </p:grpSpPr>
        <p:sp>
          <p:nvSpPr>
            <p:cNvPr id="11" name="TextBox 10"/>
            <p:cNvSpPr txBox="1"/>
            <p:nvPr/>
          </p:nvSpPr>
          <p:spPr>
            <a:xfrm>
              <a:off x="1983680" y="2327679"/>
              <a:ext cx="12312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6589" fontAlgn="auto">
                <a:spcBef>
                  <a:spcPts val="1000"/>
                </a:spcBef>
                <a:spcAft>
                  <a:spcPts val="300"/>
                </a:spcAft>
              </a:pPr>
              <a:r>
                <a:rPr lang="en-US" sz="1400" dirty="0"/>
                <a:t>CSVs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402945" y="1690606"/>
              <a:ext cx="448097" cy="561394"/>
              <a:chOff x="3953189" y="6058715"/>
              <a:chExt cx="507698" cy="636065"/>
            </a:xfrm>
          </p:grpSpPr>
          <p:sp>
            <p:nvSpPr>
              <p:cNvPr id="33" name="Freeform 502"/>
              <p:cNvSpPr>
                <a:spLocks noEditPoints="1"/>
              </p:cNvSpPr>
              <p:nvPr/>
            </p:nvSpPr>
            <p:spPr bwMode="auto">
              <a:xfrm>
                <a:off x="3953189" y="6123620"/>
                <a:ext cx="439909" cy="571160"/>
              </a:xfrm>
              <a:custGeom>
                <a:avLst/>
                <a:gdLst>
                  <a:gd name="T0" fmla="*/ 376 w 610"/>
                  <a:gd name="T1" fmla="*/ 76 h 792"/>
                  <a:gd name="T2" fmla="*/ 444 w 610"/>
                  <a:gd name="T3" fmla="*/ 147 h 792"/>
                  <a:gd name="T4" fmla="*/ 444 w 610"/>
                  <a:gd name="T5" fmla="*/ 147 h 792"/>
                  <a:gd name="T6" fmla="*/ 444 w 610"/>
                  <a:gd name="T7" fmla="*/ 147 h 792"/>
                  <a:gd name="T8" fmla="*/ 534 w 610"/>
                  <a:gd name="T9" fmla="*/ 237 h 792"/>
                  <a:gd name="T10" fmla="*/ 534 w 610"/>
                  <a:gd name="T11" fmla="*/ 717 h 792"/>
                  <a:gd name="T12" fmla="*/ 75 w 610"/>
                  <a:gd name="T13" fmla="*/ 717 h 792"/>
                  <a:gd name="T14" fmla="*/ 75 w 610"/>
                  <a:gd name="T15" fmla="*/ 76 h 792"/>
                  <a:gd name="T16" fmla="*/ 376 w 610"/>
                  <a:gd name="T17" fmla="*/ 76 h 792"/>
                  <a:gd name="T18" fmla="*/ 406 w 610"/>
                  <a:gd name="T19" fmla="*/ 0 h 792"/>
                  <a:gd name="T20" fmla="*/ 0 w 610"/>
                  <a:gd name="T21" fmla="*/ 0 h 792"/>
                  <a:gd name="T22" fmla="*/ 0 w 610"/>
                  <a:gd name="T23" fmla="*/ 792 h 792"/>
                  <a:gd name="T24" fmla="*/ 610 w 610"/>
                  <a:gd name="T25" fmla="*/ 792 h 792"/>
                  <a:gd name="T26" fmla="*/ 610 w 610"/>
                  <a:gd name="T27" fmla="*/ 206 h 792"/>
                  <a:gd name="T28" fmla="*/ 496 w 610"/>
                  <a:gd name="T29" fmla="*/ 92 h 792"/>
                  <a:gd name="T30" fmla="*/ 406 w 610"/>
                  <a:gd name="T31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0" h="792">
                    <a:moveTo>
                      <a:pt x="376" y="76"/>
                    </a:moveTo>
                    <a:lnTo>
                      <a:pt x="444" y="147"/>
                    </a:lnTo>
                    <a:lnTo>
                      <a:pt x="444" y="147"/>
                    </a:lnTo>
                    <a:lnTo>
                      <a:pt x="444" y="147"/>
                    </a:lnTo>
                    <a:lnTo>
                      <a:pt x="534" y="237"/>
                    </a:lnTo>
                    <a:lnTo>
                      <a:pt x="534" y="717"/>
                    </a:lnTo>
                    <a:lnTo>
                      <a:pt x="75" y="717"/>
                    </a:lnTo>
                    <a:lnTo>
                      <a:pt x="75" y="76"/>
                    </a:lnTo>
                    <a:lnTo>
                      <a:pt x="376" y="76"/>
                    </a:lnTo>
                    <a:close/>
                    <a:moveTo>
                      <a:pt x="406" y="0"/>
                    </a:moveTo>
                    <a:lnTo>
                      <a:pt x="0" y="0"/>
                    </a:lnTo>
                    <a:lnTo>
                      <a:pt x="0" y="792"/>
                    </a:lnTo>
                    <a:lnTo>
                      <a:pt x="610" y="792"/>
                    </a:lnTo>
                    <a:lnTo>
                      <a:pt x="610" y="206"/>
                    </a:lnTo>
                    <a:lnTo>
                      <a:pt x="496" y="92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503"/>
              <p:cNvSpPr>
                <a:spLocks noEditPoints="1"/>
              </p:cNvSpPr>
              <p:nvPr/>
            </p:nvSpPr>
            <p:spPr bwMode="auto">
              <a:xfrm>
                <a:off x="3953189" y="6123620"/>
                <a:ext cx="439909" cy="571160"/>
              </a:xfrm>
              <a:custGeom>
                <a:avLst/>
                <a:gdLst>
                  <a:gd name="T0" fmla="*/ 376 w 610"/>
                  <a:gd name="T1" fmla="*/ 76 h 792"/>
                  <a:gd name="T2" fmla="*/ 444 w 610"/>
                  <a:gd name="T3" fmla="*/ 147 h 792"/>
                  <a:gd name="T4" fmla="*/ 444 w 610"/>
                  <a:gd name="T5" fmla="*/ 147 h 792"/>
                  <a:gd name="T6" fmla="*/ 444 w 610"/>
                  <a:gd name="T7" fmla="*/ 147 h 792"/>
                  <a:gd name="T8" fmla="*/ 534 w 610"/>
                  <a:gd name="T9" fmla="*/ 237 h 792"/>
                  <a:gd name="T10" fmla="*/ 534 w 610"/>
                  <a:gd name="T11" fmla="*/ 717 h 792"/>
                  <a:gd name="T12" fmla="*/ 75 w 610"/>
                  <a:gd name="T13" fmla="*/ 717 h 792"/>
                  <a:gd name="T14" fmla="*/ 75 w 610"/>
                  <a:gd name="T15" fmla="*/ 76 h 792"/>
                  <a:gd name="T16" fmla="*/ 376 w 610"/>
                  <a:gd name="T17" fmla="*/ 76 h 792"/>
                  <a:gd name="T18" fmla="*/ 406 w 610"/>
                  <a:gd name="T19" fmla="*/ 0 h 792"/>
                  <a:gd name="T20" fmla="*/ 0 w 610"/>
                  <a:gd name="T21" fmla="*/ 0 h 792"/>
                  <a:gd name="T22" fmla="*/ 0 w 610"/>
                  <a:gd name="T23" fmla="*/ 792 h 792"/>
                  <a:gd name="T24" fmla="*/ 610 w 610"/>
                  <a:gd name="T25" fmla="*/ 792 h 792"/>
                  <a:gd name="T26" fmla="*/ 610 w 610"/>
                  <a:gd name="T27" fmla="*/ 206 h 792"/>
                  <a:gd name="T28" fmla="*/ 496 w 610"/>
                  <a:gd name="T29" fmla="*/ 92 h 792"/>
                  <a:gd name="T30" fmla="*/ 406 w 610"/>
                  <a:gd name="T31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0" h="792">
                    <a:moveTo>
                      <a:pt x="376" y="76"/>
                    </a:moveTo>
                    <a:lnTo>
                      <a:pt x="444" y="147"/>
                    </a:lnTo>
                    <a:lnTo>
                      <a:pt x="444" y="147"/>
                    </a:lnTo>
                    <a:lnTo>
                      <a:pt x="444" y="147"/>
                    </a:lnTo>
                    <a:lnTo>
                      <a:pt x="534" y="237"/>
                    </a:lnTo>
                    <a:lnTo>
                      <a:pt x="534" y="717"/>
                    </a:lnTo>
                    <a:lnTo>
                      <a:pt x="75" y="717"/>
                    </a:lnTo>
                    <a:lnTo>
                      <a:pt x="75" y="76"/>
                    </a:lnTo>
                    <a:lnTo>
                      <a:pt x="376" y="76"/>
                    </a:lnTo>
                    <a:moveTo>
                      <a:pt x="406" y="0"/>
                    </a:moveTo>
                    <a:lnTo>
                      <a:pt x="0" y="0"/>
                    </a:lnTo>
                    <a:lnTo>
                      <a:pt x="0" y="792"/>
                    </a:lnTo>
                    <a:lnTo>
                      <a:pt x="610" y="792"/>
                    </a:lnTo>
                    <a:lnTo>
                      <a:pt x="610" y="206"/>
                    </a:lnTo>
                    <a:lnTo>
                      <a:pt x="496" y="92"/>
                    </a:lnTo>
                    <a:lnTo>
                      <a:pt x="4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504"/>
              <p:cNvSpPr>
                <a:spLocks/>
              </p:cNvSpPr>
              <p:nvPr/>
            </p:nvSpPr>
            <p:spPr bwMode="auto">
              <a:xfrm>
                <a:off x="4245981" y="6123620"/>
                <a:ext cx="147117" cy="148559"/>
              </a:xfrm>
              <a:custGeom>
                <a:avLst/>
                <a:gdLst>
                  <a:gd name="T0" fmla="*/ 204 w 204"/>
                  <a:gd name="T1" fmla="*/ 206 h 206"/>
                  <a:gd name="T2" fmla="*/ 0 w 204"/>
                  <a:gd name="T3" fmla="*/ 206 h 206"/>
                  <a:gd name="T4" fmla="*/ 0 w 204"/>
                  <a:gd name="T5" fmla="*/ 0 h 206"/>
                  <a:gd name="T6" fmla="*/ 204 w 204"/>
                  <a:gd name="T7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4" h="206">
                    <a:moveTo>
                      <a:pt x="204" y="206"/>
                    </a:moveTo>
                    <a:lnTo>
                      <a:pt x="0" y="206"/>
                    </a:lnTo>
                    <a:lnTo>
                      <a:pt x="0" y="0"/>
                    </a:lnTo>
                    <a:lnTo>
                      <a:pt x="204" y="20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505"/>
              <p:cNvSpPr>
                <a:spLocks/>
              </p:cNvSpPr>
              <p:nvPr/>
            </p:nvSpPr>
            <p:spPr bwMode="auto">
              <a:xfrm>
                <a:off x="4245981" y="6123620"/>
                <a:ext cx="147117" cy="148559"/>
              </a:xfrm>
              <a:custGeom>
                <a:avLst/>
                <a:gdLst>
                  <a:gd name="T0" fmla="*/ 204 w 204"/>
                  <a:gd name="T1" fmla="*/ 206 h 206"/>
                  <a:gd name="T2" fmla="*/ 0 w 204"/>
                  <a:gd name="T3" fmla="*/ 206 h 206"/>
                  <a:gd name="T4" fmla="*/ 0 w 204"/>
                  <a:gd name="T5" fmla="*/ 0 h 206"/>
                  <a:gd name="T6" fmla="*/ 204 w 204"/>
                  <a:gd name="T7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4" h="206">
                    <a:moveTo>
                      <a:pt x="204" y="206"/>
                    </a:moveTo>
                    <a:lnTo>
                      <a:pt x="0" y="206"/>
                    </a:lnTo>
                    <a:lnTo>
                      <a:pt x="0" y="0"/>
                    </a:lnTo>
                    <a:lnTo>
                      <a:pt x="204" y="20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506"/>
              <p:cNvSpPr>
                <a:spLocks/>
              </p:cNvSpPr>
              <p:nvPr/>
            </p:nvSpPr>
            <p:spPr bwMode="auto">
              <a:xfrm>
                <a:off x="3982036" y="6149582"/>
                <a:ext cx="387264" cy="521400"/>
              </a:xfrm>
              <a:custGeom>
                <a:avLst/>
                <a:gdLst>
                  <a:gd name="T0" fmla="*/ 0 w 537"/>
                  <a:gd name="T1" fmla="*/ 0 h 723"/>
                  <a:gd name="T2" fmla="*/ 350 w 537"/>
                  <a:gd name="T3" fmla="*/ 0 h 723"/>
                  <a:gd name="T4" fmla="*/ 537 w 537"/>
                  <a:gd name="T5" fmla="*/ 184 h 723"/>
                  <a:gd name="T6" fmla="*/ 537 w 537"/>
                  <a:gd name="T7" fmla="*/ 723 h 723"/>
                  <a:gd name="T8" fmla="*/ 0 w 537"/>
                  <a:gd name="T9" fmla="*/ 723 h 723"/>
                  <a:gd name="T10" fmla="*/ 0 w 537"/>
                  <a:gd name="T11" fmla="*/ 0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7" h="723">
                    <a:moveTo>
                      <a:pt x="0" y="0"/>
                    </a:moveTo>
                    <a:lnTo>
                      <a:pt x="350" y="0"/>
                    </a:lnTo>
                    <a:lnTo>
                      <a:pt x="537" y="184"/>
                    </a:lnTo>
                    <a:lnTo>
                      <a:pt x="537" y="723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507"/>
              <p:cNvSpPr>
                <a:spLocks/>
              </p:cNvSpPr>
              <p:nvPr/>
            </p:nvSpPr>
            <p:spPr bwMode="auto">
              <a:xfrm>
                <a:off x="3982036" y="6149582"/>
                <a:ext cx="387264" cy="521400"/>
              </a:xfrm>
              <a:custGeom>
                <a:avLst/>
                <a:gdLst>
                  <a:gd name="T0" fmla="*/ 0 w 537"/>
                  <a:gd name="T1" fmla="*/ 0 h 723"/>
                  <a:gd name="T2" fmla="*/ 350 w 537"/>
                  <a:gd name="T3" fmla="*/ 0 h 723"/>
                  <a:gd name="T4" fmla="*/ 537 w 537"/>
                  <a:gd name="T5" fmla="*/ 184 h 723"/>
                  <a:gd name="T6" fmla="*/ 537 w 537"/>
                  <a:gd name="T7" fmla="*/ 723 h 723"/>
                  <a:gd name="T8" fmla="*/ 0 w 537"/>
                  <a:gd name="T9" fmla="*/ 723 h 723"/>
                  <a:gd name="T10" fmla="*/ 0 w 537"/>
                  <a:gd name="T11" fmla="*/ 0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7" h="723">
                    <a:moveTo>
                      <a:pt x="0" y="0"/>
                    </a:moveTo>
                    <a:lnTo>
                      <a:pt x="350" y="0"/>
                    </a:lnTo>
                    <a:lnTo>
                      <a:pt x="537" y="184"/>
                    </a:lnTo>
                    <a:lnTo>
                      <a:pt x="537" y="723"/>
                    </a:lnTo>
                    <a:lnTo>
                      <a:pt x="0" y="72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508"/>
              <p:cNvSpPr>
                <a:spLocks noEditPoints="1"/>
              </p:cNvSpPr>
              <p:nvPr/>
            </p:nvSpPr>
            <p:spPr bwMode="auto">
              <a:xfrm>
                <a:off x="3953189" y="6123620"/>
                <a:ext cx="439909" cy="571160"/>
              </a:xfrm>
              <a:custGeom>
                <a:avLst/>
                <a:gdLst>
                  <a:gd name="T0" fmla="*/ 376 w 610"/>
                  <a:gd name="T1" fmla="*/ 76 h 792"/>
                  <a:gd name="T2" fmla="*/ 444 w 610"/>
                  <a:gd name="T3" fmla="*/ 147 h 792"/>
                  <a:gd name="T4" fmla="*/ 444 w 610"/>
                  <a:gd name="T5" fmla="*/ 147 h 792"/>
                  <a:gd name="T6" fmla="*/ 444 w 610"/>
                  <a:gd name="T7" fmla="*/ 147 h 792"/>
                  <a:gd name="T8" fmla="*/ 534 w 610"/>
                  <a:gd name="T9" fmla="*/ 237 h 792"/>
                  <a:gd name="T10" fmla="*/ 534 w 610"/>
                  <a:gd name="T11" fmla="*/ 717 h 792"/>
                  <a:gd name="T12" fmla="*/ 75 w 610"/>
                  <a:gd name="T13" fmla="*/ 717 h 792"/>
                  <a:gd name="T14" fmla="*/ 75 w 610"/>
                  <a:gd name="T15" fmla="*/ 76 h 792"/>
                  <a:gd name="T16" fmla="*/ 376 w 610"/>
                  <a:gd name="T17" fmla="*/ 76 h 792"/>
                  <a:gd name="T18" fmla="*/ 406 w 610"/>
                  <a:gd name="T19" fmla="*/ 0 h 792"/>
                  <a:gd name="T20" fmla="*/ 0 w 610"/>
                  <a:gd name="T21" fmla="*/ 0 h 792"/>
                  <a:gd name="T22" fmla="*/ 0 w 610"/>
                  <a:gd name="T23" fmla="*/ 792 h 792"/>
                  <a:gd name="T24" fmla="*/ 610 w 610"/>
                  <a:gd name="T25" fmla="*/ 792 h 792"/>
                  <a:gd name="T26" fmla="*/ 610 w 610"/>
                  <a:gd name="T27" fmla="*/ 206 h 792"/>
                  <a:gd name="T28" fmla="*/ 496 w 610"/>
                  <a:gd name="T29" fmla="*/ 92 h 792"/>
                  <a:gd name="T30" fmla="*/ 406 w 610"/>
                  <a:gd name="T31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0" h="792">
                    <a:moveTo>
                      <a:pt x="376" y="76"/>
                    </a:moveTo>
                    <a:lnTo>
                      <a:pt x="444" y="147"/>
                    </a:lnTo>
                    <a:lnTo>
                      <a:pt x="444" y="147"/>
                    </a:lnTo>
                    <a:lnTo>
                      <a:pt x="444" y="147"/>
                    </a:lnTo>
                    <a:lnTo>
                      <a:pt x="534" y="237"/>
                    </a:lnTo>
                    <a:lnTo>
                      <a:pt x="534" y="717"/>
                    </a:lnTo>
                    <a:lnTo>
                      <a:pt x="75" y="717"/>
                    </a:lnTo>
                    <a:lnTo>
                      <a:pt x="75" y="76"/>
                    </a:lnTo>
                    <a:lnTo>
                      <a:pt x="376" y="76"/>
                    </a:lnTo>
                    <a:close/>
                    <a:moveTo>
                      <a:pt x="406" y="0"/>
                    </a:moveTo>
                    <a:lnTo>
                      <a:pt x="0" y="0"/>
                    </a:lnTo>
                    <a:lnTo>
                      <a:pt x="0" y="792"/>
                    </a:lnTo>
                    <a:lnTo>
                      <a:pt x="610" y="792"/>
                    </a:lnTo>
                    <a:lnTo>
                      <a:pt x="610" y="206"/>
                    </a:lnTo>
                    <a:lnTo>
                      <a:pt x="496" y="92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509"/>
              <p:cNvSpPr>
                <a:spLocks noEditPoints="1"/>
              </p:cNvSpPr>
              <p:nvPr/>
            </p:nvSpPr>
            <p:spPr bwMode="auto">
              <a:xfrm>
                <a:off x="3953189" y="6123620"/>
                <a:ext cx="439909" cy="571160"/>
              </a:xfrm>
              <a:custGeom>
                <a:avLst/>
                <a:gdLst>
                  <a:gd name="T0" fmla="*/ 376 w 610"/>
                  <a:gd name="T1" fmla="*/ 76 h 792"/>
                  <a:gd name="T2" fmla="*/ 444 w 610"/>
                  <a:gd name="T3" fmla="*/ 147 h 792"/>
                  <a:gd name="T4" fmla="*/ 444 w 610"/>
                  <a:gd name="T5" fmla="*/ 147 h 792"/>
                  <a:gd name="T6" fmla="*/ 444 w 610"/>
                  <a:gd name="T7" fmla="*/ 147 h 792"/>
                  <a:gd name="T8" fmla="*/ 534 w 610"/>
                  <a:gd name="T9" fmla="*/ 237 h 792"/>
                  <a:gd name="T10" fmla="*/ 534 w 610"/>
                  <a:gd name="T11" fmla="*/ 717 h 792"/>
                  <a:gd name="T12" fmla="*/ 75 w 610"/>
                  <a:gd name="T13" fmla="*/ 717 h 792"/>
                  <a:gd name="T14" fmla="*/ 75 w 610"/>
                  <a:gd name="T15" fmla="*/ 76 h 792"/>
                  <a:gd name="T16" fmla="*/ 376 w 610"/>
                  <a:gd name="T17" fmla="*/ 76 h 792"/>
                  <a:gd name="T18" fmla="*/ 406 w 610"/>
                  <a:gd name="T19" fmla="*/ 0 h 792"/>
                  <a:gd name="T20" fmla="*/ 0 w 610"/>
                  <a:gd name="T21" fmla="*/ 0 h 792"/>
                  <a:gd name="T22" fmla="*/ 0 w 610"/>
                  <a:gd name="T23" fmla="*/ 792 h 792"/>
                  <a:gd name="T24" fmla="*/ 610 w 610"/>
                  <a:gd name="T25" fmla="*/ 792 h 792"/>
                  <a:gd name="T26" fmla="*/ 610 w 610"/>
                  <a:gd name="T27" fmla="*/ 206 h 792"/>
                  <a:gd name="T28" fmla="*/ 496 w 610"/>
                  <a:gd name="T29" fmla="*/ 92 h 792"/>
                  <a:gd name="T30" fmla="*/ 406 w 610"/>
                  <a:gd name="T31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0" h="792">
                    <a:moveTo>
                      <a:pt x="376" y="76"/>
                    </a:moveTo>
                    <a:lnTo>
                      <a:pt x="444" y="147"/>
                    </a:lnTo>
                    <a:lnTo>
                      <a:pt x="444" y="147"/>
                    </a:lnTo>
                    <a:lnTo>
                      <a:pt x="444" y="147"/>
                    </a:lnTo>
                    <a:lnTo>
                      <a:pt x="534" y="237"/>
                    </a:lnTo>
                    <a:lnTo>
                      <a:pt x="534" y="717"/>
                    </a:lnTo>
                    <a:lnTo>
                      <a:pt x="75" y="717"/>
                    </a:lnTo>
                    <a:lnTo>
                      <a:pt x="75" y="76"/>
                    </a:lnTo>
                    <a:lnTo>
                      <a:pt x="376" y="76"/>
                    </a:lnTo>
                    <a:moveTo>
                      <a:pt x="406" y="0"/>
                    </a:moveTo>
                    <a:lnTo>
                      <a:pt x="0" y="0"/>
                    </a:lnTo>
                    <a:lnTo>
                      <a:pt x="0" y="792"/>
                    </a:lnTo>
                    <a:lnTo>
                      <a:pt x="610" y="792"/>
                    </a:lnTo>
                    <a:lnTo>
                      <a:pt x="610" y="206"/>
                    </a:lnTo>
                    <a:lnTo>
                      <a:pt x="496" y="92"/>
                    </a:lnTo>
                    <a:lnTo>
                      <a:pt x="4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510"/>
              <p:cNvSpPr>
                <a:spLocks/>
              </p:cNvSpPr>
              <p:nvPr/>
            </p:nvSpPr>
            <p:spPr bwMode="auto">
              <a:xfrm>
                <a:off x="4245981" y="6123620"/>
                <a:ext cx="139905" cy="139905"/>
              </a:xfrm>
              <a:custGeom>
                <a:avLst/>
                <a:gdLst>
                  <a:gd name="T0" fmla="*/ 0 w 194"/>
                  <a:gd name="T1" fmla="*/ 0 h 194"/>
                  <a:gd name="T2" fmla="*/ 0 w 194"/>
                  <a:gd name="T3" fmla="*/ 0 h 194"/>
                  <a:gd name="T4" fmla="*/ 90 w 194"/>
                  <a:gd name="T5" fmla="*/ 92 h 194"/>
                  <a:gd name="T6" fmla="*/ 194 w 194"/>
                  <a:gd name="T7" fmla="*/ 194 h 194"/>
                  <a:gd name="T8" fmla="*/ 194 w 194"/>
                  <a:gd name="T9" fmla="*/ 194 h 194"/>
                  <a:gd name="T10" fmla="*/ 90 w 194"/>
                  <a:gd name="T11" fmla="*/ 92 h 194"/>
                  <a:gd name="T12" fmla="*/ 0 w 194"/>
                  <a:gd name="T13" fmla="*/ 0 h 194"/>
                  <a:gd name="T14" fmla="*/ 0 w 194"/>
                  <a:gd name="T15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194">
                    <a:moveTo>
                      <a:pt x="0" y="0"/>
                    </a:moveTo>
                    <a:lnTo>
                      <a:pt x="0" y="0"/>
                    </a:lnTo>
                    <a:lnTo>
                      <a:pt x="90" y="92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90" y="9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E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511"/>
              <p:cNvSpPr>
                <a:spLocks/>
              </p:cNvSpPr>
              <p:nvPr/>
            </p:nvSpPr>
            <p:spPr bwMode="auto">
              <a:xfrm>
                <a:off x="4245981" y="6123620"/>
                <a:ext cx="139905" cy="139905"/>
              </a:xfrm>
              <a:custGeom>
                <a:avLst/>
                <a:gdLst>
                  <a:gd name="T0" fmla="*/ 0 w 194"/>
                  <a:gd name="T1" fmla="*/ 0 h 194"/>
                  <a:gd name="T2" fmla="*/ 0 w 194"/>
                  <a:gd name="T3" fmla="*/ 0 h 194"/>
                  <a:gd name="T4" fmla="*/ 90 w 194"/>
                  <a:gd name="T5" fmla="*/ 92 h 194"/>
                  <a:gd name="T6" fmla="*/ 194 w 194"/>
                  <a:gd name="T7" fmla="*/ 194 h 194"/>
                  <a:gd name="T8" fmla="*/ 194 w 194"/>
                  <a:gd name="T9" fmla="*/ 194 h 194"/>
                  <a:gd name="T10" fmla="*/ 90 w 194"/>
                  <a:gd name="T11" fmla="*/ 92 h 194"/>
                  <a:gd name="T12" fmla="*/ 0 w 194"/>
                  <a:gd name="T13" fmla="*/ 0 h 194"/>
                  <a:gd name="T14" fmla="*/ 0 w 194"/>
                  <a:gd name="T15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194">
                    <a:moveTo>
                      <a:pt x="0" y="0"/>
                    </a:moveTo>
                    <a:lnTo>
                      <a:pt x="0" y="0"/>
                    </a:lnTo>
                    <a:lnTo>
                      <a:pt x="90" y="92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90" y="92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512"/>
              <p:cNvSpPr>
                <a:spLocks/>
              </p:cNvSpPr>
              <p:nvPr/>
            </p:nvSpPr>
            <p:spPr bwMode="auto">
              <a:xfrm>
                <a:off x="4245981" y="6202226"/>
                <a:ext cx="69953" cy="69953"/>
              </a:xfrm>
              <a:custGeom>
                <a:avLst/>
                <a:gdLst>
                  <a:gd name="T0" fmla="*/ 0 w 97"/>
                  <a:gd name="T1" fmla="*/ 0 h 97"/>
                  <a:gd name="T2" fmla="*/ 0 w 97"/>
                  <a:gd name="T3" fmla="*/ 97 h 97"/>
                  <a:gd name="T4" fmla="*/ 97 w 97"/>
                  <a:gd name="T5" fmla="*/ 97 h 97"/>
                  <a:gd name="T6" fmla="*/ 38 w 97"/>
                  <a:gd name="T7" fmla="*/ 38 h 97"/>
                  <a:gd name="T8" fmla="*/ 38 w 97"/>
                  <a:gd name="T9" fmla="*/ 38 h 97"/>
                  <a:gd name="T10" fmla="*/ 38 w 97"/>
                  <a:gd name="T11" fmla="*/ 38 h 97"/>
                  <a:gd name="T12" fmla="*/ 0 w 97"/>
                  <a:gd name="T1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97">
                    <a:moveTo>
                      <a:pt x="0" y="0"/>
                    </a:moveTo>
                    <a:lnTo>
                      <a:pt x="0" y="97"/>
                    </a:lnTo>
                    <a:lnTo>
                      <a:pt x="97" y="97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E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513"/>
              <p:cNvSpPr>
                <a:spLocks/>
              </p:cNvSpPr>
              <p:nvPr/>
            </p:nvSpPr>
            <p:spPr bwMode="auto">
              <a:xfrm>
                <a:off x="4245981" y="6202226"/>
                <a:ext cx="69953" cy="69953"/>
              </a:xfrm>
              <a:custGeom>
                <a:avLst/>
                <a:gdLst>
                  <a:gd name="T0" fmla="*/ 0 w 97"/>
                  <a:gd name="T1" fmla="*/ 0 h 97"/>
                  <a:gd name="T2" fmla="*/ 0 w 97"/>
                  <a:gd name="T3" fmla="*/ 97 h 97"/>
                  <a:gd name="T4" fmla="*/ 97 w 97"/>
                  <a:gd name="T5" fmla="*/ 97 h 97"/>
                  <a:gd name="T6" fmla="*/ 38 w 97"/>
                  <a:gd name="T7" fmla="*/ 38 h 97"/>
                  <a:gd name="T8" fmla="*/ 38 w 97"/>
                  <a:gd name="T9" fmla="*/ 38 h 97"/>
                  <a:gd name="T10" fmla="*/ 38 w 97"/>
                  <a:gd name="T11" fmla="*/ 38 h 97"/>
                  <a:gd name="T12" fmla="*/ 0 w 97"/>
                  <a:gd name="T1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97">
                    <a:moveTo>
                      <a:pt x="0" y="0"/>
                    </a:moveTo>
                    <a:lnTo>
                      <a:pt x="0" y="97"/>
                    </a:lnTo>
                    <a:lnTo>
                      <a:pt x="97" y="97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514"/>
              <p:cNvSpPr>
                <a:spLocks/>
              </p:cNvSpPr>
              <p:nvPr/>
            </p:nvSpPr>
            <p:spPr bwMode="auto">
              <a:xfrm>
                <a:off x="4245981" y="6123620"/>
                <a:ext cx="147117" cy="148559"/>
              </a:xfrm>
              <a:custGeom>
                <a:avLst/>
                <a:gdLst>
                  <a:gd name="T0" fmla="*/ 0 w 204"/>
                  <a:gd name="T1" fmla="*/ 0 h 206"/>
                  <a:gd name="T2" fmla="*/ 0 w 204"/>
                  <a:gd name="T3" fmla="*/ 109 h 206"/>
                  <a:gd name="T4" fmla="*/ 38 w 204"/>
                  <a:gd name="T5" fmla="*/ 147 h 206"/>
                  <a:gd name="T6" fmla="*/ 38 w 204"/>
                  <a:gd name="T7" fmla="*/ 147 h 206"/>
                  <a:gd name="T8" fmla="*/ 38 w 204"/>
                  <a:gd name="T9" fmla="*/ 147 h 206"/>
                  <a:gd name="T10" fmla="*/ 97 w 204"/>
                  <a:gd name="T11" fmla="*/ 206 h 206"/>
                  <a:gd name="T12" fmla="*/ 204 w 204"/>
                  <a:gd name="T13" fmla="*/ 206 h 206"/>
                  <a:gd name="T14" fmla="*/ 194 w 204"/>
                  <a:gd name="T15" fmla="*/ 194 h 206"/>
                  <a:gd name="T16" fmla="*/ 90 w 204"/>
                  <a:gd name="T17" fmla="*/ 92 h 206"/>
                  <a:gd name="T18" fmla="*/ 0 w 204"/>
                  <a:gd name="T1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6">
                    <a:moveTo>
                      <a:pt x="0" y="0"/>
                    </a:moveTo>
                    <a:lnTo>
                      <a:pt x="0" y="109"/>
                    </a:lnTo>
                    <a:lnTo>
                      <a:pt x="38" y="147"/>
                    </a:lnTo>
                    <a:lnTo>
                      <a:pt x="38" y="147"/>
                    </a:lnTo>
                    <a:lnTo>
                      <a:pt x="38" y="147"/>
                    </a:lnTo>
                    <a:lnTo>
                      <a:pt x="97" y="206"/>
                    </a:lnTo>
                    <a:lnTo>
                      <a:pt x="204" y="206"/>
                    </a:lnTo>
                    <a:lnTo>
                      <a:pt x="194" y="194"/>
                    </a:lnTo>
                    <a:lnTo>
                      <a:pt x="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E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515"/>
              <p:cNvSpPr>
                <a:spLocks/>
              </p:cNvSpPr>
              <p:nvPr/>
            </p:nvSpPr>
            <p:spPr bwMode="auto">
              <a:xfrm>
                <a:off x="4245981" y="6123620"/>
                <a:ext cx="147117" cy="148559"/>
              </a:xfrm>
              <a:custGeom>
                <a:avLst/>
                <a:gdLst>
                  <a:gd name="T0" fmla="*/ 0 w 204"/>
                  <a:gd name="T1" fmla="*/ 0 h 206"/>
                  <a:gd name="T2" fmla="*/ 0 w 204"/>
                  <a:gd name="T3" fmla="*/ 109 h 206"/>
                  <a:gd name="T4" fmla="*/ 38 w 204"/>
                  <a:gd name="T5" fmla="*/ 147 h 206"/>
                  <a:gd name="T6" fmla="*/ 38 w 204"/>
                  <a:gd name="T7" fmla="*/ 147 h 206"/>
                  <a:gd name="T8" fmla="*/ 38 w 204"/>
                  <a:gd name="T9" fmla="*/ 147 h 206"/>
                  <a:gd name="T10" fmla="*/ 97 w 204"/>
                  <a:gd name="T11" fmla="*/ 206 h 206"/>
                  <a:gd name="T12" fmla="*/ 204 w 204"/>
                  <a:gd name="T13" fmla="*/ 206 h 206"/>
                  <a:gd name="T14" fmla="*/ 194 w 204"/>
                  <a:gd name="T15" fmla="*/ 194 h 206"/>
                  <a:gd name="T16" fmla="*/ 90 w 204"/>
                  <a:gd name="T17" fmla="*/ 92 h 206"/>
                  <a:gd name="T18" fmla="*/ 0 w 204"/>
                  <a:gd name="T1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6">
                    <a:moveTo>
                      <a:pt x="0" y="0"/>
                    </a:moveTo>
                    <a:lnTo>
                      <a:pt x="0" y="109"/>
                    </a:lnTo>
                    <a:lnTo>
                      <a:pt x="38" y="147"/>
                    </a:lnTo>
                    <a:lnTo>
                      <a:pt x="38" y="147"/>
                    </a:lnTo>
                    <a:lnTo>
                      <a:pt x="38" y="147"/>
                    </a:lnTo>
                    <a:lnTo>
                      <a:pt x="97" y="206"/>
                    </a:lnTo>
                    <a:lnTo>
                      <a:pt x="204" y="206"/>
                    </a:lnTo>
                    <a:lnTo>
                      <a:pt x="194" y="194"/>
                    </a:lnTo>
                    <a:lnTo>
                      <a:pt x="90" y="9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516"/>
              <p:cNvSpPr>
                <a:spLocks/>
              </p:cNvSpPr>
              <p:nvPr/>
            </p:nvSpPr>
            <p:spPr bwMode="auto">
              <a:xfrm>
                <a:off x="4004392" y="6058715"/>
                <a:ext cx="456495" cy="592074"/>
              </a:xfrm>
              <a:custGeom>
                <a:avLst/>
                <a:gdLst>
                  <a:gd name="T0" fmla="*/ 380 w 633"/>
                  <a:gd name="T1" fmla="*/ 0 h 821"/>
                  <a:gd name="T2" fmla="*/ 0 w 633"/>
                  <a:gd name="T3" fmla="*/ 0 h 821"/>
                  <a:gd name="T4" fmla="*/ 0 w 633"/>
                  <a:gd name="T5" fmla="*/ 48 h 821"/>
                  <a:gd name="T6" fmla="*/ 359 w 633"/>
                  <a:gd name="T7" fmla="*/ 48 h 821"/>
                  <a:gd name="T8" fmla="*/ 586 w 633"/>
                  <a:gd name="T9" fmla="*/ 268 h 821"/>
                  <a:gd name="T10" fmla="*/ 586 w 633"/>
                  <a:gd name="T11" fmla="*/ 821 h 821"/>
                  <a:gd name="T12" fmla="*/ 633 w 633"/>
                  <a:gd name="T13" fmla="*/ 821 h 821"/>
                  <a:gd name="T14" fmla="*/ 633 w 633"/>
                  <a:gd name="T15" fmla="*/ 246 h 821"/>
                  <a:gd name="T16" fmla="*/ 394 w 633"/>
                  <a:gd name="T17" fmla="*/ 15 h 821"/>
                  <a:gd name="T18" fmla="*/ 380 w 633"/>
                  <a:gd name="T19" fmla="*/ 0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3" h="821">
                    <a:moveTo>
                      <a:pt x="380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59" y="48"/>
                    </a:lnTo>
                    <a:lnTo>
                      <a:pt x="586" y="268"/>
                    </a:lnTo>
                    <a:lnTo>
                      <a:pt x="586" y="821"/>
                    </a:lnTo>
                    <a:lnTo>
                      <a:pt x="633" y="821"/>
                    </a:lnTo>
                    <a:lnTo>
                      <a:pt x="633" y="246"/>
                    </a:lnTo>
                    <a:lnTo>
                      <a:pt x="394" y="15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517"/>
              <p:cNvSpPr>
                <a:spLocks/>
              </p:cNvSpPr>
              <p:nvPr/>
            </p:nvSpPr>
            <p:spPr bwMode="auto">
              <a:xfrm>
                <a:off x="4004392" y="6058715"/>
                <a:ext cx="456495" cy="592074"/>
              </a:xfrm>
              <a:custGeom>
                <a:avLst/>
                <a:gdLst>
                  <a:gd name="T0" fmla="*/ 380 w 633"/>
                  <a:gd name="T1" fmla="*/ 0 h 821"/>
                  <a:gd name="T2" fmla="*/ 0 w 633"/>
                  <a:gd name="T3" fmla="*/ 0 h 821"/>
                  <a:gd name="T4" fmla="*/ 0 w 633"/>
                  <a:gd name="T5" fmla="*/ 48 h 821"/>
                  <a:gd name="T6" fmla="*/ 359 w 633"/>
                  <a:gd name="T7" fmla="*/ 48 h 821"/>
                  <a:gd name="T8" fmla="*/ 586 w 633"/>
                  <a:gd name="T9" fmla="*/ 268 h 821"/>
                  <a:gd name="T10" fmla="*/ 586 w 633"/>
                  <a:gd name="T11" fmla="*/ 821 h 821"/>
                  <a:gd name="T12" fmla="*/ 633 w 633"/>
                  <a:gd name="T13" fmla="*/ 821 h 821"/>
                  <a:gd name="T14" fmla="*/ 633 w 633"/>
                  <a:gd name="T15" fmla="*/ 246 h 821"/>
                  <a:gd name="T16" fmla="*/ 394 w 633"/>
                  <a:gd name="T17" fmla="*/ 15 h 821"/>
                  <a:gd name="T18" fmla="*/ 380 w 633"/>
                  <a:gd name="T19" fmla="*/ 0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3" h="821">
                    <a:moveTo>
                      <a:pt x="380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59" y="48"/>
                    </a:lnTo>
                    <a:lnTo>
                      <a:pt x="586" y="268"/>
                    </a:lnTo>
                    <a:lnTo>
                      <a:pt x="586" y="821"/>
                    </a:lnTo>
                    <a:lnTo>
                      <a:pt x="633" y="821"/>
                    </a:lnTo>
                    <a:lnTo>
                      <a:pt x="633" y="246"/>
                    </a:lnTo>
                    <a:lnTo>
                      <a:pt x="394" y="15"/>
                    </a:lnTo>
                    <a:lnTo>
                      <a:pt x="38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518"/>
              <p:cNvSpPr>
                <a:spLocks/>
              </p:cNvSpPr>
              <p:nvPr/>
            </p:nvSpPr>
            <p:spPr bwMode="auto">
              <a:xfrm>
                <a:off x="4039729" y="6334920"/>
                <a:ext cx="254570" cy="34616"/>
              </a:xfrm>
              <a:custGeom>
                <a:avLst/>
                <a:gdLst>
                  <a:gd name="T0" fmla="*/ 139 w 149"/>
                  <a:gd name="T1" fmla="*/ 20 h 20"/>
                  <a:gd name="T2" fmla="*/ 10 w 149"/>
                  <a:gd name="T3" fmla="*/ 20 h 20"/>
                  <a:gd name="T4" fmla="*/ 0 w 149"/>
                  <a:gd name="T5" fmla="*/ 10 h 20"/>
                  <a:gd name="T6" fmla="*/ 10 w 149"/>
                  <a:gd name="T7" fmla="*/ 0 h 20"/>
                  <a:gd name="T8" fmla="*/ 139 w 149"/>
                  <a:gd name="T9" fmla="*/ 0 h 20"/>
                  <a:gd name="T10" fmla="*/ 149 w 149"/>
                  <a:gd name="T11" fmla="*/ 10 h 20"/>
                  <a:gd name="T12" fmla="*/ 139 w 14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20">
                    <a:moveTo>
                      <a:pt x="139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4" y="20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5" y="0"/>
                      <a:pt x="149" y="5"/>
                      <a:pt x="149" y="10"/>
                    </a:cubicBezTo>
                    <a:cubicBezTo>
                      <a:pt x="149" y="16"/>
                      <a:pt x="145" y="20"/>
                      <a:pt x="139" y="2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519"/>
              <p:cNvSpPr>
                <a:spLocks/>
              </p:cNvSpPr>
              <p:nvPr/>
            </p:nvSpPr>
            <p:spPr bwMode="auto">
              <a:xfrm>
                <a:off x="4039729" y="6422181"/>
                <a:ext cx="222118" cy="33895"/>
              </a:xfrm>
              <a:custGeom>
                <a:avLst/>
                <a:gdLst>
                  <a:gd name="T0" fmla="*/ 120 w 130"/>
                  <a:gd name="T1" fmla="*/ 20 h 20"/>
                  <a:gd name="T2" fmla="*/ 10 w 130"/>
                  <a:gd name="T3" fmla="*/ 20 h 20"/>
                  <a:gd name="T4" fmla="*/ 0 w 130"/>
                  <a:gd name="T5" fmla="*/ 10 h 20"/>
                  <a:gd name="T6" fmla="*/ 10 w 130"/>
                  <a:gd name="T7" fmla="*/ 0 h 20"/>
                  <a:gd name="T8" fmla="*/ 120 w 130"/>
                  <a:gd name="T9" fmla="*/ 0 h 20"/>
                  <a:gd name="T10" fmla="*/ 130 w 130"/>
                  <a:gd name="T11" fmla="*/ 10 h 20"/>
                  <a:gd name="T12" fmla="*/ 120 w 130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0">
                    <a:moveTo>
                      <a:pt x="120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6" y="0"/>
                      <a:pt x="130" y="4"/>
                      <a:pt x="130" y="10"/>
                    </a:cubicBezTo>
                    <a:cubicBezTo>
                      <a:pt x="130" y="15"/>
                      <a:pt x="126" y="20"/>
                      <a:pt x="120" y="20"/>
                    </a:cubicBezTo>
                    <a:close/>
                  </a:path>
                </a:pathLst>
              </a:custGeom>
              <a:solidFill>
                <a:srgbClr val="18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520"/>
              <p:cNvSpPr>
                <a:spLocks/>
              </p:cNvSpPr>
              <p:nvPr/>
            </p:nvSpPr>
            <p:spPr bwMode="auto">
              <a:xfrm>
                <a:off x="4039729" y="6509441"/>
                <a:ext cx="184617" cy="33895"/>
              </a:xfrm>
              <a:custGeom>
                <a:avLst/>
                <a:gdLst>
                  <a:gd name="T0" fmla="*/ 98 w 108"/>
                  <a:gd name="T1" fmla="*/ 20 h 20"/>
                  <a:gd name="T2" fmla="*/ 10 w 108"/>
                  <a:gd name="T3" fmla="*/ 20 h 20"/>
                  <a:gd name="T4" fmla="*/ 0 w 108"/>
                  <a:gd name="T5" fmla="*/ 10 h 20"/>
                  <a:gd name="T6" fmla="*/ 10 w 108"/>
                  <a:gd name="T7" fmla="*/ 0 h 20"/>
                  <a:gd name="T8" fmla="*/ 98 w 108"/>
                  <a:gd name="T9" fmla="*/ 0 h 20"/>
                  <a:gd name="T10" fmla="*/ 108 w 108"/>
                  <a:gd name="T11" fmla="*/ 10 h 20"/>
                  <a:gd name="T12" fmla="*/ 98 w 108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20">
                    <a:moveTo>
                      <a:pt x="98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3" y="0"/>
                      <a:pt x="108" y="4"/>
                      <a:pt x="108" y="10"/>
                    </a:cubicBezTo>
                    <a:cubicBezTo>
                      <a:pt x="108" y="15"/>
                      <a:pt x="103" y="20"/>
                      <a:pt x="98" y="2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521"/>
              <p:cNvSpPr>
                <a:spLocks/>
              </p:cNvSpPr>
              <p:nvPr/>
            </p:nvSpPr>
            <p:spPr bwMode="auto">
              <a:xfrm>
                <a:off x="4245981" y="6123620"/>
                <a:ext cx="139905" cy="139905"/>
              </a:xfrm>
              <a:custGeom>
                <a:avLst/>
                <a:gdLst>
                  <a:gd name="T0" fmla="*/ 0 w 194"/>
                  <a:gd name="T1" fmla="*/ 0 h 194"/>
                  <a:gd name="T2" fmla="*/ 0 w 194"/>
                  <a:gd name="T3" fmla="*/ 0 h 194"/>
                  <a:gd name="T4" fmla="*/ 194 w 194"/>
                  <a:gd name="T5" fmla="*/ 194 h 194"/>
                  <a:gd name="T6" fmla="*/ 194 w 194"/>
                  <a:gd name="T7" fmla="*/ 194 h 194"/>
                  <a:gd name="T8" fmla="*/ 0 w 194"/>
                  <a:gd name="T9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194">
                    <a:moveTo>
                      <a:pt x="0" y="0"/>
                    </a:moveTo>
                    <a:lnTo>
                      <a:pt x="0" y="0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E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522"/>
              <p:cNvSpPr>
                <a:spLocks/>
              </p:cNvSpPr>
              <p:nvPr/>
            </p:nvSpPr>
            <p:spPr bwMode="auto">
              <a:xfrm>
                <a:off x="4245981" y="6123620"/>
                <a:ext cx="139905" cy="139905"/>
              </a:xfrm>
              <a:custGeom>
                <a:avLst/>
                <a:gdLst>
                  <a:gd name="T0" fmla="*/ 0 w 194"/>
                  <a:gd name="T1" fmla="*/ 0 h 194"/>
                  <a:gd name="T2" fmla="*/ 0 w 194"/>
                  <a:gd name="T3" fmla="*/ 0 h 194"/>
                  <a:gd name="T4" fmla="*/ 194 w 194"/>
                  <a:gd name="T5" fmla="*/ 194 h 194"/>
                  <a:gd name="T6" fmla="*/ 194 w 194"/>
                  <a:gd name="T7" fmla="*/ 194 h 194"/>
                  <a:gd name="T8" fmla="*/ 0 w 194"/>
                  <a:gd name="T9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194">
                    <a:moveTo>
                      <a:pt x="0" y="0"/>
                    </a:moveTo>
                    <a:lnTo>
                      <a:pt x="0" y="0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523"/>
              <p:cNvSpPr>
                <a:spLocks/>
              </p:cNvSpPr>
              <p:nvPr/>
            </p:nvSpPr>
            <p:spPr bwMode="auto">
              <a:xfrm>
                <a:off x="4245981" y="6123620"/>
                <a:ext cx="139905" cy="139905"/>
              </a:xfrm>
              <a:custGeom>
                <a:avLst/>
                <a:gdLst>
                  <a:gd name="T0" fmla="*/ 0 w 194"/>
                  <a:gd name="T1" fmla="*/ 0 h 194"/>
                  <a:gd name="T2" fmla="*/ 0 w 194"/>
                  <a:gd name="T3" fmla="*/ 0 h 194"/>
                  <a:gd name="T4" fmla="*/ 90 w 194"/>
                  <a:gd name="T5" fmla="*/ 92 h 194"/>
                  <a:gd name="T6" fmla="*/ 194 w 194"/>
                  <a:gd name="T7" fmla="*/ 194 h 194"/>
                  <a:gd name="T8" fmla="*/ 0 w 194"/>
                  <a:gd name="T9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194">
                    <a:moveTo>
                      <a:pt x="0" y="0"/>
                    </a:moveTo>
                    <a:lnTo>
                      <a:pt x="0" y="0"/>
                    </a:lnTo>
                    <a:lnTo>
                      <a:pt x="90" y="92"/>
                    </a:lnTo>
                    <a:lnTo>
                      <a:pt x="194" y="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E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524"/>
              <p:cNvSpPr>
                <a:spLocks/>
              </p:cNvSpPr>
              <p:nvPr/>
            </p:nvSpPr>
            <p:spPr bwMode="auto">
              <a:xfrm>
                <a:off x="4245981" y="6123620"/>
                <a:ext cx="139905" cy="139905"/>
              </a:xfrm>
              <a:custGeom>
                <a:avLst/>
                <a:gdLst>
                  <a:gd name="T0" fmla="*/ 0 w 194"/>
                  <a:gd name="T1" fmla="*/ 0 h 194"/>
                  <a:gd name="T2" fmla="*/ 0 w 194"/>
                  <a:gd name="T3" fmla="*/ 0 h 194"/>
                  <a:gd name="T4" fmla="*/ 90 w 194"/>
                  <a:gd name="T5" fmla="*/ 92 h 194"/>
                  <a:gd name="T6" fmla="*/ 194 w 194"/>
                  <a:gd name="T7" fmla="*/ 194 h 194"/>
                  <a:gd name="T8" fmla="*/ 0 w 194"/>
                  <a:gd name="T9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194">
                    <a:moveTo>
                      <a:pt x="0" y="0"/>
                    </a:moveTo>
                    <a:lnTo>
                      <a:pt x="0" y="0"/>
                    </a:lnTo>
                    <a:lnTo>
                      <a:pt x="90" y="92"/>
                    </a:lnTo>
                    <a:lnTo>
                      <a:pt x="194" y="19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525"/>
              <p:cNvSpPr>
                <a:spLocks/>
              </p:cNvSpPr>
              <p:nvPr/>
            </p:nvSpPr>
            <p:spPr bwMode="auto">
              <a:xfrm>
                <a:off x="4245981" y="6202226"/>
                <a:ext cx="69953" cy="69953"/>
              </a:xfrm>
              <a:custGeom>
                <a:avLst/>
                <a:gdLst>
                  <a:gd name="T0" fmla="*/ 97 w 97"/>
                  <a:gd name="T1" fmla="*/ 97 h 97"/>
                  <a:gd name="T2" fmla="*/ 38 w 97"/>
                  <a:gd name="T3" fmla="*/ 38 h 97"/>
                  <a:gd name="T4" fmla="*/ 38 w 97"/>
                  <a:gd name="T5" fmla="*/ 38 h 97"/>
                  <a:gd name="T6" fmla="*/ 38 w 97"/>
                  <a:gd name="T7" fmla="*/ 38 h 97"/>
                  <a:gd name="T8" fmla="*/ 0 w 97"/>
                  <a:gd name="T9" fmla="*/ 0 h 97"/>
                  <a:gd name="T10" fmla="*/ 0 w 97"/>
                  <a:gd name="T11" fmla="*/ 97 h 97"/>
                  <a:gd name="T12" fmla="*/ 97 w 97"/>
                  <a:gd name="T13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97">
                    <a:moveTo>
                      <a:pt x="97" y="97"/>
                    </a:moveTo>
                    <a:lnTo>
                      <a:pt x="38" y="38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0" y="0"/>
                    </a:lnTo>
                    <a:lnTo>
                      <a:pt x="0" y="97"/>
                    </a:lnTo>
                    <a:lnTo>
                      <a:pt x="97" y="97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526"/>
              <p:cNvSpPr>
                <a:spLocks/>
              </p:cNvSpPr>
              <p:nvPr/>
            </p:nvSpPr>
            <p:spPr bwMode="auto">
              <a:xfrm>
                <a:off x="4385886" y="6263525"/>
                <a:ext cx="7212" cy="8654"/>
              </a:xfrm>
              <a:custGeom>
                <a:avLst/>
                <a:gdLst>
                  <a:gd name="T0" fmla="*/ 0 w 10"/>
                  <a:gd name="T1" fmla="*/ 0 h 12"/>
                  <a:gd name="T2" fmla="*/ 10 w 10"/>
                  <a:gd name="T3" fmla="*/ 12 h 12"/>
                  <a:gd name="T4" fmla="*/ 10 w 10"/>
                  <a:gd name="T5" fmla="*/ 12 h 12"/>
                  <a:gd name="T6" fmla="*/ 0 w 10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2">
                    <a:moveTo>
                      <a:pt x="0" y="0"/>
                    </a:moveTo>
                    <a:lnTo>
                      <a:pt x="10" y="12"/>
                    </a:lnTo>
                    <a:lnTo>
                      <a:pt x="1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E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527"/>
              <p:cNvSpPr>
                <a:spLocks/>
              </p:cNvSpPr>
              <p:nvPr/>
            </p:nvSpPr>
            <p:spPr bwMode="auto">
              <a:xfrm>
                <a:off x="4245981" y="6123620"/>
                <a:ext cx="147117" cy="148559"/>
              </a:xfrm>
              <a:custGeom>
                <a:avLst/>
                <a:gdLst>
                  <a:gd name="T0" fmla="*/ 90 w 204"/>
                  <a:gd name="T1" fmla="*/ 92 h 206"/>
                  <a:gd name="T2" fmla="*/ 0 w 204"/>
                  <a:gd name="T3" fmla="*/ 0 h 206"/>
                  <a:gd name="T4" fmla="*/ 0 w 204"/>
                  <a:gd name="T5" fmla="*/ 109 h 206"/>
                  <a:gd name="T6" fmla="*/ 38 w 204"/>
                  <a:gd name="T7" fmla="*/ 147 h 206"/>
                  <a:gd name="T8" fmla="*/ 38 w 204"/>
                  <a:gd name="T9" fmla="*/ 147 h 206"/>
                  <a:gd name="T10" fmla="*/ 38 w 204"/>
                  <a:gd name="T11" fmla="*/ 147 h 206"/>
                  <a:gd name="T12" fmla="*/ 97 w 204"/>
                  <a:gd name="T13" fmla="*/ 206 h 206"/>
                  <a:gd name="T14" fmla="*/ 204 w 204"/>
                  <a:gd name="T15" fmla="*/ 206 h 206"/>
                  <a:gd name="T16" fmla="*/ 194 w 204"/>
                  <a:gd name="T17" fmla="*/ 194 h 206"/>
                  <a:gd name="T18" fmla="*/ 90 w 204"/>
                  <a:gd name="T19" fmla="*/ 9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6">
                    <a:moveTo>
                      <a:pt x="90" y="92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38" y="147"/>
                    </a:lnTo>
                    <a:lnTo>
                      <a:pt x="38" y="147"/>
                    </a:lnTo>
                    <a:lnTo>
                      <a:pt x="38" y="147"/>
                    </a:lnTo>
                    <a:lnTo>
                      <a:pt x="97" y="206"/>
                    </a:lnTo>
                    <a:lnTo>
                      <a:pt x="204" y="206"/>
                    </a:lnTo>
                    <a:lnTo>
                      <a:pt x="194" y="194"/>
                    </a:lnTo>
                    <a:lnTo>
                      <a:pt x="90" y="92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6720422" y="1900763"/>
            <a:ext cx="527023" cy="351985"/>
            <a:chOff x="5435468" y="2886561"/>
            <a:chExt cx="527023" cy="351985"/>
          </a:xfrm>
        </p:grpSpPr>
        <p:sp>
          <p:nvSpPr>
            <p:cNvPr id="60" name="Rectangle 417"/>
            <p:cNvSpPr>
              <a:spLocks noChangeArrowheads="1"/>
            </p:cNvSpPr>
            <p:nvPr/>
          </p:nvSpPr>
          <p:spPr bwMode="auto">
            <a:xfrm>
              <a:off x="5465383" y="2910747"/>
              <a:ext cx="468465" cy="3010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8"/>
            <p:cNvSpPr>
              <a:spLocks noEditPoints="1"/>
            </p:cNvSpPr>
            <p:nvPr/>
          </p:nvSpPr>
          <p:spPr bwMode="auto">
            <a:xfrm>
              <a:off x="5435468" y="2886561"/>
              <a:ext cx="527023" cy="351985"/>
            </a:xfrm>
            <a:custGeom>
              <a:avLst/>
              <a:gdLst>
                <a:gd name="T0" fmla="*/ 0 w 828"/>
                <a:gd name="T1" fmla="*/ 0 h 553"/>
                <a:gd name="T2" fmla="*/ 0 w 828"/>
                <a:gd name="T3" fmla="*/ 553 h 553"/>
                <a:gd name="T4" fmla="*/ 828 w 828"/>
                <a:gd name="T5" fmla="*/ 553 h 553"/>
                <a:gd name="T6" fmla="*/ 828 w 828"/>
                <a:gd name="T7" fmla="*/ 0 h 553"/>
                <a:gd name="T8" fmla="*/ 0 w 828"/>
                <a:gd name="T9" fmla="*/ 0 h 553"/>
                <a:gd name="T10" fmla="*/ 709 w 828"/>
                <a:gd name="T11" fmla="*/ 76 h 553"/>
                <a:gd name="T12" fmla="*/ 414 w 828"/>
                <a:gd name="T13" fmla="*/ 293 h 553"/>
                <a:gd name="T14" fmla="*/ 116 w 828"/>
                <a:gd name="T15" fmla="*/ 76 h 553"/>
                <a:gd name="T16" fmla="*/ 709 w 828"/>
                <a:gd name="T17" fmla="*/ 76 h 553"/>
                <a:gd name="T18" fmla="*/ 76 w 828"/>
                <a:gd name="T19" fmla="*/ 102 h 553"/>
                <a:gd name="T20" fmla="*/ 263 w 828"/>
                <a:gd name="T21" fmla="*/ 241 h 553"/>
                <a:gd name="T22" fmla="*/ 76 w 828"/>
                <a:gd name="T23" fmla="*/ 433 h 553"/>
                <a:gd name="T24" fmla="*/ 76 w 828"/>
                <a:gd name="T25" fmla="*/ 102 h 553"/>
                <a:gd name="T26" fmla="*/ 95 w 828"/>
                <a:gd name="T27" fmla="*/ 478 h 553"/>
                <a:gd name="T28" fmla="*/ 298 w 828"/>
                <a:gd name="T29" fmla="*/ 267 h 553"/>
                <a:gd name="T30" fmla="*/ 414 w 828"/>
                <a:gd name="T31" fmla="*/ 348 h 553"/>
                <a:gd name="T32" fmla="*/ 518 w 828"/>
                <a:gd name="T33" fmla="*/ 267 h 553"/>
                <a:gd name="T34" fmla="*/ 733 w 828"/>
                <a:gd name="T35" fmla="*/ 478 h 553"/>
                <a:gd name="T36" fmla="*/ 95 w 828"/>
                <a:gd name="T37" fmla="*/ 478 h 553"/>
                <a:gd name="T38" fmla="*/ 752 w 828"/>
                <a:gd name="T39" fmla="*/ 435 h 553"/>
                <a:gd name="T40" fmla="*/ 556 w 828"/>
                <a:gd name="T41" fmla="*/ 241 h 553"/>
                <a:gd name="T42" fmla="*/ 752 w 828"/>
                <a:gd name="T43" fmla="*/ 99 h 553"/>
                <a:gd name="T44" fmla="*/ 752 w 828"/>
                <a:gd name="T45" fmla="*/ 435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8" h="553">
                  <a:moveTo>
                    <a:pt x="0" y="0"/>
                  </a:moveTo>
                  <a:lnTo>
                    <a:pt x="0" y="553"/>
                  </a:lnTo>
                  <a:lnTo>
                    <a:pt x="828" y="553"/>
                  </a:lnTo>
                  <a:lnTo>
                    <a:pt x="828" y="0"/>
                  </a:lnTo>
                  <a:lnTo>
                    <a:pt x="0" y="0"/>
                  </a:lnTo>
                  <a:close/>
                  <a:moveTo>
                    <a:pt x="709" y="76"/>
                  </a:moveTo>
                  <a:lnTo>
                    <a:pt x="414" y="293"/>
                  </a:lnTo>
                  <a:lnTo>
                    <a:pt x="116" y="76"/>
                  </a:lnTo>
                  <a:lnTo>
                    <a:pt x="709" y="76"/>
                  </a:lnTo>
                  <a:close/>
                  <a:moveTo>
                    <a:pt x="76" y="102"/>
                  </a:moveTo>
                  <a:lnTo>
                    <a:pt x="263" y="241"/>
                  </a:lnTo>
                  <a:lnTo>
                    <a:pt x="76" y="433"/>
                  </a:lnTo>
                  <a:lnTo>
                    <a:pt x="76" y="102"/>
                  </a:lnTo>
                  <a:close/>
                  <a:moveTo>
                    <a:pt x="95" y="478"/>
                  </a:moveTo>
                  <a:lnTo>
                    <a:pt x="298" y="267"/>
                  </a:lnTo>
                  <a:lnTo>
                    <a:pt x="414" y="348"/>
                  </a:lnTo>
                  <a:lnTo>
                    <a:pt x="518" y="267"/>
                  </a:lnTo>
                  <a:lnTo>
                    <a:pt x="733" y="478"/>
                  </a:lnTo>
                  <a:lnTo>
                    <a:pt x="95" y="478"/>
                  </a:lnTo>
                  <a:close/>
                  <a:moveTo>
                    <a:pt x="752" y="435"/>
                  </a:moveTo>
                  <a:lnTo>
                    <a:pt x="556" y="241"/>
                  </a:lnTo>
                  <a:lnTo>
                    <a:pt x="752" y="99"/>
                  </a:lnTo>
                  <a:lnTo>
                    <a:pt x="752" y="43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24880" y="2461676"/>
            <a:ext cx="1227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589" fontAlgn="auto">
              <a:spcBef>
                <a:spcPts val="1000"/>
              </a:spcBef>
              <a:spcAft>
                <a:spcPts val="300"/>
              </a:spcAft>
            </a:pPr>
            <a:r>
              <a:rPr lang="en-US" sz="1400" dirty="0">
                <a:ea typeface="+mn-ea"/>
                <a:cs typeface="+mn-cs"/>
              </a:rPr>
              <a:t>Login to WebApp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851005" y="1762963"/>
            <a:ext cx="575112" cy="584208"/>
            <a:chOff x="6106579" y="6103427"/>
            <a:chExt cx="547362" cy="556016"/>
          </a:xfrm>
        </p:grpSpPr>
        <p:sp>
          <p:nvSpPr>
            <p:cNvPr id="63" name="Rectangle 423"/>
            <p:cNvSpPr>
              <a:spLocks noChangeArrowheads="1"/>
            </p:cNvSpPr>
            <p:nvPr/>
          </p:nvSpPr>
          <p:spPr bwMode="auto">
            <a:xfrm>
              <a:off x="6141916" y="6454633"/>
              <a:ext cx="479573" cy="1752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424"/>
            <p:cNvSpPr>
              <a:spLocks/>
            </p:cNvSpPr>
            <p:nvPr/>
          </p:nvSpPr>
          <p:spPr bwMode="auto">
            <a:xfrm>
              <a:off x="6488073" y="6505836"/>
              <a:ext cx="63462" cy="71395"/>
            </a:xfrm>
            <a:custGeom>
              <a:avLst/>
              <a:gdLst>
                <a:gd name="T0" fmla="*/ 0 w 88"/>
                <a:gd name="T1" fmla="*/ 0 h 99"/>
                <a:gd name="T2" fmla="*/ 88 w 88"/>
                <a:gd name="T3" fmla="*/ 0 h 99"/>
                <a:gd name="T4" fmla="*/ 88 w 88"/>
                <a:gd name="T5" fmla="*/ 76 h 99"/>
                <a:gd name="T6" fmla="*/ 43 w 88"/>
                <a:gd name="T7" fmla="*/ 99 h 99"/>
                <a:gd name="T8" fmla="*/ 0 w 88"/>
                <a:gd name="T9" fmla="*/ 76 h 99"/>
                <a:gd name="T10" fmla="*/ 0 w 8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99">
                  <a:moveTo>
                    <a:pt x="0" y="0"/>
                  </a:moveTo>
                  <a:lnTo>
                    <a:pt x="88" y="0"/>
                  </a:lnTo>
                  <a:lnTo>
                    <a:pt x="88" y="76"/>
                  </a:lnTo>
                  <a:lnTo>
                    <a:pt x="43" y="99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25"/>
            <p:cNvSpPr>
              <a:spLocks noEditPoints="1"/>
            </p:cNvSpPr>
            <p:nvPr/>
          </p:nvSpPr>
          <p:spPr bwMode="auto">
            <a:xfrm>
              <a:off x="6227734" y="6103427"/>
              <a:ext cx="306494" cy="306494"/>
            </a:xfrm>
            <a:custGeom>
              <a:avLst/>
              <a:gdLst>
                <a:gd name="T0" fmla="*/ 90 w 180"/>
                <a:gd name="T1" fmla="*/ 0 h 180"/>
                <a:gd name="T2" fmla="*/ 0 w 180"/>
                <a:gd name="T3" fmla="*/ 90 h 180"/>
                <a:gd name="T4" fmla="*/ 90 w 180"/>
                <a:gd name="T5" fmla="*/ 180 h 180"/>
                <a:gd name="T6" fmla="*/ 180 w 180"/>
                <a:gd name="T7" fmla="*/ 90 h 180"/>
                <a:gd name="T8" fmla="*/ 90 w 180"/>
                <a:gd name="T9" fmla="*/ 0 h 180"/>
                <a:gd name="T10" fmla="*/ 90 w 180"/>
                <a:gd name="T11" fmla="*/ 150 h 180"/>
                <a:gd name="T12" fmla="*/ 29 w 180"/>
                <a:gd name="T13" fmla="*/ 90 h 180"/>
                <a:gd name="T14" fmla="*/ 90 w 180"/>
                <a:gd name="T15" fmla="*/ 29 h 180"/>
                <a:gd name="T16" fmla="*/ 150 w 180"/>
                <a:gd name="T17" fmla="*/ 90 h 180"/>
                <a:gd name="T18" fmla="*/ 90 w 180"/>
                <a:gd name="T19" fmla="*/ 15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180">
                  <a:moveTo>
                    <a:pt x="90" y="0"/>
                  </a:moveTo>
                  <a:cubicBezTo>
                    <a:pt x="40" y="0"/>
                    <a:pt x="0" y="40"/>
                    <a:pt x="0" y="90"/>
                  </a:cubicBezTo>
                  <a:cubicBezTo>
                    <a:pt x="0" y="139"/>
                    <a:pt x="40" y="180"/>
                    <a:pt x="90" y="180"/>
                  </a:cubicBezTo>
                  <a:cubicBezTo>
                    <a:pt x="139" y="180"/>
                    <a:pt x="180" y="139"/>
                    <a:pt x="180" y="90"/>
                  </a:cubicBezTo>
                  <a:cubicBezTo>
                    <a:pt x="180" y="40"/>
                    <a:pt x="139" y="0"/>
                    <a:pt x="90" y="0"/>
                  </a:cubicBezTo>
                  <a:close/>
                  <a:moveTo>
                    <a:pt x="90" y="150"/>
                  </a:moveTo>
                  <a:cubicBezTo>
                    <a:pt x="56" y="150"/>
                    <a:pt x="29" y="123"/>
                    <a:pt x="29" y="90"/>
                  </a:cubicBezTo>
                  <a:cubicBezTo>
                    <a:pt x="29" y="56"/>
                    <a:pt x="56" y="29"/>
                    <a:pt x="90" y="29"/>
                  </a:cubicBezTo>
                  <a:cubicBezTo>
                    <a:pt x="123" y="29"/>
                    <a:pt x="150" y="56"/>
                    <a:pt x="150" y="90"/>
                  </a:cubicBezTo>
                  <a:cubicBezTo>
                    <a:pt x="150" y="123"/>
                    <a:pt x="123" y="150"/>
                    <a:pt x="90" y="150"/>
                  </a:cubicBezTo>
                  <a:close/>
                </a:path>
              </a:pathLst>
            </a:custGeom>
            <a:solidFill>
              <a:srgbClr val="18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27"/>
            <p:cNvSpPr>
              <a:spLocks noEditPoints="1"/>
            </p:cNvSpPr>
            <p:nvPr/>
          </p:nvSpPr>
          <p:spPr bwMode="auto">
            <a:xfrm>
              <a:off x="6106579" y="6413527"/>
              <a:ext cx="547362" cy="245916"/>
            </a:xfrm>
            <a:custGeom>
              <a:avLst/>
              <a:gdLst>
                <a:gd name="T0" fmla="*/ 274 w 321"/>
                <a:gd name="T1" fmla="*/ 0 h 144"/>
                <a:gd name="T2" fmla="*/ 221 w 321"/>
                <a:gd name="T3" fmla="*/ 0 h 144"/>
                <a:gd name="T4" fmla="*/ 161 w 321"/>
                <a:gd name="T5" fmla="*/ 18 h 144"/>
                <a:gd name="T6" fmla="*/ 100 w 321"/>
                <a:gd name="T7" fmla="*/ 0 h 144"/>
                <a:gd name="T8" fmla="*/ 47 w 321"/>
                <a:gd name="T9" fmla="*/ 0 h 144"/>
                <a:gd name="T10" fmla="*/ 0 w 321"/>
                <a:gd name="T11" fmla="*/ 46 h 144"/>
                <a:gd name="T12" fmla="*/ 0 w 321"/>
                <a:gd name="T13" fmla="*/ 144 h 144"/>
                <a:gd name="T14" fmla="*/ 321 w 321"/>
                <a:gd name="T15" fmla="*/ 144 h 144"/>
                <a:gd name="T16" fmla="*/ 321 w 321"/>
                <a:gd name="T17" fmla="*/ 46 h 144"/>
                <a:gd name="T18" fmla="*/ 274 w 321"/>
                <a:gd name="T19" fmla="*/ 0 h 144"/>
                <a:gd name="T20" fmla="*/ 289 w 321"/>
                <a:gd name="T21" fmla="*/ 112 h 144"/>
                <a:gd name="T22" fmla="*/ 32 w 321"/>
                <a:gd name="T23" fmla="*/ 112 h 144"/>
                <a:gd name="T24" fmla="*/ 32 w 321"/>
                <a:gd name="T25" fmla="*/ 46 h 144"/>
                <a:gd name="T26" fmla="*/ 47 w 321"/>
                <a:gd name="T27" fmla="*/ 32 h 144"/>
                <a:gd name="T28" fmla="*/ 274 w 321"/>
                <a:gd name="T29" fmla="*/ 32 h 144"/>
                <a:gd name="T30" fmla="*/ 289 w 321"/>
                <a:gd name="T31" fmla="*/ 46 h 144"/>
                <a:gd name="T32" fmla="*/ 289 w 321"/>
                <a:gd name="T33" fmla="*/ 1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1" h="144">
                  <a:moveTo>
                    <a:pt x="274" y="0"/>
                  </a:moveTo>
                  <a:cubicBezTo>
                    <a:pt x="221" y="0"/>
                    <a:pt x="221" y="0"/>
                    <a:pt x="221" y="0"/>
                  </a:cubicBezTo>
                  <a:cubicBezTo>
                    <a:pt x="204" y="11"/>
                    <a:pt x="183" y="18"/>
                    <a:pt x="161" y="18"/>
                  </a:cubicBezTo>
                  <a:cubicBezTo>
                    <a:pt x="138" y="18"/>
                    <a:pt x="118" y="11"/>
                    <a:pt x="10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0"/>
                    <a:pt x="0" y="4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321" y="144"/>
                    <a:pt x="321" y="144"/>
                    <a:pt x="321" y="144"/>
                  </a:cubicBezTo>
                  <a:cubicBezTo>
                    <a:pt x="321" y="46"/>
                    <a:pt x="321" y="46"/>
                    <a:pt x="321" y="46"/>
                  </a:cubicBezTo>
                  <a:cubicBezTo>
                    <a:pt x="321" y="20"/>
                    <a:pt x="300" y="0"/>
                    <a:pt x="274" y="0"/>
                  </a:cubicBezTo>
                  <a:close/>
                  <a:moveTo>
                    <a:pt x="289" y="112"/>
                  </a:moveTo>
                  <a:cubicBezTo>
                    <a:pt x="32" y="112"/>
                    <a:pt x="32" y="112"/>
                    <a:pt x="32" y="112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2" y="38"/>
                    <a:pt x="39" y="32"/>
                    <a:pt x="47" y="32"/>
                  </a:cubicBezTo>
                  <a:cubicBezTo>
                    <a:pt x="274" y="32"/>
                    <a:pt x="274" y="32"/>
                    <a:pt x="274" y="32"/>
                  </a:cubicBezTo>
                  <a:cubicBezTo>
                    <a:pt x="283" y="32"/>
                    <a:pt x="289" y="38"/>
                    <a:pt x="289" y="46"/>
                  </a:cubicBezTo>
                  <a:lnTo>
                    <a:pt x="289" y="11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5F2A0F3-7173-4B11-AD68-FD8FFEE655C5}"/>
              </a:ext>
            </a:extLst>
          </p:cNvPr>
          <p:cNvGrpSpPr/>
          <p:nvPr/>
        </p:nvGrpSpPr>
        <p:grpSpPr>
          <a:xfrm>
            <a:off x="4897713" y="1900763"/>
            <a:ext cx="1099268" cy="1730464"/>
            <a:chOff x="4682522" y="1766766"/>
            <a:chExt cx="1099268" cy="1730464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235B22D-818A-4CDA-9260-5A7DBFBC3911}"/>
                </a:ext>
              </a:extLst>
            </p:cNvPr>
            <p:cNvSpPr txBox="1"/>
            <p:nvPr/>
          </p:nvSpPr>
          <p:spPr>
            <a:xfrm>
              <a:off x="4682522" y="2327679"/>
              <a:ext cx="109926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6589" fontAlgn="auto">
                <a:spcBef>
                  <a:spcPts val="1000"/>
                </a:spcBef>
                <a:spcAft>
                  <a:spcPts val="300"/>
                </a:spcAft>
              </a:pPr>
              <a:r>
                <a:rPr lang="en-US" sz="1400" dirty="0">
                  <a:ea typeface="+mn-ea"/>
                  <a:cs typeface="+mn-cs"/>
                </a:rPr>
                <a:t>Manually Upload CSV on a regular interval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D9D64096-5B88-4A58-A891-AD7FC07381B0}"/>
                </a:ext>
              </a:extLst>
            </p:cNvPr>
            <p:cNvGrpSpPr/>
            <p:nvPr/>
          </p:nvGrpSpPr>
          <p:grpSpPr>
            <a:xfrm>
              <a:off x="4968645" y="1766766"/>
              <a:ext cx="527023" cy="351985"/>
              <a:chOff x="5435468" y="2886561"/>
              <a:chExt cx="527023" cy="351985"/>
            </a:xfrm>
          </p:grpSpPr>
          <p:sp>
            <p:nvSpPr>
              <p:cNvPr id="110" name="Rectangle 417">
                <a:extLst>
                  <a:ext uri="{FF2B5EF4-FFF2-40B4-BE49-F238E27FC236}">
                    <a16:creationId xmlns:a16="http://schemas.microsoft.com/office/drawing/2014/main" id="{8E467FE8-A9E4-4E92-8D40-9242DDEFA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5383" y="2910747"/>
                <a:ext cx="468465" cy="3010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18">
                <a:extLst>
                  <a:ext uri="{FF2B5EF4-FFF2-40B4-BE49-F238E27FC236}">
                    <a16:creationId xmlns:a16="http://schemas.microsoft.com/office/drawing/2014/main" id="{A1362565-6696-4035-A410-5A9B3ADBD8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35468" y="2886561"/>
                <a:ext cx="527023" cy="351985"/>
              </a:xfrm>
              <a:custGeom>
                <a:avLst/>
                <a:gdLst>
                  <a:gd name="T0" fmla="*/ 0 w 828"/>
                  <a:gd name="T1" fmla="*/ 0 h 553"/>
                  <a:gd name="T2" fmla="*/ 0 w 828"/>
                  <a:gd name="T3" fmla="*/ 553 h 553"/>
                  <a:gd name="T4" fmla="*/ 828 w 828"/>
                  <a:gd name="T5" fmla="*/ 553 h 553"/>
                  <a:gd name="T6" fmla="*/ 828 w 828"/>
                  <a:gd name="T7" fmla="*/ 0 h 553"/>
                  <a:gd name="T8" fmla="*/ 0 w 828"/>
                  <a:gd name="T9" fmla="*/ 0 h 553"/>
                  <a:gd name="T10" fmla="*/ 709 w 828"/>
                  <a:gd name="T11" fmla="*/ 76 h 553"/>
                  <a:gd name="T12" fmla="*/ 414 w 828"/>
                  <a:gd name="T13" fmla="*/ 293 h 553"/>
                  <a:gd name="T14" fmla="*/ 116 w 828"/>
                  <a:gd name="T15" fmla="*/ 76 h 553"/>
                  <a:gd name="T16" fmla="*/ 709 w 828"/>
                  <a:gd name="T17" fmla="*/ 76 h 553"/>
                  <a:gd name="T18" fmla="*/ 76 w 828"/>
                  <a:gd name="T19" fmla="*/ 102 h 553"/>
                  <a:gd name="T20" fmla="*/ 263 w 828"/>
                  <a:gd name="T21" fmla="*/ 241 h 553"/>
                  <a:gd name="T22" fmla="*/ 76 w 828"/>
                  <a:gd name="T23" fmla="*/ 433 h 553"/>
                  <a:gd name="T24" fmla="*/ 76 w 828"/>
                  <a:gd name="T25" fmla="*/ 102 h 553"/>
                  <a:gd name="T26" fmla="*/ 95 w 828"/>
                  <a:gd name="T27" fmla="*/ 478 h 553"/>
                  <a:gd name="T28" fmla="*/ 298 w 828"/>
                  <a:gd name="T29" fmla="*/ 267 h 553"/>
                  <a:gd name="T30" fmla="*/ 414 w 828"/>
                  <a:gd name="T31" fmla="*/ 348 h 553"/>
                  <a:gd name="T32" fmla="*/ 518 w 828"/>
                  <a:gd name="T33" fmla="*/ 267 h 553"/>
                  <a:gd name="T34" fmla="*/ 733 w 828"/>
                  <a:gd name="T35" fmla="*/ 478 h 553"/>
                  <a:gd name="T36" fmla="*/ 95 w 828"/>
                  <a:gd name="T37" fmla="*/ 478 h 553"/>
                  <a:gd name="T38" fmla="*/ 752 w 828"/>
                  <a:gd name="T39" fmla="*/ 435 h 553"/>
                  <a:gd name="T40" fmla="*/ 556 w 828"/>
                  <a:gd name="T41" fmla="*/ 241 h 553"/>
                  <a:gd name="T42" fmla="*/ 752 w 828"/>
                  <a:gd name="T43" fmla="*/ 99 h 553"/>
                  <a:gd name="T44" fmla="*/ 752 w 828"/>
                  <a:gd name="T45" fmla="*/ 435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8" h="553">
                    <a:moveTo>
                      <a:pt x="0" y="0"/>
                    </a:moveTo>
                    <a:lnTo>
                      <a:pt x="0" y="553"/>
                    </a:lnTo>
                    <a:lnTo>
                      <a:pt x="828" y="553"/>
                    </a:lnTo>
                    <a:lnTo>
                      <a:pt x="828" y="0"/>
                    </a:lnTo>
                    <a:lnTo>
                      <a:pt x="0" y="0"/>
                    </a:lnTo>
                    <a:close/>
                    <a:moveTo>
                      <a:pt x="709" y="76"/>
                    </a:moveTo>
                    <a:lnTo>
                      <a:pt x="414" y="293"/>
                    </a:lnTo>
                    <a:lnTo>
                      <a:pt x="116" y="76"/>
                    </a:lnTo>
                    <a:lnTo>
                      <a:pt x="709" y="76"/>
                    </a:lnTo>
                    <a:close/>
                    <a:moveTo>
                      <a:pt x="76" y="102"/>
                    </a:moveTo>
                    <a:lnTo>
                      <a:pt x="263" y="241"/>
                    </a:lnTo>
                    <a:lnTo>
                      <a:pt x="76" y="433"/>
                    </a:lnTo>
                    <a:lnTo>
                      <a:pt x="76" y="102"/>
                    </a:lnTo>
                    <a:close/>
                    <a:moveTo>
                      <a:pt x="95" y="478"/>
                    </a:moveTo>
                    <a:lnTo>
                      <a:pt x="298" y="267"/>
                    </a:lnTo>
                    <a:lnTo>
                      <a:pt x="414" y="348"/>
                    </a:lnTo>
                    <a:lnTo>
                      <a:pt x="518" y="267"/>
                    </a:lnTo>
                    <a:lnTo>
                      <a:pt x="733" y="478"/>
                    </a:lnTo>
                    <a:lnTo>
                      <a:pt x="95" y="478"/>
                    </a:lnTo>
                    <a:close/>
                    <a:moveTo>
                      <a:pt x="752" y="435"/>
                    </a:moveTo>
                    <a:lnTo>
                      <a:pt x="556" y="241"/>
                    </a:lnTo>
                    <a:lnTo>
                      <a:pt x="752" y="99"/>
                    </a:lnTo>
                    <a:lnTo>
                      <a:pt x="752" y="435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21" name="Oval 120">
            <a:extLst>
              <a:ext uri="{FF2B5EF4-FFF2-40B4-BE49-F238E27FC236}">
                <a16:creationId xmlns:a16="http://schemas.microsoft.com/office/drawing/2014/main" id="{3309F823-F850-4886-BDB1-3DE27324463C}"/>
              </a:ext>
            </a:extLst>
          </p:cNvPr>
          <p:cNvSpPr/>
          <p:nvPr/>
        </p:nvSpPr>
        <p:spPr>
          <a:xfrm>
            <a:off x="5334108" y="1401642"/>
            <a:ext cx="273538" cy="273538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15E24B3-0791-4DA2-9F84-C2027DA07F52}"/>
              </a:ext>
            </a:extLst>
          </p:cNvPr>
          <p:cNvGrpSpPr/>
          <p:nvPr/>
        </p:nvGrpSpPr>
        <p:grpSpPr>
          <a:xfrm>
            <a:off x="9702613" y="1759737"/>
            <a:ext cx="575112" cy="584208"/>
            <a:chOff x="6106579" y="6103427"/>
            <a:chExt cx="547362" cy="556016"/>
          </a:xfrm>
        </p:grpSpPr>
        <p:sp>
          <p:nvSpPr>
            <p:cNvPr id="123" name="Rectangle 423">
              <a:extLst>
                <a:ext uri="{FF2B5EF4-FFF2-40B4-BE49-F238E27FC236}">
                  <a16:creationId xmlns:a16="http://schemas.microsoft.com/office/drawing/2014/main" id="{E8BB5044-DC8F-46AF-8653-BD530B293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1916" y="6454633"/>
              <a:ext cx="479573" cy="1752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424">
              <a:extLst>
                <a:ext uri="{FF2B5EF4-FFF2-40B4-BE49-F238E27FC236}">
                  <a16:creationId xmlns:a16="http://schemas.microsoft.com/office/drawing/2014/main" id="{EBD93E36-CE34-4A0B-A01A-9E526B901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073" y="6505836"/>
              <a:ext cx="63462" cy="71395"/>
            </a:xfrm>
            <a:custGeom>
              <a:avLst/>
              <a:gdLst>
                <a:gd name="T0" fmla="*/ 0 w 88"/>
                <a:gd name="T1" fmla="*/ 0 h 99"/>
                <a:gd name="T2" fmla="*/ 88 w 88"/>
                <a:gd name="T3" fmla="*/ 0 h 99"/>
                <a:gd name="T4" fmla="*/ 88 w 88"/>
                <a:gd name="T5" fmla="*/ 76 h 99"/>
                <a:gd name="T6" fmla="*/ 43 w 88"/>
                <a:gd name="T7" fmla="*/ 99 h 99"/>
                <a:gd name="T8" fmla="*/ 0 w 88"/>
                <a:gd name="T9" fmla="*/ 76 h 99"/>
                <a:gd name="T10" fmla="*/ 0 w 8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99">
                  <a:moveTo>
                    <a:pt x="0" y="0"/>
                  </a:moveTo>
                  <a:lnTo>
                    <a:pt x="88" y="0"/>
                  </a:lnTo>
                  <a:lnTo>
                    <a:pt x="88" y="76"/>
                  </a:lnTo>
                  <a:lnTo>
                    <a:pt x="43" y="99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425">
              <a:extLst>
                <a:ext uri="{FF2B5EF4-FFF2-40B4-BE49-F238E27FC236}">
                  <a16:creationId xmlns:a16="http://schemas.microsoft.com/office/drawing/2014/main" id="{CD9DC019-C14A-4DAB-A750-1BE8CC25A2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7734" y="6103427"/>
              <a:ext cx="306494" cy="306494"/>
            </a:xfrm>
            <a:custGeom>
              <a:avLst/>
              <a:gdLst>
                <a:gd name="T0" fmla="*/ 90 w 180"/>
                <a:gd name="T1" fmla="*/ 0 h 180"/>
                <a:gd name="T2" fmla="*/ 0 w 180"/>
                <a:gd name="T3" fmla="*/ 90 h 180"/>
                <a:gd name="T4" fmla="*/ 90 w 180"/>
                <a:gd name="T5" fmla="*/ 180 h 180"/>
                <a:gd name="T6" fmla="*/ 180 w 180"/>
                <a:gd name="T7" fmla="*/ 90 h 180"/>
                <a:gd name="T8" fmla="*/ 90 w 180"/>
                <a:gd name="T9" fmla="*/ 0 h 180"/>
                <a:gd name="T10" fmla="*/ 90 w 180"/>
                <a:gd name="T11" fmla="*/ 150 h 180"/>
                <a:gd name="T12" fmla="*/ 29 w 180"/>
                <a:gd name="T13" fmla="*/ 90 h 180"/>
                <a:gd name="T14" fmla="*/ 90 w 180"/>
                <a:gd name="T15" fmla="*/ 29 h 180"/>
                <a:gd name="T16" fmla="*/ 150 w 180"/>
                <a:gd name="T17" fmla="*/ 90 h 180"/>
                <a:gd name="T18" fmla="*/ 90 w 180"/>
                <a:gd name="T19" fmla="*/ 15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180">
                  <a:moveTo>
                    <a:pt x="90" y="0"/>
                  </a:moveTo>
                  <a:cubicBezTo>
                    <a:pt x="40" y="0"/>
                    <a:pt x="0" y="40"/>
                    <a:pt x="0" y="90"/>
                  </a:cubicBezTo>
                  <a:cubicBezTo>
                    <a:pt x="0" y="139"/>
                    <a:pt x="40" y="180"/>
                    <a:pt x="90" y="180"/>
                  </a:cubicBezTo>
                  <a:cubicBezTo>
                    <a:pt x="139" y="180"/>
                    <a:pt x="180" y="139"/>
                    <a:pt x="180" y="90"/>
                  </a:cubicBezTo>
                  <a:cubicBezTo>
                    <a:pt x="180" y="40"/>
                    <a:pt x="139" y="0"/>
                    <a:pt x="90" y="0"/>
                  </a:cubicBezTo>
                  <a:close/>
                  <a:moveTo>
                    <a:pt x="90" y="150"/>
                  </a:moveTo>
                  <a:cubicBezTo>
                    <a:pt x="56" y="150"/>
                    <a:pt x="29" y="123"/>
                    <a:pt x="29" y="90"/>
                  </a:cubicBezTo>
                  <a:cubicBezTo>
                    <a:pt x="29" y="56"/>
                    <a:pt x="56" y="29"/>
                    <a:pt x="90" y="29"/>
                  </a:cubicBezTo>
                  <a:cubicBezTo>
                    <a:pt x="123" y="29"/>
                    <a:pt x="150" y="56"/>
                    <a:pt x="150" y="90"/>
                  </a:cubicBezTo>
                  <a:cubicBezTo>
                    <a:pt x="150" y="123"/>
                    <a:pt x="123" y="150"/>
                    <a:pt x="90" y="150"/>
                  </a:cubicBezTo>
                  <a:close/>
                </a:path>
              </a:pathLst>
            </a:custGeom>
            <a:solidFill>
              <a:srgbClr val="18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27">
              <a:extLst>
                <a:ext uri="{FF2B5EF4-FFF2-40B4-BE49-F238E27FC236}">
                  <a16:creationId xmlns:a16="http://schemas.microsoft.com/office/drawing/2014/main" id="{5A9AA917-ABC7-4A46-9C6B-9CD481F445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6579" y="6413527"/>
              <a:ext cx="547362" cy="245916"/>
            </a:xfrm>
            <a:custGeom>
              <a:avLst/>
              <a:gdLst>
                <a:gd name="T0" fmla="*/ 274 w 321"/>
                <a:gd name="T1" fmla="*/ 0 h 144"/>
                <a:gd name="T2" fmla="*/ 221 w 321"/>
                <a:gd name="T3" fmla="*/ 0 h 144"/>
                <a:gd name="T4" fmla="*/ 161 w 321"/>
                <a:gd name="T5" fmla="*/ 18 h 144"/>
                <a:gd name="T6" fmla="*/ 100 w 321"/>
                <a:gd name="T7" fmla="*/ 0 h 144"/>
                <a:gd name="T8" fmla="*/ 47 w 321"/>
                <a:gd name="T9" fmla="*/ 0 h 144"/>
                <a:gd name="T10" fmla="*/ 0 w 321"/>
                <a:gd name="T11" fmla="*/ 46 h 144"/>
                <a:gd name="T12" fmla="*/ 0 w 321"/>
                <a:gd name="T13" fmla="*/ 144 h 144"/>
                <a:gd name="T14" fmla="*/ 321 w 321"/>
                <a:gd name="T15" fmla="*/ 144 h 144"/>
                <a:gd name="T16" fmla="*/ 321 w 321"/>
                <a:gd name="T17" fmla="*/ 46 h 144"/>
                <a:gd name="T18" fmla="*/ 274 w 321"/>
                <a:gd name="T19" fmla="*/ 0 h 144"/>
                <a:gd name="T20" fmla="*/ 289 w 321"/>
                <a:gd name="T21" fmla="*/ 112 h 144"/>
                <a:gd name="T22" fmla="*/ 32 w 321"/>
                <a:gd name="T23" fmla="*/ 112 h 144"/>
                <a:gd name="T24" fmla="*/ 32 w 321"/>
                <a:gd name="T25" fmla="*/ 46 h 144"/>
                <a:gd name="T26" fmla="*/ 47 w 321"/>
                <a:gd name="T27" fmla="*/ 32 h 144"/>
                <a:gd name="T28" fmla="*/ 274 w 321"/>
                <a:gd name="T29" fmla="*/ 32 h 144"/>
                <a:gd name="T30" fmla="*/ 289 w 321"/>
                <a:gd name="T31" fmla="*/ 46 h 144"/>
                <a:gd name="T32" fmla="*/ 289 w 321"/>
                <a:gd name="T33" fmla="*/ 1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1" h="144">
                  <a:moveTo>
                    <a:pt x="274" y="0"/>
                  </a:moveTo>
                  <a:cubicBezTo>
                    <a:pt x="221" y="0"/>
                    <a:pt x="221" y="0"/>
                    <a:pt x="221" y="0"/>
                  </a:cubicBezTo>
                  <a:cubicBezTo>
                    <a:pt x="204" y="11"/>
                    <a:pt x="183" y="18"/>
                    <a:pt x="161" y="18"/>
                  </a:cubicBezTo>
                  <a:cubicBezTo>
                    <a:pt x="138" y="18"/>
                    <a:pt x="118" y="11"/>
                    <a:pt x="10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0"/>
                    <a:pt x="0" y="4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321" y="144"/>
                    <a:pt x="321" y="144"/>
                    <a:pt x="321" y="144"/>
                  </a:cubicBezTo>
                  <a:cubicBezTo>
                    <a:pt x="321" y="46"/>
                    <a:pt x="321" y="46"/>
                    <a:pt x="321" y="46"/>
                  </a:cubicBezTo>
                  <a:cubicBezTo>
                    <a:pt x="321" y="20"/>
                    <a:pt x="300" y="0"/>
                    <a:pt x="274" y="0"/>
                  </a:cubicBezTo>
                  <a:close/>
                  <a:moveTo>
                    <a:pt x="289" y="112"/>
                  </a:moveTo>
                  <a:cubicBezTo>
                    <a:pt x="32" y="112"/>
                    <a:pt x="32" y="112"/>
                    <a:pt x="32" y="112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2" y="38"/>
                    <a:pt x="39" y="32"/>
                    <a:pt x="47" y="32"/>
                  </a:cubicBezTo>
                  <a:cubicBezTo>
                    <a:pt x="274" y="32"/>
                    <a:pt x="274" y="32"/>
                    <a:pt x="274" y="32"/>
                  </a:cubicBezTo>
                  <a:cubicBezTo>
                    <a:pt x="283" y="32"/>
                    <a:pt x="289" y="38"/>
                    <a:pt x="289" y="46"/>
                  </a:cubicBezTo>
                  <a:lnTo>
                    <a:pt x="289" y="11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9" name="Oval 128">
            <a:extLst>
              <a:ext uri="{FF2B5EF4-FFF2-40B4-BE49-F238E27FC236}">
                <a16:creationId xmlns:a16="http://schemas.microsoft.com/office/drawing/2014/main" id="{B30B3B87-2F80-4906-BD6C-57E1B91270E8}"/>
              </a:ext>
            </a:extLst>
          </p:cNvPr>
          <p:cNvSpPr/>
          <p:nvPr/>
        </p:nvSpPr>
        <p:spPr>
          <a:xfrm>
            <a:off x="6847107" y="1426723"/>
            <a:ext cx="273538" cy="273538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015C5E2-FD3D-4ADE-8185-65C727837573}"/>
              </a:ext>
            </a:extLst>
          </p:cNvPr>
          <p:cNvSpPr txBox="1"/>
          <p:nvPr/>
        </p:nvSpPr>
        <p:spPr>
          <a:xfrm>
            <a:off x="7900723" y="2466766"/>
            <a:ext cx="135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589" fontAlgn="auto">
              <a:spcBef>
                <a:spcPts val="1000"/>
              </a:spcBef>
              <a:spcAft>
                <a:spcPts val="300"/>
              </a:spcAft>
            </a:pPr>
            <a:r>
              <a:rPr lang="en-US" sz="1400" dirty="0">
                <a:ea typeface="+mn-ea"/>
                <a:cs typeface="+mn-cs"/>
              </a:rPr>
              <a:t>Repeat Steps A-D for </a:t>
            </a:r>
            <a:r>
              <a:rPr lang="en-US" sz="1400" dirty="0"/>
              <a:t>each CSV</a:t>
            </a:r>
            <a:endParaRPr lang="en-US" sz="1400" dirty="0">
              <a:ea typeface="+mn-ea"/>
              <a:cs typeface="+mn-cs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7B3BDD4-DF98-4D40-B92E-5C0F95441906}"/>
              </a:ext>
            </a:extLst>
          </p:cNvPr>
          <p:cNvSpPr/>
          <p:nvPr/>
        </p:nvSpPr>
        <p:spPr>
          <a:xfrm>
            <a:off x="7734018" y="1137987"/>
            <a:ext cx="341417" cy="2271288"/>
          </a:xfrm>
          <a:prstGeom prst="leftBrac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ight Brace 130">
            <a:extLst>
              <a:ext uri="{FF2B5EF4-FFF2-40B4-BE49-F238E27FC236}">
                <a16:creationId xmlns:a16="http://schemas.microsoft.com/office/drawing/2014/main" id="{93569A58-D660-4E1D-9EC5-304D83D3D1E3}"/>
              </a:ext>
            </a:extLst>
          </p:cNvPr>
          <p:cNvSpPr/>
          <p:nvPr/>
        </p:nvSpPr>
        <p:spPr>
          <a:xfrm>
            <a:off x="9078343" y="1137987"/>
            <a:ext cx="341417" cy="2271288"/>
          </a:xfrm>
          <a:prstGeom prst="rightBrac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Arrow: Curved Up 131">
            <a:extLst>
              <a:ext uri="{FF2B5EF4-FFF2-40B4-BE49-F238E27FC236}">
                <a16:creationId xmlns:a16="http://schemas.microsoft.com/office/drawing/2014/main" id="{C8E0682C-F12E-49E9-8425-492C76575A57}"/>
              </a:ext>
            </a:extLst>
          </p:cNvPr>
          <p:cNvSpPr/>
          <p:nvPr/>
        </p:nvSpPr>
        <p:spPr>
          <a:xfrm>
            <a:off x="8344901" y="1652908"/>
            <a:ext cx="466281" cy="280470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Arrow: Curved Down 132">
            <a:extLst>
              <a:ext uri="{FF2B5EF4-FFF2-40B4-BE49-F238E27FC236}">
                <a16:creationId xmlns:a16="http://schemas.microsoft.com/office/drawing/2014/main" id="{194B437B-2FFD-418B-BA2B-25606666E6E4}"/>
              </a:ext>
            </a:extLst>
          </p:cNvPr>
          <p:cNvSpPr/>
          <p:nvPr/>
        </p:nvSpPr>
        <p:spPr>
          <a:xfrm flipH="1">
            <a:off x="8307323" y="1310727"/>
            <a:ext cx="466281" cy="28047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2E9744E-E115-443F-95CF-CFBB6FA8F783}"/>
              </a:ext>
            </a:extLst>
          </p:cNvPr>
          <p:cNvGrpSpPr/>
          <p:nvPr/>
        </p:nvGrpSpPr>
        <p:grpSpPr>
          <a:xfrm>
            <a:off x="4649615" y="4367999"/>
            <a:ext cx="1493948" cy="2019478"/>
            <a:chOff x="3728874" y="4367999"/>
            <a:chExt cx="1493948" cy="201947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E3411D2-D195-4376-A60A-AD4197D0B2F6}"/>
                </a:ext>
              </a:extLst>
            </p:cNvPr>
            <p:cNvSpPr txBox="1"/>
            <p:nvPr/>
          </p:nvSpPr>
          <p:spPr>
            <a:xfrm>
              <a:off x="3728874" y="5433370"/>
              <a:ext cx="149394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6589" fontAlgn="auto">
                <a:spcBef>
                  <a:spcPts val="1000"/>
                </a:spcBef>
                <a:spcAft>
                  <a:spcPts val="300"/>
                </a:spcAft>
              </a:pPr>
              <a:r>
                <a:rPr lang="en-US" sz="1400" dirty="0"/>
                <a:t>Create Envelope JSON - </a:t>
              </a:r>
              <a:r>
                <a:rPr lang="en-US" sz="1400" dirty="0" err="1"/>
                <a:t>OneTime</a:t>
              </a:r>
              <a:endParaRPr lang="en-US" sz="1400" dirty="0">
                <a:ea typeface="+mn-ea"/>
                <a:cs typeface="+mn-cs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FFB4AE5-4F84-4B05-B6C6-8B1C139DD904}"/>
                </a:ext>
              </a:extLst>
            </p:cNvPr>
            <p:cNvGrpSpPr/>
            <p:nvPr/>
          </p:nvGrpSpPr>
          <p:grpSpPr>
            <a:xfrm>
              <a:off x="4212335" y="4816090"/>
              <a:ext cx="527023" cy="351985"/>
              <a:chOff x="5435468" y="2886561"/>
              <a:chExt cx="527023" cy="351985"/>
            </a:xfrm>
          </p:grpSpPr>
          <p:sp>
            <p:nvSpPr>
              <p:cNvPr id="114" name="Rectangle 417">
                <a:extLst>
                  <a:ext uri="{FF2B5EF4-FFF2-40B4-BE49-F238E27FC236}">
                    <a16:creationId xmlns:a16="http://schemas.microsoft.com/office/drawing/2014/main" id="{33D48CE2-34D3-4B66-84C3-7F95FAAE5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5383" y="2910747"/>
                <a:ext cx="468465" cy="3010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18">
                <a:extLst>
                  <a:ext uri="{FF2B5EF4-FFF2-40B4-BE49-F238E27FC236}">
                    <a16:creationId xmlns:a16="http://schemas.microsoft.com/office/drawing/2014/main" id="{E04B713A-42B2-448C-B937-70289A9FFE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35468" y="2886561"/>
                <a:ext cx="527023" cy="351985"/>
              </a:xfrm>
              <a:custGeom>
                <a:avLst/>
                <a:gdLst>
                  <a:gd name="T0" fmla="*/ 0 w 828"/>
                  <a:gd name="T1" fmla="*/ 0 h 553"/>
                  <a:gd name="T2" fmla="*/ 0 w 828"/>
                  <a:gd name="T3" fmla="*/ 553 h 553"/>
                  <a:gd name="T4" fmla="*/ 828 w 828"/>
                  <a:gd name="T5" fmla="*/ 553 h 553"/>
                  <a:gd name="T6" fmla="*/ 828 w 828"/>
                  <a:gd name="T7" fmla="*/ 0 h 553"/>
                  <a:gd name="T8" fmla="*/ 0 w 828"/>
                  <a:gd name="T9" fmla="*/ 0 h 553"/>
                  <a:gd name="T10" fmla="*/ 709 w 828"/>
                  <a:gd name="T11" fmla="*/ 76 h 553"/>
                  <a:gd name="T12" fmla="*/ 414 w 828"/>
                  <a:gd name="T13" fmla="*/ 293 h 553"/>
                  <a:gd name="T14" fmla="*/ 116 w 828"/>
                  <a:gd name="T15" fmla="*/ 76 h 553"/>
                  <a:gd name="T16" fmla="*/ 709 w 828"/>
                  <a:gd name="T17" fmla="*/ 76 h 553"/>
                  <a:gd name="T18" fmla="*/ 76 w 828"/>
                  <a:gd name="T19" fmla="*/ 102 h 553"/>
                  <a:gd name="T20" fmla="*/ 263 w 828"/>
                  <a:gd name="T21" fmla="*/ 241 h 553"/>
                  <a:gd name="T22" fmla="*/ 76 w 828"/>
                  <a:gd name="T23" fmla="*/ 433 h 553"/>
                  <a:gd name="T24" fmla="*/ 76 w 828"/>
                  <a:gd name="T25" fmla="*/ 102 h 553"/>
                  <a:gd name="T26" fmla="*/ 95 w 828"/>
                  <a:gd name="T27" fmla="*/ 478 h 553"/>
                  <a:gd name="T28" fmla="*/ 298 w 828"/>
                  <a:gd name="T29" fmla="*/ 267 h 553"/>
                  <a:gd name="T30" fmla="*/ 414 w 828"/>
                  <a:gd name="T31" fmla="*/ 348 h 553"/>
                  <a:gd name="T32" fmla="*/ 518 w 828"/>
                  <a:gd name="T33" fmla="*/ 267 h 553"/>
                  <a:gd name="T34" fmla="*/ 733 w 828"/>
                  <a:gd name="T35" fmla="*/ 478 h 553"/>
                  <a:gd name="T36" fmla="*/ 95 w 828"/>
                  <a:gd name="T37" fmla="*/ 478 h 553"/>
                  <a:gd name="T38" fmla="*/ 752 w 828"/>
                  <a:gd name="T39" fmla="*/ 435 h 553"/>
                  <a:gd name="T40" fmla="*/ 556 w 828"/>
                  <a:gd name="T41" fmla="*/ 241 h 553"/>
                  <a:gd name="T42" fmla="*/ 752 w 828"/>
                  <a:gd name="T43" fmla="*/ 99 h 553"/>
                  <a:gd name="T44" fmla="*/ 752 w 828"/>
                  <a:gd name="T45" fmla="*/ 435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8" h="553">
                    <a:moveTo>
                      <a:pt x="0" y="0"/>
                    </a:moveTo>
                    <a:lnTo>
                      <a:pt x="0" y="553"/>
                    </a:lnTo>
                    <a:lnTo>
                      <a:pt x="828" y="553"/>
                    </a:lnTo>
                    <a:lnTo>
                      <a:pt x="828" y="0"/>
                    </a:lnTo>
                    <a:lnTo>
                      <a:pt x="0" y="0"/>
                    </a:lnTo>
                    <a:close/>
                    <a:moveTo>
                      <a:pt x="709" y="76"/>
                    </a:moveTo>
                    <a:lnTo>
                      <a:pt x="414" y="293"/>
                    </a:lnTo>
                    <a:lnTo>
                      <a:pt x="116" y="76"/>
                    </a:lnTo>
                    <a:lnTo>
                      <a:pt x="709" y="76"/>
                    </a:lnTo>
                    <a:close/>
                    <a:moveTo>
                      <a:pt x="76" y="102"/>
                    </a:moveTo>
                    <a:lnTo>
                      <a:pt x="263" y="241"/>
                    </a:lnTo>
                    <a:lnTo>
                      <a:pt x="76" y="433"/>
                    </a:lnTo>
                    <a:lnTo>
                      <a:pt x="76" y="102"/>
                    </a:lnTo>
                    <a:close/>
                    <a:moveTo>
                      <a:pt x="95" y="478"/>
                    </a:moveTo>
                    <a:lnTo>
                      <a:pt x="298" y="267"/>
                    </a:lnTo>
                    <a:lnTo>
                      <a:pt x="414" y="348"/>
                    </a:lnTo>
                    <a:lnTo>
                      <a:pt x="518" y="267"/>
                    </a:lnTo>
                    <a:lnTo>
                      <a:pt x="733" y="478"/>
                    </a:lnTo>
                    <a:lnTo>
                      <a:pt x="95" y="478"/>
                    </a:lnTo>
                    <a:close/>
                    <a:moveTo>
                      <a:pt x="752" y="435"/>
                    </a:moveTo>
                    <a:lnTo>
                      <a:pt x="556" y="241"/>
                    </a:lnTo>
                    <a:lnTo>
                      <a:pt x="752" y="99"/>
                    </a:lnTo>
                    <a:lnTo>
                      <a:pt x="752" y="435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BDAE2ED-9FA8-44EF-B94D-95CD3627487B}"/>
                </a:ext>
              </a:extLst>
            </p:cNvPr>
            <p:cNvSpPr/>
            <p:nvPr/>
          </p:nvSpPr>
          <p:spPr>
            <a:xfrm>
              <a:off x="4342954" y="4367999"/>
              <a:ext cx="273538" cy="27353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17629" y="5404832"/>
            <a:ext cx="1648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589">
              <a:spcBef>
                <a:spcPts val="1000"/>
              </a:spcBef>
              <a:spcAft>
                <a:spcPts val="300"/>
              </a:spcAft>
            </a:pPr>
            <a:r>
              <a:rPr lang="en-US" sz="1400" dirty="0"/>
              <a:t>Run Utility</a:t>
            </a:r>
          </a:p>
        </p:txBody>
      </p:sp>
      <p:sp>
        <p:nvSpPr>
          <p:cNvPr id="68" name="Rectangle 357"/>
          <p:cNvSpPr>
            <a:spLocks noChangeArrowheads="1"/>
          </p:cNvSpPr>
          <p:nvPr/>
        </p:nvSpPr>
        <p:spPr bwMode="auto">
          <a:xfrm>
            <a:off x="6992462" y="4842292"/>
            <a:ext cx="500926" cy="323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358"/>
          <p:cNvSpPr>
            <a:spLocks noChangeArrowheads="1"/>
          </p:cNvSpPr>
          <p:nvPr/>
        </p:nvSpPr>
        <p:spPr bwMode="auto">
          <a:xfrm>
            <a:off x="6992462" y="4842292"/>
            <a:ext cx="500926" cy="323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359"/>
          <p:cNvSpPr>
            <a:spLocks noEditPoints="1"/>
          </p:cNvSpPr>
          <p:nvPr/>
        </p:nvSpPr>
        <p:spPr bwMode="auto">
          <a:xfrm>
            <a:off x="6965729" y="4816832"/>
            <a:ext cx="551846" cy="378082"/>
          </a:xfrm>
          <a:custGeom>
            <a:avLst/>
            <a:gdLst>
              <a:gd name="T0" fmla="*/ 792 w 867"/>
              <a:gd name="T1" fmla="*/ 76 h 594"/>
              <a:gd name="T2" fmla="*/ 792 w 867"/>
              <a:gd name="T3" fmla="*/ 518 h 594"/>
              <a:gd name="T4" fmla="*/ 75 w 867"/>
              <a:gd name="T5" fmla="*/ 518 h 594"/>
              <a:gd name="T6" fmla="*/ 75 w 867"/>
              <a:gd name="T7" fmla="*/ 76 h 594"/>
              <a:gd name="T8" fmla="*/ 792 w 867"/>
              <a:gd name="T9" fmla="*/ 76 h 594"/>
              <a:gd name="T10" fmla="*/ 867 w 867"/>
              <a:gd name="T11" fmla="*/ 0 h 594"/>
              <a:gd name="T12" fmla="*/ 0 w 867"/>
              <a:gd name="T13" fmla="*/ 0 h 594"/>
              <a:gd name="T14" fmla="*/ 0 w 867"/>
              <a:gd name="T15" fmla="*/ 594 h 594"/>
              <a:gd name="T16" fmla="*/ 867 w 867"/>
              <a:gd name="T17" fmla="*/ 594 h 594"/>
              <a:gd name="T18" fmla="*/ 867 w 867"/>
              <a:gd name="T19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7" h="594">
                <a:moveTo>
                  <a:pt x="792" y="76"/>
                </a:moveTo>
                <a:lnTo>
                  <a:pt x="792" y="518"/>
                </a:lnTo>
                <a:lnTo>
                  <a:pt x="75" y="518"/>
                </a:lnTo>
                <a:lnTo>
                  <a:pt x="75" y="76"/>
                </a:lnTo>
                <a:lnTo>
                  <a:pt x="792" y="76"/>
                </a:lnTo>
                <a:close/>
                <a:moveTo>
                  <a:pt x="867" y="0"/>
                </a:moveTo>
                <a:lnTo>
                  <a:pt x="0" y="0"/>
                </a:lnTo>
                <a:lnTo>
                  <a:pt x="0" y="594"/>
                </a:lnTo>
                <a:lnTo>
                  <a:pt x="867" y="594"/>
                </a:lnTo>
                <a:lnTo>
                  <a:pt x="867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60"/>
          <p:cNvSpPr>
            <a:spLocks noEditPoints="1"/>
          </p:cNvSpPr>
          <p:nvPr/>
        </p:nvSpPr>
        <p:spPr bwMode="auto">
          <a:xfrm>
            <a:off x="6965729" y="4816832"/>
            <a:ext cx="551846" cy="378082"/>
          </a:xfrm>
          <a:custGeom>
            <a:avLst/>
            <a:gdLst>
              <a:gd name="T0" fmla="*/ 792 w 867"/>
              <a:gd name="T1" fmla="*/ 76 h 594"/>
              <a:gd name="T2" fmla="*/ 792 w 867"/>
              <a:gd name="T3" fmla="*/ 518 h 594"/>
              <a:gd name="T4" fmla="*/ 75 w 867"/>
              <a:gd name="T5" fmla="*/ 518 h 594"/>
              <a:gd name="T6" fmla="*/ 75 w 867"/>
              <a:gd name="T7" fmla="*/ 76 h 594"/>
              <a:gd name="T8" fmla="*/ 792 w 867"/>
              <a:gd name="T9" fmla="*/ 76 h 594"/>
              <a:gd name="T10" fmla="*/ 867 w 867"/>
              <a:gd name="T11" fmla="*/ 0 h 594"/>
              <a:gd name="T12" fmla="*/ 0 w 867"/>
              <a:gd name="T13" fmla="*/ 0 h 594"/>
              <a:gd name="T14" fmla="*/ 0 w 867"/>
              <a:gd name="T15" fmla="*/ 594 h 594"/>
              <a:gd name="T16" fmla="*/ 867 w 867"/>
              <a:gd name="T17" fmla="*/ 594 h 594"/>
              <a:gd name="T18" fmla="*/ 867 w 867"/>
              <a:gd name="T19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7" h="594">
                <a:moveTo>
                  <a:pt x="792" y="76"/>
                </a:moveTo>
                <a:lnTo>
                  <a:pt x="792" y="518"/>
                </a:lnTo>
                <a:lnTo>
                  <a:pt x="75" y="518"/>
                </a:lnTo>
                <a:lnTo>
                  <a:pt x="75" y="76"/>
                </a:lnTo>
                <a:lnTo>
                  <a:pt x="792" y="76"/>
                </a:lnTo>
                <a:moveTo>
                  <a:pt x="867" y="0"/>
                </a:moveTo>
                <a:lnTo>
                  <a:pt x="0" y="0"/>
                </a:lnTo>
                <a:lnTo>
                  <a:pt x="0" y="594"/>
                </a:lnTo>
                <a:lnTo>
                  <a:pt x="867" y="594"/>
                </a:lnTo>
                <a:lnTo>
                  <a:pt x="86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61"/>
          <p:cNvSpPr>
            <a:spLocks/>
          </p:cNvSpPr>
          <p:nvPr/>
        </p:nvSpPr>
        <p:spPr bwMode="auto">
          <a:xfrm>
            <a:off x="7040836" y="4898305"/>
            <a:ext cx="398449" cy="29916"/>
          </a:xfrm>
          <a:custGeom>
            <a:avLst/>
            <a:gdLst>
              <a:gd name="T0" fmla="*/ 255 w 265"/>
              <a:gd name="T1" fmla="*/ 20 h 20"/>
              <a:gd name="T2" fmla="*/ 10 w 265"/>
              <a:gd name="T3" fmla="*/ 20 h 20"/>
              <a:gd name="T4" fmla="*/ 0 w 265"/>
              <a:gd name="T5" fmla="*/ 10 h 20"/>
              <a:gd name="T6" fmla="*/ 10 w 265"/>
              <a:gd name="T7" fmla="*/ 0 h 20"/>
              <a:gd name="T8" fmla="*/ 255 w 265"/>
              <a:gd name="T9" fmla="*/ 0 h 20"/>
              <a:gd name="T10" fmla="*/ 265 w 265"/>
              <a:gd name="T11" fmla="*/ 10 h 20"/>
              <a:gd name="T12" fmla="*/ 255 w 265"/>
              <a:gd name="T13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" h="20">
                <a:moveTo>
                  <a:pt x="255" y="20"/>
                </a:moveTo>
                <a:cubicBezTo>
                  <a:pt x="10" y="20"/>
                  <a:pt x="10" y="20"/>
                  <a:pt x="10" y="20"/>
                </a:cubicBezTo>
                <a:cubicBezTo>
                  <a:pt x="5" y="20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61" y="0"/>
                  <a:pt x="265" y="5"/>
                  <a:pt x="265" y="10"/>
                </a:cubicBezTo>
                <a:cubicBezTo>
                  <a:pt x="265" y="16"/>
                  <a:pt x="261" y="20"/>
                  <a:pt x="255" y="2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62"/>
          <p:cNvSpPr>
            <a:spLocks/>
          </p:cNvSpPr>
          <p:nvPr/>
        </p:nvSpPr>
        <p:spPr bwMode="auto">
          <a:xfrm>
            <a:off x="7040836" y="4968957"/>
            <a:ext cx="346257" cy="29916"/>
          </a:xfrm>
          <a:custGeom>
            <a:avLst/>
            <a:gdLst>
              <a:gd name="T0" fmla="*/ 220 w 230"/>
              <a:gd name="T1" fmla="*/ 20 h 20"/>
              <a:gd name="T2" fmla="*/ 10 w 230"/>
              <a:gd name="T3" fmla="*/ 20 h 20"/>
              <a:gd name="T4" fmla="*/ 0 w 230"/>
              <a:gd name="T5" fmla="*/ 10 h 20"/>
              <a:gd name="T6" fmla="*/ 10 w 230"/>
              <a:gd name="T7" fmla="*/ 0 h 20"/>
              <a:gd name="T8" fmla="*/ 220 w 230"/>
              <a:gd name="T9" fmla="*/ 0 h 20"/>
              <a:gd name="T10" fmla="*/ 230 w 230"/>
              <a:gd name="T11" fmla="*/ 10 h 20"/>
              <a:gd name="T12" fmla="*/ 220 w 230"/>
              <a:gd name="T13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" h="20">
                <a:moveTo>
                  <a:pt x="220" y="20"/>
                </a:moveTo>
                <a:cubicBezTo>
                  <a:pt x="10" y="20"/>
                  <a:pt x="10" y="20"/>
                  <a:pt x="10" y="20"/>
                </a:cubicBezTo>
                <a:cubicBezTo>
                  <a:pt x="5" y="20"/>
                  <a:pt x="0" y="15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5" y="0"/>
                  <a:pt x="230" y="4"/>
                  <a:pt x="230" y="10"/>
                </a:cubicBezTo>
                <a:cubicBezTo>
                  <a:pt x="230" y="15"/>
                  <a:pt x="225" y="20"/>
                  <a:pt x="220" y="2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363"/>
          <p:cNvSpPr>
            <a:spLocks/>
          </p:cNvSpPr>
          <p:nvPr/>
        </p:nvSpPr>
        <p:spPr bwMode="auto">
          <a:xfrm>
            <a:off x="7040836" y="5038335"/>
            <a:ext cx="281334" cy="29916"/>
          </a:xfrm>
          <a:custGeom>
            <a:avLst/>
            <a:gdLst>
              <a:gd name="T0" fmla="*/ 177 w 187"/>
              <a:gd name="T1" fmla="*/ 20 h 20"/>
              <a:gd name="T2" fmla="*/ 10 w 187"/>
              <a:gd name="T3" fmla="*/ 20 h 20"/>
              <a:gd name="T4" fmla="*/ 0 w 187"/>
              <a:gd name="T5" fmla="*/ 10 h 20"/>
              <a:gd name="T6" fmla="*/ 10 w 187"/>
              <a:gd name="T7" fmla="*/ 0 h 20"/>
              <a:gd name="T8" fmla="*/ 177 w 187"/>
              <a:gd name="T9" fmla="*/ 0 h 20"/>
              <a:gd name="T10" fmla="*/ 187 w 187"/>
              <a:gd name="T11" fmla="*/ 10 h 20"/>
              <a:gd name="T12" fmla="*/ 177 w 187"/>
              <a:gd name="T13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7" h="20">
                <a:moveTo>
                  <a:pt x="177" y="20"/>
                </a:moveTo>
                <a:cubicBezTo>
                  <a:pt x="10" y="20"/>
                  <a:pt x="10" y="20"/>
                  <a:pt x="10" y="20"/>
                </a:cubicBezTo>
                <a:cubicBezTo>
                  <a:pt x="5" y="20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82" y="0"/>
                  <a:pt x="187" y="5"/>
                  <a:pt x="187" y="10"/>
                </a:cubicBezTo>
                <a:cubicBezTo>
                  <a:pt x="187" y="16"/>
                  <a:pt x="182" y="20"/>
                  <a:pt x="177" y="20"/>
                </a:cubicBezTo>
                <a:close/>
              </a:path>
            </a:pathLst>
          </a:custGeom>
          <a:solidFill>
            <a:srgbClr val="1830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365"/>
          <p:cNvSpPr>
            <a:spLocks/>
          </p:cNvSpPr>
          <p:nvPr/>
        </p:nvSpPr>
        <p:spPr bwMode="auto">
          <a:xfrm>
            <a:off x="7374999" y="5036426"/>
            <a:ext cx="76380" cy="77017"/>
          </a:xfrm>
          <a:custGeom>
            <a:avLst/>
            <a:gdLst>
              <a:gd name="T0" fmla="*/ 40 w 120"/>
              <a:gd name="T1" fmla="*/ 0 h 121"/>
              <a:gd name="T2" fmla="*/ 0 w 120"/>
              <a:gd name="T3" fmla="*/ 45 h 121"/>
              <a:gd name="T4" fmla="*/ 80 w 120"/>
              <a:gd name="T5" fmla="*/ 121 h 121"/>
              <a:gd name="T6" fmla="*/ 120 w 120"/>
              <a:gd name="T7" fmla="*/ 76 h 121"/>
              <a:gd name="T8" fmla="*/ 40 w 120"/>
              <a:gd name="T9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" h="121">
                <a:moveTo>
                  <a:pt x="40" y="0"/>
                </a:moveTo>
                <a:lnTo>
                  <a:pt x="0" y="45"/>
                </a:lnTo>
                <a:lnTo>
                  <a:pt x="80" y="121"/>
                </a:lnTo>
                <a:lnTo>
                  <a:pt x="120" y="76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368"/>
          <p:cNvSpPr>
            <a:spLocks/>
          </p:cNvSpPr>
          <p:nvPr/>
        </p:nvSpPr>
        <p:spPr bwMode="auto">
          <a:xfrm>
            <a:off x="7204417" y="5218465"/>
            <a:ext cx="78290" cy="81472"/>
          </a:xfrm>
          <a:custGeom>
            <a:avLst/>
            <a:gdLst>
              <a:gd name="T0" fmla="*/ 43 w 123"/>
              <a:gd name="T1" fmla="*/ 0 h 128"/>
              <a:gd name="T2" fmla="*/ 0 w 123"/>
              <a:gd name="T3" fmla="*/ 128 h 128"/>
              <a:gd name="T4" fmla="*/ 123 w 123"/>
              <a:gd name="T5" fmla="*/ 76 h 128"/>
              <a:gd name="T6" fmla="*/ 43 w 123"/>
              <a:gd name="T7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" h="128">
                <a:moveTo>
                  <a:pt x="43" y="0"/>
                </a:moveTo>
                <a:lnTo>
                  <a:pt x="0" y="128"/>
                </a:lnTo>
                <a:lnTo>
                  <a:pt x="123" y="76"/>
                </a:lnTo>
                <a:lnTo>
                  <a:pt x="4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9D96447-B09F-49BC-A0E1-CE662EEBE081}"/>
              </a:ext>
            </a:extLst>
          </p:cNvPr>
          <p:cNvSpPr/>
          <p:nvPr/>
        </p:nvSpPr>
        <p:spPr>
          <a:xfrm>
            <a:off x="7106361" y="4367999"/>
            <a:ext cx="273538" cy="273538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FBA07330-1C49-4CC4-9877-C457431C85FF}"/>
              </a:ext>
            </a:extLst>
          </p:cNvPr>
          <p:cNvSpPr/>
          <p:nvPr/>
        </p:nvSpPr>
        <p:spPr>
          <a:xfrm>
            <a:off x="3011260" y="1408967"/>
            <a:ext cx="273538" cy="273538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B69B05-F4D5-4BB4-8C1B-F64B52B08038}"/>
              </a:ext>
            </a:extLst>
          </p:cNvPr>
          <p:cNvSpPr txBox="1"/>
          <p:nvPr/>
        </p:nvSpPr>
        <p:spPr>
          <a:xfrm>
            <a:off x="3698211" y="2472034"/>
            <a:ext cx="12273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589" fontAlgn="auto">
              <a:spcBef>
                <a:spcPts val="1000"/>
              </a:spcBef>
              <a:spcAft>
                <a:spcPts val="300"/>
              </a:spcAft>
            </a:pPr>
            <a:r>
              <a:rPr lang="en-US" sz="1400" dirty="0">
                <a:ea typeface="+mn-ea"/>
                <a:cs typeface="+mn-cs"/>
              </a:rPr>
              <a:t>Prepare Draft envelope in WebApp (multiple clicks) for each CSV upload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3014D8A-8A6A-400D-9C20-9BAAFF84001A}"/>
              </a:ext>
            </a:extLst>
          </p:cNvPr>
          <p:cNvGrpSpPr/>
          <p:nvPr/>
        </p:nvGrpSpPr>
        <p:grpSpPr>
          <a:xfrm>
            <a:off x="4024336" y="1764443"/>
            <a:ext cx="575112" cy="584208"/>
            <a:chOff x="6106579" y="6103427"/>
            <a:chExt cx="547362" cy="556016"/>
          </a:xfrm>
        </p:grpSpPr>
        <p:sp>
          <p:nvSpPr>
            <p:cNvPr id="144" name="Rectangle 423">
              <a:extLst>
                <a:ext uri="{FF2B5EF4-FFF2-40B4-BE49-F238E27FC236}">
                  <a16:creationId xmlns:a16="http://schemas.microsoft.com/office/drawing/2014/main" id="{252C0A2C-503C-4995-B0E8-135FB075A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1916" y="6454633"/>
              <a:ext cx="479573" cy="1752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Freeform 424">
              <a:extLst>
                <a:ext uri="{FF2B5EF4-FFF2-40B4-BE49-F238E27FC236}">
                  <a16:creationId xmlns:a16="http://schemas.microsoft.com/office/drawing/2014/main" id="{29F67B10-9354-4E73-BA9B-03B9AF9F3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073" y="6505836"/>
              <a:ext cx="63462" cy="71395"/>
            </a:xfrm>
            <a:custGeom>
              <a:avLst/>
              <a:gdLst>
                <a:gd name="T0" fmla="*/ 0 w 88"/>
                <a:gd name="T1" fmla="*/ 0 h 99"/>
                <a:gd name="T2" fmla="*/ 88 w 88"/>
                <a:gd name="T3" fmla="*/ 0 h 99"/>
                <a:gd name="T4" fmla="*/ 88 w 88"/>
                <a:gd name="T5" fmla="*/ 76 h 99"/>
                <a:gd name="T6" fmla="*/ 43 w 88"/>
                <a:gd name="T7" fmla="*/ 99 h 99"/>
                <a:gd name="T8" fmla="*/ 0 w 88"/>
                <a:gd name="T9" fmla="*/ 76 h 99"/>
                <a:gd name="T10" fmla="*/ 0 w 8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99">
                  <a:moveTo>
                    <a:pt x="0" y="0"/>
                  </a:moveTo>
                  <a:lnTo>
                    <a:pt x="88" y="0"/>
                  </a:lnTo>
                  <a:lnTo>
                    <a:pt x="88" y="76"/>
                  </a:lnTo>
                  <a:lnTo>
                    <a:pt x="43" y="99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425">
              <a:extLst>
                <a:ext uri="{FF2B5EF4-FFF2-40B4-BE49-F238E27FC236}">
                  <a16:creationId xmlns:a16="http://schemas.microsoft.com/office/drawing/2014/main" id="{5D3EF9BC-677E-420B-9122-9CB7DE9394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7734" y="6103427"/>
              <a:ext cx="306494" cy="306494"/>
            </a:xfrm>
            <a:custGeom>
              <a:avLst/>
              <a:gdLst>
                <a:gd name="T0" fmla="*/ 90 w 180"/>
                <a:gd name="T1" fmla="*/ 0 h 180"/>
                <a:gd name="T2" fmla="*/ 0 w 180"/>
                <a:gd name="T3" fmla="*/ 90 h 180"/>
                <a:gd name="T4" fmla="*/ 90 w 180"/>
                <a:gd name="T5" fmla="*/ 180 h 180"/>
                <a:gd name="T6" fmla="*/ 180 w 180"/>
                <a:gd name="T7" fmla="*/ 90 h 180"/>
                <a:gd name="T8" fmla="*/ 90 w 180"/>
                <a:gd name="T9" fmla="*/ 0 h 180"/>
                <a:gd name="T10" fmla="*/ 90 w 180"/>
                <a:gd name="T11" fmla="*/ 150 h 180"/>
                <a:gd name="T12" fmla="*/ 29 w 180"/>
                <a:gd name="T13" fmla="*/ 90 h 180"/>
                <a:gd name="T14" fmla="*/ 90 w 180"/>
                <a:gd name="T15" fmla="*/ 29 h 180"/>
                <a:gd name="T16" fmla="*/ 150 w 180"/>
                <a:gd name="T17" fmla="*/ 90 h 180"/>
                <a:gd name="T18" fmla="*/ 90 w 180"/>
                <a:gd name="T19" fmla="*/ 15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180">
                  <a:moveTo>
                    <a:pt x="90" y="0"/>
                  </a:moveTo>
                  <a:cubicBezTo>
                    <a:pt x="40" y="0"/>
                    <a:pt x="0" y="40"/>
                    <a:pt x="0" y="90"/>
                  </a:cubicBezTo>
                  <a:cubicBezTo>
                    <a:pt x="0" y="139"/>
                    <a:pt x="40" y="180"/>
                    <a:pt x="90" y="180"/>
                  </a:cubicBezTo>
                  <a:cubicBezTo>
                    <a:pt x="139" y="180"/>
                    <a:pt x="180" y="139"/>
                    <a:pt x="180" y="90"/>
                  </a:cubicBezTo>
                  <a:cubicBezTo>
                    <a:pt x="180" y="40"/>
                    <a:pt x="139" y="0"/>
                    <a:pt x="90" y="0"/>
                  </a:cubicBezTo>
                  <a:close/>
                  <a:moveTo>
                    <a:pt x="90" y="150"/>
                  </a:moveTo>
                  <a:cubicBezTo>
                    <a:pt x="56" y="150"/>
                    <a:pt x="29" y="123"/>
                    <a:pt x="29" y="90"/>
                  </a:cubicBezTo>
                  <a:cubicBezTo>
                    <a:pt x="29" y="56"/>
                    <a:pt x="56" y="29"/>
                    <a:pt x="90" y="29"/>
                  </a:cubicBezTo>
                  <a:cubicBezTo>
                    <a:pt x="123" y="29"/>
                    <a:pt x="150" y="56"/>
                    <a:pt x="150" y="90"/>
                  </a:cubicBezTo>
                  <a:cubicBezTo>
                    <a:pt x="150" y="123"/>
                    <a:pt x="123" y="150"/>
                    <a:pt x="90" y="150"/>
                  </a:cubicBezTo>
                  <a:close/>
                </a:path>
              </a:pathLst>
            </a:custGeom>
            <a:solidFill>
              <a:srgbClr val="18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427">
              <a:extLst>
                <a:ext uri="{FF2B5EF4-FFF2-40B4-BE49-F238E27FC236}">
                  <a16:creationId xmlns:a16="http://schemas.microsoft.com/office/drawing/2014/main" id="{66960191-A02B-498C-831D-E3583F0502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6579" y="6413527"/>
              <a:ext cx="547362" cy="245916"/>
            </a:xfrm>
            <a:custGeom>
              <a:avLst/>
              <a:gdLst>
                <a:gd name="T0" fmla="*/ 274 w 321"/>
                <a:gd name="T1" fmla="*/ 0 h 144"/>
                <a:gd name="T2" fmla="*/ 221 w 321"/>
                <a:gd name="T3" fmla="*/ 0 h 144"/>
                <a:gd name="T4" fmla="*/ 161 w 321"/>
                <a:gd name="T5" fmla="*/ 18 h 144"/>
                <a:gd name="T6" fmla="*/ 100 w 321"/>
                <a:gd name="T7" fmla="*/ 0 h 144"/>
                <a:gd name="T8" fmla="*/ 47 w 321"/>
                <a:gd name="T9" fmla="*/ 0 h 144"/>
                <a:gd name="T10" fmla="*/ 0 w 321"/>
                <a:gd name="T11" fmla="*/ 46 h 144"/>
                <a:gd name="T12" fmla="*/ 0 w 321"/>
                <a:gd name="T13" fmla="*/ 144 h 144"/>
                <a:gd name="T14" fmla="*/ 321 w 321"/>
                <a:gd name="T15" fmla="*/ 144 h 144"/>
                <a:gd name="T16" fmla="*/ 321 w 321"/>
                <a:gd name="T17" fmla="*/ 46 h 144"/>
                <a:gd name="T18" fmla="*/ 274 w 321"/>
                <a:gd name="T19" fmla="*/ 0 h 144"/>
                <a:gd name="T20" fmla="*/ 289 w 321"/>
                <a:gd name="T21" fmla="*/ 112 h 144"/>
                <a:gd name="T22" fmla="*/ 32 w 321"/>
                <a:gd name="T23" fmla="*/ 112 h 144"/>
                <a:gd name="T24" fmla="*/ 32 w 321"/>
                <a:gd name="T25" fmla="*/ 46 h 144"/>
                <a:gd name="T26" fmla="*/ 47 w 321"/>
                <a:gd name="T27" fmla="*/ 32 h 144"/>
                <a:gd name="T28" fmla="*/ 274 w 321"/>
                <a:gd name="T29" fmla="*/ 32 h 144"/>
                <a:gd name="T30" fmla="*/ 289 w 321"/>
                <a:gd name="T31" fmla="*/ 46 h 144"/>
                <a:gd name="T32" fmla="*/ 289 w 321"/>
                <a:gd name="T33" fmla="*/ 1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1" h="144">
                  <a:moveTo>
                    <a:pt x="274" y="0"/>
                  </a:moveTo>
                  <a:cubicBezTo>
                    <a:pt x="221" y="0"/>
                    <a:pt x="221" y="0"/>
                    <a:pt x="221" y="0"/>
                  </a:cubicBezTo>
                  <a:cubicBezTo>
                    <a:pt x="204" y="11"/>
                    <a:pt x="183" y="18"/>
                    <a:pt x="161" y="18"/>
                  </a:cubicBezTo>
                  <a:cubicBezTo>
                    <a:pt x="138" y="18"/>
                    <a:pt x="118" y="11"/>
                    <a:pt x="10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0"/>
                    <a:pt x="0" y="4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321" y="144"/>
                    <a:pt x="321" y="144"/>
                    <a:pt x="321" y="144"/>
                  </a:cubicBezTo>
                  <a:cubicBezTo>
                    <a:pt x="321" y="46"/>
                    <a:pt x="321" y="46"/>
                    <a:pt x="321" y="46"/>
                  </a:cubicBezTo>
                  <a:cubicBezTo>
                    <a:pt x="321" y="20"/>
                    <a:pt x="300" y="0"/>
                    <a:pt x="274" y="0"/>
                  </a:cubicBezTo>
                  <a:close/>
                  <a:moveTo>
                    <a:pt x="289" y="112"/>
                  </a:moveTo>
                  <a:cubicBezTo>
                    <a:pt x="32" y="112"/>
                    <a:pt x="32" y="112"/>
                    <a:pt x="32" y="112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2" y="38"/>
                    <a:pt x="39" y="32"/>
                    <a:pt x="47" y="32"/>
                  </a:cubicBezTo>
                  <a:cubicBezTo>
                    <a:pt x="274" y="32"/>
                    <a:pt x="274" y="32"/>
                    <a:pt x="274" y="32"/>
                  </a:cubicBezTo>
                  <a:cubicBezTo>
                    <a:pt x="283" y="32"/>
                    <a:pt x="289" y="38"/>
                    <a:pt x="289" y="46"/>
                  </a:cubicBezTo>
                  <a:lnTo>
                    <a:pt x="289" y="11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1" name="Oval 150">
            <a:extLst>
              <a:ext uri="{FF2B5EF4-FFF2-40B4-BE49-F238E27FC236}">
                <a16:creationId xmlns:a16="http://schemas.microsoft.com/office/drawing/2014/main" id="{8041BA02-E2B1-41D8-8AB6-197AA3E9F349}"/>
              </a:ext>
            </a:extLst>
          </p:cNvPr>
          <p:cNvSpPr/>
          <p:nvPr/>
        </p:nvSpPr>
        <p:spPr>
          <a:xfrm>
            <a:off x="4184591" y="1410447"/>
            <a:ext cx="273538" cy="273538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2866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EEF829-BAB6-410B-8CF8-E6805B527627}"/>
              </a:ext>
            </a:extLst>
          </p:cNvPr>
          <p:cNvSpPr txBox="1"/>
          <p:nvPr/>
        </p:nvSpPr>
        <p:spPr>
          <a:xfrm>
            <a:off x="1046640" y="1391020"/>
            <a:ext cx="108108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repetitive work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Application will automatically pause when it hits queue size limit or API hourly or API burst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CompositeTemplate</a:t>
            </a:r>
            <a:r>
              <a:rPr lang="en-US" dirty="0"/>
              <a:t> can be used to create draft envelope, for instance an envelope can be created without using DS Server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more errors because of “screen freeze” or “browser issue”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creates higher number of envelopes per hour compare to Manual process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FA026A5-E2F0-46B3-BF75-C32FEE4DDAF0}"/>
              </a:ext>
            </a:extLst>
          </p:cNvPr>
          <p:cNvSpPr txBox="1">
            <a:spLocks/>
          </p:cNvSpPr>
          <p:nvPr/>
        </p:nvSpPr>
        <p:spPr>
          <a:xfrm>
            <a:off x="1038225" y="150251"/>
            <a:ext cx="8987508" cy="5926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dirty="0">
                <a:latin typeface="Helvetica Light" charset="0"/>
                <a:ea typeface="Helvetica Light" charset="0"/>
                <a:cs typeface="Helvetica Light" charset="0"/>
              </a:rPr>
              <a:t>Bulk Send via API</a:t>
            </a:r>
          </a:p>
        </p:txBody>
      </p:sp>
    </p:spTree>
    <p:extLst>
      <p:ext uri="{BB962C8B-B14F-4D97-AF65-F5344CB8AC3E}">
        <p14:creationId xmlns:p14="http://schemas.microsoft.com/office/powerpoint/2010/main" val="23977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38225" y="223841"/>
            <a:ext cx="8987508" cy="592699"/>
          </a:xfrm>
        </p:spPr>
        <p:txBody>
          <a:bodyPr>
            <a:noAutofit/>
          </a:bodyPr>
          <a:lstStyle/>
          <a:p>
            <a:pPr algn="l"/>
            <a:r>
              <a:rPr lang="en-US" sz="4000" cap="none" dirty="0">
                <a:latin typeface="Helvetica Light" charset="0"/>
                <a:ea typeface="Helvetica Light" charset="0"/>
                <a:cs typeface="Helvetica Light" charset="0"/>
              </a:rPr>
              <a:t>Bulk Operations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D49DC37-6E98-4463-9165-596E8E78341F}"/>
              </a:ext>
            </a:extLst>
          </p:cNvPr>
          <p:cNvSpPr txBox="1"/>
          <p:nvPr/>
        </p:nvSpPr>
        <p:spPr>
          <a:xfrm>
            <a:off x="1038225" y="1181100"/>
            <a:ext cx="108108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Usecases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Bulk change expiry or reminders for 100’s or 1000’s envelopes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Bulk void for 100’s or 1000’s envelopes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Bulk Purge for selected set of envelopes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Bulk create new envelopes with or without form data from old terminal state envelopes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Bulk change Email Subject or Body for 100’s or 1000’s envelopes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Bulk change recipient’s name/email for 100’s or 1000’s envelopes (TBD)</a:t>
            </a:r>
          </a:p>
        </p:txBody>
      </p:sp>
    </p:spTree>
    <p:extLst>
      <p:ext uri="{BB962C8B-B14F-4D97-AF65-F5344CB8AC3E}">
        <p14:creationId xmlns:p14="http://schemas.microsoft.com/office/powerpoint/2010/main" val="345096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602246" y="256115"/>
            <a:ext cx="8987508" cy="592699"/>
          </a:xfrm>
        </p:spPr>
        <p:txBody>
          <a:bodyPr>
            <a:noAutofit/>
          </a:bodyPr>
          <a:lstStyle/>
          <a:p>
            <a:pPr algn="l"/>
            <a:r>
              <a:rPr lang="en-US" sz="4000" cap="none" dirty="0">
                <a:latin typeface="Helvetica Light" charset="0"/>
                <a:ea typeface="Helvetica Light" charset="0"/>
                <a:cs typeface="Helvetica Light" charset="0"/>
              </a:rPr>
              <a:t>Manual vs API Process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42915" y="1192290"/>
            <a:ext cx="2508127" cy="432090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rPr>
              <a:t>Manual Process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5092" y="4192377"/>
            <a:ext cx="2672433" cy="43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Helvetica Light" charset="0"/>
                <a:ea typeface="Helvetica Light" charset="0"/>
                <a:cs typeface="Helvetica Light" charset="0"/>
              </a:rPr>
              <a:t>API Process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2868291" y="5025713"/>
            <a:ext cx="7721463" cy="0"/>
          </a:xfrm>
          <a:prstGeom prst="line">
            <a:avLst/>
          </a:prstGeom>
          <a:noFill/>
          <a:ln w="762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9622269" y="2490251"/>
            <a:ext cx="1715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589">
              <a:spcBef>
                <a:spcPts val="1000"/>
              </a:spcBef>
              <a:spcAft>
                <a:spcPts val="300"/>
              </a:spcAft>
            </a:pPr>
            <a:r>
              <a:rPr lang="en-US" sz="1400" dirty="0"/>
              <a:t>Envelopes created/updated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859F53CE-1031-476D-8518-1CC20FBE5BD8}"/>
              </a:ext>
            </a:extLst>
          </p:cNvPr>
          <p:cNvGrpSpPr/>
          <p:nvPr/>
        </p:nvGrpSpPr>
        <p:grpSpPr>
          <a:xfrm>
            <a:off x="1822749" y="4679006"/>
            <a:ext cx="1807077" cy="1021728"/>
            <a:chOff x="1822749" y="4679006"/>
            <a:chExt cx="1807077" cy="1021728"/>
          </a:xfrm>
        </p:grpSpPr>
        <p:sp>
          <p:nvSpPr>
            <p:cNvPr id="16" name="TextBox 15"/>
            <p:cNvSpPr txBox="1"/>
            <p:nvPr/>
          </p:nvSpPr>
          <p:spPr>
            <a:xfrm>
              <a:off x="1822749" y="5392957"/>
              <a:ext cx="18070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6589">
                <a:spcBef>
                  <a:spcPts val="1000"/>
                </a:spcBef>
                <a:spcAft>
                  <a:spcPts val="300"/>
                </a:spcAft>
              </a:pPr>
              <a:r>
                <a:rPr lang="en-US" sz="1400" dirty="0"/>
                <a:t>CSVs</a:t>
              </a: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2502239" y="4679006"/>
              <a:ext cx="448097" cy="561394"/>
              <a:chOff x="3953189" y="6058715"/>
              <a:chExt cx="507698" cy="636065"/>
            </a:xfrm>
          </p:grpSpPr>
          <p:sp>
            <p:nvSpPr>
              <p:cNvPr id="81" name="Freeform 502"/>
              <p:cNvSpPr>
                <a:spLocks noEditPoints="1"/>
              </p:cNvSpPr>
              <p:nvPr/>
            </p:nvSpPr>
            <p:spPr bwMode="auto">
              <a:xfrm>
                <a:off x="3953189" y="6123620"/>
                <a:ext cx="439909" cy="571160"/>
              </a:xfrm>
              <a:custGeom>
                <a:avLst/>
                <a:gdLst>
                  <a:gd name="T0" fmla="*/ 376 w 610"/>
                  <a:gd name="T1" fmla="*/ 76 h 792"/>
                  <a:gd name="T2" fmla="*/ 444 w 610"/>
                  <a:gd name="T3" fmla="*/ 147 h 792"/>
                  <a:gd name="T4" fmla="*/ 444 w 610"/>
                  <a:gd name="T5" fmla="*/ 147 h 792"/>
                  <a:gd name="T6" fmla="*/ 444 w 610"/>
                  <a:gd name="T7" fmla="*/ 147 h 792"/>
                  <a:gd name="T8" fmla="*/ 534 w 610"/>
                  <a:gd name="T9" fmla="*/ 237 h 792"/>
                  <a:gd name="T10" fmla="*/ 534 w 610"/>
                  <a:gd name="T11" fmla="*/ 717 h 792"/>
                  <a:gd name="T12" fmla="*/ 75 w 610"/>
                  <a:gd name="T13" fmla="*/ 717 h 792"/>
                  <a:gd name="T14" fmla="*/ 75 w 610"/>
                  <a:gd name="T15" fmla="*/ 76 h 792"/>
                  <a:gd name="T16" fmla="*/ 376 w 610"/>
                  <a:gd name="T17" fmla="*/ 76 h 792"/>
                  <a:gd name="T18" fmla="*/ 406 w 610"/>
                  <a:gd name="T19" fmla="*/ 0 h 792"/>
                  <a:gd name="T20" fmla="*/ 0 w 610"/>
                  <a:gd name="T21" fmla="*/ 0 h 792"/>
                  <a:gd name="T22" fmla="*/ 0 w 610"/>
                  <a:gd name="T23" fmla="*/ 792 h 792"/>
                  <a:gd name="T24" fmla="*/ 610 w 610"/>
                  <a:gd name="T25" fmla="*/ 792 h 792"/>
                  <a:gd name="T26" fmla="*/ 610 w 610"/>
                  <a:gd name="T27" fmla="*/ 206 h 792"/>
                  <a:gd name="T28" fmla="*/ 496 w 610"/>
                  <a:gd name="T29" fmla="*/ 92 h 792"/>
                  <a:gd name="T30" fmla="*/ 406 w 610"/>
                  <a:gd name="T31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0" h="792">
                    <a:moveTo>
                      <a:pt x="376" y="76"/>
                    </a:moveTo>
                    <a:lnTo>
                      <a:pt x="444" y="147"/>
                    </a:lnTo>
                    <a:lnTo>
                      <a:pt x="444" y="147"/>
                    </a:lnTo>
                    <a:lnTo>
                      <a:pt x="444" y="147"/>
                    </a:lnTo>
                    <a:lnTo>
                      <a:pt x="534" y="237"/>
                    </a:lnTo>
                    <a:lnTo>
                      <a:pt x="534" y="717"/>
                    </a:lnTo>
                    <a:lnTo>
                      <a:pt x="75" y="717"/>
                    </a:lnTo>
                    <a:lnTo>
                      <a:pt x="75" y="76"/>
                    </a:lnTo>
                    <a:lnTo>
                      <a:pt x="376" y="76"/>
                    </a:lnTo>
                    <a:close/>
                    <a:moveTo>
                      <a:pt x="406" y="0"/>
                    </a:moveTo>
                    <a:lnTo>
                      <a:pt x="0" y="0"/>
                    </a:lnTo>
                    <a:lnTo>
                      <a:pt x="0" y="792"/>
                    </a:lnTo>
                    <a:lnTo>
                      <a:pt x="610" y="792"/>
                    </a:lnTo>
                    <a:lnTo>
                      <a:pt x="610" y="206"/>
                    </a:lnTo>
                    <a:lnTo>
                      <a:pt x="496" y="92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03"/>
              <p:cNvSpPr>
                <a:spLocks noEditPoints="1"/>
              </p:cNvSpPr>
              <p:nvPr/>
            </p:nvSpPr>
            <p:spPr bwMode="auto">
              <a:xfrm>
                <a:off x="3953189" y="6123620"/>
                <a:ext cx="439909" cy="571160"/>
              </a:xfrm>
              <a:custGeom>
                <a:avLst/>
                <a:gdLst>
                  <a:gd name="T0" fmla="*/ 376 w 610"/>
                  <a:gd name="T1" fmla="*/ 76 h 792"/>
                  <a:gd name="T2" fmla="*/ 444 w 610"/>
                  <a:gd name="T3" fmla="*/ 147 h 792"/>
                  <a:gd name="T4" fmla="*/ 444 w 610"/>
                  <a:gd name="T5" fmla="*/ 147 h 792"/>
                  <a:gd name="T6" fmla="*/ 444 w 610"/>
                  <a:gd name="T7" fmla="*/ 147 h 792"/>
                  <a:gd name="T8" fmla="*/ 534 w 610"/>
                  <a:gd name="T9" fmla="*/ 237 h 792"/>
                  <a:gd name="T10" fmla="*/ 534 w 610"/>
                  <a:gd name="T11" fmla="*/ 717 h 792"/>
                  <a:gd name="T12" fmla="*/ 75 w 610"/>
                  <a:gd name="T13" fmla="*/ 717 h 792"/>
                  <a:gd name="T14" fmla="*/ 75 w 610"/>
                  <a:gd name="T15" fmla="*/ 76 h 792"/>
                  <a:gd name="T16" fmla="*/ 376 w 610"/>
                  <a:gd name="T17" fmla="*/ 76 h 792"/>
                  <a:gd name="T18" fmla="*/ 406 w 610"/>
                  <a:gd name="T19" fmla="*/ 0 h 792"/>
                  <a:gd name="T20" fmla="*/ 0 w 610"/>
                  <a:gd name="T21" fmla="*/ 0 h 792"/>
                  <a:gd name="T22" fmla="*/ 0 w 610"/>
                  <a:gd name="T23" fmla="*/ 792 h 792"/>
                  <a:gd name="T24" fmla="*/ 610 w 610"/>
                  <a:gd name="T25" fmla="*/ 792 h 792"/>
                  <a:gd name="T26" fmla="*/ 610 w 610"/>
                  <a:gd name="T27" fmla="*/ 206 h 792"/>
                  <a:gd name="T28" fmla="*/ 496 w 610"/>
                  <a:gd name="T29" fmla="*/ 92 h 792"/>
                  <a:gd name="T30" fmla="*/ 406 w 610"/>
                  <a:gd name="T31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0" h="792">
                    <a:moveTo>
                      <a:pt x="376" y="76"/>
                    </a:moveTo>
                    <a:lnTo>
                      <a:pt x="444" y="147"/>
                    </a:lnTo>
                    <a:lnTo>
                      <a:pt x="444" y="147"/>
                    </a:lnTo>
                    <a:lnTo>
                      <a:pt x="444" y="147"/>
                    </a:lnTo>
                    <a:lnTo>
                      <a:pt x="534" y="237"/>
                    </a:lnTo>
                    <a:lnTo>
                      <a:pt x="534" y="717"/>
                    </a:lnTo>
                    <a:lnTo>
                      <a:pt x="75" y="717"/>
                    </a:lnTo>
                    <a:lnTo>
                      <a:pt x="75" y="76"/>
                    </a:lnTo>
                    <a:lnTo>
                      <a:pt x="376" y="76"/>
                    </a:lnTo>
                    <a:moveTo>
                      <a:pt x="406" y="0"/>
                    </a:moveTo>
                    <a:lnTo>
                      <a:pt x="0" y="0"/>
                    </a:lnTo>
                    <a:lnTo>
                      <a:pt x="0" y="792"/>
                    </a:lnTo>
                    <a:lnTo>
                      <a:pt x="610" y="792"/>
                    </a:lnTo>
                    <a:lnTo>
                      <a:pt x="610" y="206"/>
                    </a:lnTo>
                    <a:lnTo>
                      <a:pt x="496" y="92"/>
                    </a:lnTo>
                    <a:lnTo>
                      <a:pt x="4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504"/>
              <p:cNvSpPr>
                <a:spLocks/>
              </p:cNvSpPr>
              <p:nvPr/>
            </p:nvSpPr>
            <p:spPr bwMode="auto">
              <a:xfrm>
                <a:off x="4245981" y="6123620"/>
                <a:ext cx="147117" cy="148559"/>
              </a:xfrm>
              <a:custGeom>
                <a:avLst/>
                <a:gdLst>
                  <a:gd name="T0" fmla="*/ 204 w 204"/>
                  <a:gd name="T1" fmla="*/ 206 h 206"/>
                  <a:gd name="T2" fmla="*/ 0 w 204"/>
                  <a:gd name="T3" fmla="*/ 206 h 206"/>
                  <a:gd name="T4" fmla="*/ 0 w 204"/>
                  <a:gd name="T5" fmla="*/ 0 h 206"/>
                  <a:gd name="T6" fmla="*/ 204 w 204"/>
                  <a:gd name="T7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4" h="206">
                    <a:moveTo>
                      <a:pt x="204" y="206"/>
                    </a:moveTo>
                    <a:lnTo>
                      <a:pt x="0" y="206"/>
                    </a:lnTo>
                    <a:lnTo>
                      <a:pt x="0" y="0"/>
                    </a:lnTo>
                    <a:lnTo>
                      <a:pt x="204" y="20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505"/>
              <p:cNvSpPr>
                <a:spLocks/>
              </p:cNvSpPr>
              <p:nvPr/>
            </p:nvSpPr>
            <p:spPr bwMode="auto">
              <a:xfrm>
                <a:off x="4245981" y="6123620"/>
                <a:ext cx="147117" cy="148559"/>
              </a:xfrm>
              <a:custGeom>
                <a:avLst/>
                <a:gdLst>
                  <a:gd name="T0" fmla="*/ 204 w 204"/>
                  <a:gd name="T1" fmla="*/ 206 h 206"/>
                  <a:gd name="T2" fmla="*/ 0 w 204"/>
                  <a:gd name="T3" fmla="*/ 206 h 206"/>
                  <a:gd name="T4" fmla="*/ 0 w 204"/>
                  <a:gd name="T5" fmla="*/ 0 h 206"/>
                  <a:gd name="T6" fmla="*/ 204 w 204"/>
                  <a:gd name="T7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4" h="206">
                    <a:moveTo>
                      <a:pt x="204" y="206"/>
                    </a:moveTo>
                    <a:lnTo>
                      <a:pt x="0" y="206"/>
                    </a:lnTo>
                    <a:lnTo>
                      <a:pt x="0" y="0"/>
                    </a:lnTo>
                    <a:lnTo>
                      <a:pt x="204" y="20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506"/>
              <p:cNvSpPr>
                <a:spLocks/>
              </p:cNvSpPr>
              <p:nvPr/>
            </p:nvSpPr>
            <p:spPr bwMode="auto">
              <a:xfrm>
                <a:off x="3982036" y="6149582"/>
                <a:ext cx="387264" cy="521400"/>
              </a:xfrm>
              <a:custGeom>
                <a:avLst/>
                <a:gdLst>
                  <a:gd name="T0" fmla="*/ 0 w 537"/>
                  <a:gd name="T1" fmla="*/ 0 h 723"/>
                  <a:gd name="T2" fmla="*/ 350 w 537"/>
                  <a:gd name="T3" fmla="*/ 0 h 723"/>
                  <a:gd name="T4" fmla="*/ 537 w 537"/>
                  <a:gd name="T5" fmla="*/ 184 h 723"/>
                  <a:gd name="T6" fmla="*/ 537 w 537"/>
                  <a:gd name="T7" fmla="*/ 723 h 723"/>
                  <a:gd name="T8" fmla="*/ 0 w 537"/>
                  <a:gd name="T9" fmla="*/ 723 h 723"/>
                  <a:gd name="T10" fmla="*/ 0 w 537"/>
                  <a:gd name="T11" fmla="*/ 0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7" h="723">
                    <a:moveTo>
                      <a:pt x="0" y="0"/>
                    </a:moveTo>
                    <a:lnTo>
                      <a:pt x="350" y="0"/>
                    </a:lnTo>
                    <a:lnTo>
                      <a:pt x="537" y="184"/>
                    </a:lnTo>
                    <a:lnTo>
                      <a:pt x="537" y="723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507"/>
              <p:cNvSpPr>
                <a:spLocks/>
              </p:cNvSpPr>
              <p:nvPr/>
            </p:nvSpPr>
            <p:spPr bwMode="auto">
              <a:xfrm>
                <a:off x="3982036" y="6149582"/>
                <a:ext cx="387264" cy="521400"/>
              </a:xfrm>
              <a:custGeom>
                <a:avLst/>
                <a:gdLst>
                  <a:gd name="T0" fmla="*/ 0 w 537"/>
                  <a:gd name="T1" fmla="*/ 0 h 723"/>
                  <a:gd name="T2" fmla="*/ 350 w 537"/>
                  <a:gd name="T3" fmla="*/ 0 h 723"/>
                  <a:gd name="T4" fmla="*/ 537 w 537"/>
                  <a:gd name="T5" fmla="*/ 184 h 723"/>
                  <a:gd name="T6" fmla="*/ 537 w 537"/>
                  <a:gd name="T7" fmla="*/ 723 h 723"/>
                  <a:gd name="T8" fmla="*/ 0 w 537"/>
                  <a:gd name="T9" fmla="*/ 723 h 723"/>
                  <a:gd name="T10" fmla="*/ 0 w 537"/>
                  <a:gd name="T11" fmla="*/ 0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7" h="723">
                    <a:moveTo>
                      <a:pt x="0" y="0"/>
                    </a:moveTo>
                    <a:lnTo>
                      <a:pt x="350" y="0"/>
                    </a:lnTo>
                    <a:lnTo>
                      <a:pt x="537" y="184"/>
                    </a:lnTo>
                    <a:lnTo>
                      <a:pt x="537" y="723"/>
                    </a:lnTo>
                    <a:lnTo>
                      <a:pt x="0" y="72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508"/>
              <p:cNvSpPr>
                <a:spLocks noEditPoints="1"/>
              </p:cNvSpPr>
              <p:nvPr/>
            </p:nvSpPr>
            <p:spPr bwMode="auto">
              <a:xfrm>
                <a:off x="3953189" y="6123620"/>
                <a:ext cx="439909" cy="571160"/>
              </a:xfrm>
              <a:custGeom>
                <a:avLst/>
                <a:gdLst>
                  <a:gd name="T0" fmla="*/ 376 w 610"/>
                  <a:gd name="T1" fmla="*/ 76 h 792"/>
                  <a:gd name="T2" fmla="*/ 444 w 610"/>
                  <a:gd name="T3" fmla="*/ 147 h 792"/>
                  <a:gd name="T4" fmla="*/ 444 w 610"/>
                  <a:gd name="T5" fmla="*/ 147 h 792"/>
                  <a:gd name="T6" fmla="*/ 444 w 610"/>
                  <a:gd name="T7" fmla="*/ 147 h 792"/>
                  <a:gd name="T8" fmla="*/ 534 w 610"/>
                  <a:gd name="T9" fmla="*/ 237 h 792"/>
                  <a:gd name="T10" fmla="*/ 534 w 610"/>
                  <a:gd name="T11" fmla="*/ 717 h 792"/>
                  <a:gd name="T12" fmla="*/ 75 w 610"/>
                  <a:gd name="T13" fmla="*/ 717 h 792"/>
                  <a:gd name="T14" fmla="*/ 75 w 610"/>
                  <a:gd name="T15" fmla="*/ 76 h 792"/>
                  <a:gd name="T16" fmla="*/ 376 w 610"/>
                  <a:gd name="T17" fmla="*/ 76 h 792"/>
                  <a:gd name="T18" fmla="*/ 406 w 610"/>
                  <a:gd name="T19" fmla="*/ 0 h 792"/>
                  <a:gd name="T20" fmla="*/ 0 w 610"/>
                  <a:gd name="T21" fmla="*/ 0 h 792"/>
                  <a:gd name="T22" fmla="*/ 0 w 610"/>
                  <a:gd name="T23" fmla="*/ 792 h 792"/>
                  <a:gd name="T24" fmla="*/ 610 w 610"/>
                  <a:gd name="T25" fmla="*/ 792 h 792"/>
                  <a:gd name="T26" fmla="*/ 610 w 610"/>
                  <a:gd name="T27" fmla="*/ 206 h 792"/>
                  <a:gd name="T28" fmla="*/ 496 w 610"/>
                  <a:gd name="T29" fmla="*/ 92 h 792"/>
                  <a:gd name="T30" fmla="*/ 406 w 610"/>
                  <a:gd name="T31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0" h="792">
                    <a:moveTo>
                      <a:pt x="376" y="76"/>
                    </a:moveTo>
                    <a:lnTo>
                      <a:pt x="444" y="147"/>
                    </a:lnTo>
                    <a:lnTo>
                      <a:pt x="444" y="147"/>
                    </a:lnTo>
                    <a:lnTo>
                      <a:pt x="444" y="147"/>
                    </a:lnTo>
                    <a:lnTo>
                      <a:pt x="534" y="237"/>
                    </a:lnTo>
                    <a:lnTo>
                      <a:pt x="534" y="717"/>
                    </a:lnTo>
                    <a:lnTo>
                      <a:pt x="75" y="717"/>
                    </a:lnTo>
                    <a:lnTo>
                      <a:pt x="75" y="76"/>
                    </a:lnTo>
                    <a:lnTo>
                      <a:pt x="376" y="76"/>
                    </a:lnTo>
                    <a:close/>
                    <a:moveTo>
                      <a:pt x="406" y="0"/>
                    </a:moveTo>
                    <a:lnTo>
                      <a:pt x="0" y="0"/>
                    </a:lnTo>
                    <a:lnTo>
                      <a:pt x="0" y="792"/>
                    </a:lnTo>
                    <a:lnTo>
                      <a:pt x="610" y="792"/>
                    </a:lnTo>
                    <a:lnTo>
                      <a:pt x="610" y="206"/>
                    </a:lnTo>
                    <a:lnTo>
                      <a:pt x="496" y="92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509"/>
              <p:cNvSpPr>
                <a:spLocks noEditPoints="1"/>
              </p:cNvSpPr>
              <p:nvPr/>
            </p:nvSpPr>
            <p:spPr bwMode="auto">
              <a:xfrm>
                <a:off x="3953189" y="6123620"/>
                <a:ext cx="439909" cy="571160"/>
              </a:xfrm>
              <a:custGeom>
                <a:avLst/>
                <a:gdLst>
                  <a:gd name="T0" fmla="*/ 376 w 610"/>
                  <a:gd name="T1" fmla="*/ 76 h 792"/>
                  <a:gd name="T2" fmla="*/ 444 w 610"/>
                  <a:gd name="T3" fmla="*/ 147 h 792"/>
                  <a:gd name="T4" fmla="*/ 444 w 610"/>
                  <a:gd name="T5" fmla="*/ 147 h 792"/>
                  <a:gd name="T6" fmla="*/ 444 w 610"/>
                  <a:gd name="T7" fmla="*/ 147 h 792"/>
                  <a:gd name="T8" fmla="*/ 534 w 610"/>
                  <a:gd name="T9" fmla="*/ 237 h 792"/>
                  <a:gd name="T10" fmla="*/ 534 w 610"/>
                  <a:gd name="T11" fmla="*/ 717 h 792"/>
                  <a:gd name="T12" fmla="*/ 75 w 610"/>
                  <a:gd name="T13" fmla="*/ 717 h 792"/>
                  <a:gd name="T14" fmla="*/ 75 w 610"/>
                  <a:gd name="T15" fmla="*/ 76 h 792"/>
                  <a:gd name="T16" fmla="*/ 376 w 610"/>
                  <a:gd name="T17" fmla="*/ 76 h 792"/>
                  <a:gd name="T18" fmla="*/ 406 w 610"/>
                  <a:gd name="T19" fmla="*/ 0 h 792"/>
                  <a:gd name="T20" fmla="*/ 0 w 610"/>
                  <a:gd name="T21" fmla="*/ 0 h 792"/>
                  <a:gd name="T22" fmla="*/ 0 w 610"/>
                  <a:gd name="T23" fmla="*/ 792 h 792"/>
                  <a:gd name="T24" fmla="*/ 610 w 610"/>
                  <a:gd name="T25" fmla="*/ 792 h 792"/>
                  <a:gd name="T26" fmla="*/ 610 w 610"/>
                  <a:gd name="T27" fmla="*/ 206 h 792"/>
                  <a:gd name="T28" fmla="*/ 496 w 610"/>
                  <a:gd name="T29" fmla="*/ 92 h 792"/>
                  <a:gd name="T30" fmla="*/ 406 w 610"/>
                  <a:gd name="T31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0" h="792">
                    <a:moveTo>
                      <a:pt x="376" y="76"/>
                    </a:moveTo>
                    <a:lnTo>
                      <a:pt x="444" y="147"/>
                    </a:lnTo>
                    <a:lnTo>
                      <a:pt x="444" y="147"/>
                    </a:lnTo>
                    <a:lnTo>
                      <a:pt x="444" y="147"/>
                    </a:lnTo>
                    <a:lnTo>
                      <a:pt x="534" y="237"/>
                    </a:lnTo>
                    <a:lnTo>
                      <a:pt x="534" y="717"/>
                    </a:lnTo>
                    <a:lnTo>
                      <a:pt x="75" y="717"/>
                    </a:lnTo>
                    <a:lnTo>
                      <a:pt x="75" y="76"/>
                    </a:lnTo>
                    <a:lnTo>
                      <a:pt x="376" y="76"/>
                    </a:lnTo>
                    <a:moveTo>
                      <a:pt x="406" y="0"/>
                    </a:moveTo>
                    <a:lnTo>
                      <a:pt x="0" y="0"/>
                    </a:lnTo>
                    <a:lnTo>
                      <a:pt x="0" y="792"/>
                    </a:lnTo>
                    <a:lnTo>
                      <a:pt x="610" y="792"/>
                    </a:lnTo>
                    <a:lnTo>
                      <a:pt x="610" y="206"/>
                    </a:lnTo>
                    <a:lnTo>
                      <a:pt x="496" y="92"/>
                    </a:lnTo>
                    <a:lnTo>
                      <a:pt x="4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510"/>
              <p:cNvSpPr>
                <a:spLocks/>
              </p:cNvSpPr>
              <p:nvPr/>
            </p:nvSpPr>
            <p:spPr bwMode="auto">
              <a:xfrm>
                <a:off x="4245981" y="6123620"/>
                <a:ext cx="139905" cy="139905"/>
              </a:xfrm>
              <a:custGeom>
                <a:avLst/>
                <a:gdLst>
                  <a:gd name="T0" fmla="*/ 0 w 194"/>
                  <a:gd name="T1" fmla="*/ 0 h 194"/>
                  <a:gd name="T2" fmla="*/ 0 w 194"/>
                  <a:gd name="T3" fmla="*/ 0 h 194"/>
                  <a:gd name="T4" fmla="*/ 90 w 194"/>
                  <a:gd name="T5" fmla="*/ 92 h 194"/>
                  <a:gd name="T6" fmla="*/ 194 w 194"/>
                  <a:gd name="T7" fmla="*/ 194 h 194"/>
                  <a:gd name="T8" fmla="*/ 194 w 194"/>
                  <a:gd name="T9" fmla="*/ 194 h 194"/>
                  <a:gd name="T10" fmla="*/ 90 w 194"/>
                  <a:gd name="T11" fmla="*/ 92 h 194"/>
                  <a:gd name="T12" fmla="*/ 0 w 194"/>
                  <a:gd name="T13" fmla="*/ 0 h 194"/>
                  <a:gd name="T14" fmla="*/ 0 w 194"/>
                  <a:gd name="T15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194">
                    <a:moveTo>
                      <a:pt x="0" y="0"/>
                    </a:moveTo>
                    <a:lnTo>
                      <a:pt x="0" y="0"/>
                    </a:lnTo>
                    <a:lnTo>
                      <a:pt x="90" y="92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90" y="9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E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511"/>
              <p:cNvSpPr>
                <a:spLocks/>
              </p:cNvSpPr>
              <p:nvPr/>
            </p:nvSpPr>
            <p:spPr bwMode="auto">
              <a:xfrm>
                <a:off x="4245981" y="6123620"/>
                <a:ext cx="139905" cy="139905"/>
              </a:xfrm>
              <a:custGeom>
                <a:avLst/>
                <a:gdLst>
                  <a:gd name="T0" fmla="*/ 0 w 194"/>
                  <a:gd name="T1" fmla="*/ 0 h 194"/>
                  <a:gd name="T2" fmla="*/ 0 w 194"/>
                  <a:gd name="T3" fmla="*/ 0 h 194"/>
                  <a:gd name="T4" fmla="*/ 90 w 194"/>
                  <a:gd name="T5" fmla="*/ 92 h 194"/>
                  <a:gd name="T6" fmla="*/ 194 w 194"/>
                  <a:gd name="T7" fmla="*/ 194 h 194"/>
                  <a:gd name="T8" fmla="*/ 194 w 194"/>
                  <a:gd name="T9" fmla="*/ 194 h 194"/>
                  <a:gd name="T10" fmla="*/ 90 w 194"/>
                  <a:gd name="T11" fmla="*/ 92 h 194"/>
                  <a:gd name="T12" fmla="*/ 0 w 194"/>
                  <a:gd name="T13" fmla="*/ 0 h 194"/>
                  <a:gd name="T14" fmla="*/ 0 w 194"/>
                  <a:gd name="T15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194">
                    <a:moveTo>
                      <a:pt x="0" y="0"/>
                    </a:moveTo>
                    <a:lnTo>
                      <a:pt x="0" y="0"/>
                    </a:lnTo>
                    <a:lnTo>
                      <a:pt x="90" y="92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90" y="92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512"/>
              <p:cNvSpPr>
                <a:spLocks/>
              </p:cNvSpPr>
              <p:nvPr/>
            </p:nvSpPr>
            <p:spPr bwMode="auto">
              <a:xfrm>
                <a:off x="4245981" y="6202226"/>
                <a:ext cx="69953" cy="69953"/>
              </a:xfrm>
              <a:custGeom>
                <a:avLst/>
                <a:gdLst>
                  <a:gd name="T0" fmla="*/ 0 w 97"/>
                  <a:gd name="T1" fmla="*/ 0 h 97"/>
                  <a:gd name="T2" fmla="*/ 0 w 97"/>
                  <a:gd name="T3" fmla="*/ 97 h 97"/>
                  <a:gd name="T4" fmla="*/ 97 w 97"/>
                  <a:gd name="T5" fmla="*/ 97 h 97"/>
                  <a:gd name="T6" fmla="*/ 38 w 97"/>
                  <a:gd name="T7" fmla="*/ 38 h 97"/>
                  <a:gd name="T8" fmla="*/ 38 w 97"/>
                  <a:gd name="T9" fmla="*/ 38 h 97"/>
                  <a:gd name="T10" fmla="*/ 38 w 97"/>
                  <a:gd name="T11" fmla="*/ 38 h 97"/>
                  <a:gd name="T12" fmla="*/ 0 w 97"/>
                  <a:gd name="T1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97">
                    <a:moveTo>
                      <a:pt x="0" y="0"/>
                    </a:moveTo>
                    <a:lnTo>
                      <a:pt x="0" y="97"/>
                    </a:lnTo>
                    <a:lnTo>
                      <a:pt x="97" y="97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E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513"/>
              <p:cNvSpPr>
                <a:spLocks/>
              </p:cNvSpPr>
              <p:nvPr/>
            </p:nvSpPr>
            <p:spPr bwMode="auto">
              <a:xfrm>
                <a:off x="4245981" y="6202226"/>
                <a:ext cx="69953" cy="69953"/>
              </a:xfrm>
              <a:custGeom>
                <a:avLst/>
                <a:gdLst>
                  <a:gd name="T0" fmla="*/ 0 w 97"/>
                  <a:gd name="T1" fmla="*/ 0 h 97"/>
                  <a:gd name="T2" fmla="*/ 0 w 97"/>
                  <a:gd name="T3" fmla="*/ 97 h 97"/>
                  <a:gd name="T4" fmla="*/ 97 w 97"/>
                  <a:gd name="T5" fmla="*/ 97 h 97"/>
                  <a:gd name="T6" fmla="*/ 38 w 97"/>
                  <a:gd name="T7" fmla="*/ 38 h 97"/>
                  <a:gd name="T8" fmla="*/ 38 w 97"/>
                  <a:gd name="T9" fmla="*/ 38 h 97"/>
                  <a:gd name="T10" fmla="*/ 38 w 97"/>
                  <a:gd name="T11" fmla="*/ 38 h 97"/>
                  <a:gd name="T12" fmla="*/ 0 w 97"/>
                  <a:gd name="T1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97">
                    <a:moveTo>
                      <a:pt x="0" y="0"/>
                    </a:moveTo>
                    <a:lnTo>
                      <a:pt x="0" y="97"/>
                    </a:lnTo>
                    <a:lnTo>
                      <a:pt x="97" y="97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514"/>
              <p:cNvSpPr>
                <a:spLocks/>
              </p:cNvSpPr>
              <p:nvPr/>
            </p:nvSpPr>
            <p:spPr bwMode="auto">
              <a:xfrm>
                <a:off x="4245981" y="6123620"/>
                <a:ext cx="147117" cy="148559"/>
              </a:xfrm>
              <a:custGeom>
                <a:avLst/>
                <a:gdLst>
                  <a:gd name="T0" fmla="*/ 0 w 204"/>
                  <a:gd name="T1" fmla="*/ 0 h 206"/>
                  <a:gd name="T2" fmla="*/ 0 w 204"/>
                  <a:gd name="T3" fmla="*/ 109 h 206"/>
                  <a:gd name="T4" fmla="*/ 38 w 204"/>
                  <a:gd name="T5" fmla="*/ 147 h 206"/>
                  <a:gd name="T6" fmla="*/ 38 w 204"/>
                  <a:gd name="T7" fmla="*/ 147 h 206"/>
                  <a:gd name="T8" fmla="*/ 38 w 204"/>
                  <a:gd name="T9" fmla="*/ 147 h 206"/>
                  <a:gd name="T10" fmla="*/ 97 w 204"/>
                  <a:gd name="T11" fmla="*/ 206 h 206"/>
                  <a:gd name="T12" fmla="*/ 204 w 204"/>
                  <a:gd name="T13" fmla="*/ 206 h 206"/>
                  <a:gd name="T14" fmla="*/ 194 w 204"/>
                  <a:gd name="T15" fmla="*/ 194 h 206"/>
                  <a:gd name="T16" fmla="*/ 90 w 204"/>
                  <a:gd name="T17" fmla="*/ 92 h 206"/>
                  <a:gd name="T18" fmla="*/ 0 w 204"/>
                  <a:gd name="T1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6">
                    <a:moveTo>
                      <a:pt x="0" y="0"/>
                    </a:moveTo>
                    <a:lnTo>
                      <a:pt x="0" y="109"/>
                    </a:lnTo>
                    <a:lnTo>
                      <a:pt x="38" y="147"/>
                    </a:lnTo>
                    <a:lnTo>
                      <a:pt x="38" y="147"/>
                    </a:lnTo>
                    <a:lnTo>
                      <a:pt x="38" y="147"/>
                    </a:lnTo>
                    <a:lnTo>
                      <a:pt x="97" y="206"/>
                    </a:lnTo>
                    <a:lnTo>
                      <a:pt x="204" y="206"/>
                    </a:lnTo>
                    <a:lnTo>
                      <a:pt x="194" y="194"/>
                    </a:lnTo>
                    <a:lnTo>
                      <a:pt x="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E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515"/>
              <p:cNvSpPr>
                <a:spLocks/>
              </p:cNvSpPr>
              <p:nvPr/>
            </p:nvSpPr>
            <p:spPr bwMode="auto">
              <a:xfrm>
                <a:off x="4245981" y="6123620"/>
                <a:ext cx="147117" cy="148559"/>
              </a:xfrm>
              <a:custGeom>
                <a:avLst/>
                <a:gdLst>
                  <a:gd name="T0" fmla="*/ 0 w 204"/>
                  <a:gd name="T1" fmla="*/ 0 h 206"/>
                  <a:gd name="T2" fmla="*/ 0 w 204"/>
                  <a:gd name="T3" fmla="*/ 109 h 206"/>
                  <a:gd name="T4" fmla="*/ 38 w 204"/>
                  <a:gd name="T5" fmla="*/ 147 h 206"/>
                  <a:gd name="T6" fmla="*/ 38 w 204"/>
                  <a:gd name="T7" fmla="*/ 147 h 206"/>
                  <a:gd name="T8" fmla="*/ 38 w 204"/>
                  <a:gd name="T9" fmla="*/ 147 h 206"/>
                  <a:gd name="T10" fmla="*/ 97 w 204"/>
                  <a:gd name="T11" fmla="*/ 206 h 206"/>
                  <a:gd name="T12" fmla="*/ 204 w 204"/>
                  <a:gd name="T13" fmla="*/ 206 h 206"/>
                  <a:gd name="T14" fmla="*/ 194 w 204"/>
                  <a:gd name="T15" fmla="*/ 194 h 206"/>
                  <a:gd name="T16" fmla="*/ 90 w 204"/>
                  <a:gd name="T17" fmla="*/ 92 h 206"/>
                  <a:gd name="T18" fmla="*/ 0 w 204"/>
                  <a:gd name="T1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6">
                    <a:moveTo>
                      <a:pt x="0" y="0"/>
                    </a:moveTo>
                    <a:lnTo>
                      <a:pt x="0" y="109"/>
                    </a:lnTo>
                    <a:lnTo>
                      <a:pt x="38" y="147"/>
                    </a:lnTo>
                    <a:lnTo>
                      <a:pt x="38" y="147"/>
                    </a:lnTo>
                    <a:lnTo>
                      <a:pt x="38" y="147"/>
                    </a:lnTo>
                    <a:lnTo>
                      <a:pt x="97" y="206"/>
                    </a:lnTo>
                    <a:lnTo>
                      <a:pt x="204" y="206"/>
                    </a:lnTo>
                    <a:lnTo>
                      <a:pt x="194" y="194"/>
                    </a:lnTo>
                    <a:lnTo>
                      <a:pt x="90" y="9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516"/>
              <p:cNvSpPr>
                <a:spLocks/>
              </p:cNvSpPr>
              <p:nvPr/>
            </p:nvSpPr>
            <p:spPr bwMode="auto">
              <a:xfrm>
                <a:off x="4004392" y="6058715"/>
                <a:ext cx="456495" cy="592074"/>
              </a:xfrm>
              <a:custGeom>
                <a:avLst/>
                <a:gdLst>
                  <a:gd name="T0" fmla="*/ 380 w 633"/>
                  <a:gd name="T1" fmla="*/ 0 h 821"/>
                  <a:gd name="T2" fmla="*/ 0 w 633"/>
                  <a:gd name="T3" fmla="*/ 0 h 821"/>
                  <a:gd name="T4" fmla="*/ 0 w 633"/>
                  <a:gd name="T5" fmla="*/ 48 h 821"/>
                  <a:gd name="T6" fmla="*/ 359 w 633"/>
                  <a:gd name="T7" fmla="*/ 48 h 821"/>
                  <a:gd name="T8" fmla="*/ 586 w 633"/>
                  <a:gd name="T9" fmla="*/ 268 h 821"/>
                  <a:gd name="T10" fmla="*/ 586 w 633"/>
                  <a:gd name="T11" fmla="*/ 821 h 821"/>
                  <a:gd name="T12" fmla="*/ 633 w 633"/>
                  <a:gd name="T13" fmla="*/ 821 h 821"/>
                  <a:gd name="T14" fmla="*/ 633 w 633"/>
                  <a:gd name="T15" fmla="*/ 246 h 821"/>
                  <a:gd name="T16" fmla="*/ 394 w 633"/>
                  <a:gd name="T17" fmla="*/ 15 h 821"/>
                  <a:gd name="T18" fmla="*/ 380 w 633"/>
                  <a:gd name="T19" fmla="*/ 0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3" h="821">
                    <a:moveTo>
                      <a:pt x="380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59" y="48"/>
                    </a:lnTo>
                    <a:lnTo>
                      <a:pt x="586" y="268"/>
                    </a:lnTo>
                    <a:lnTo>
                      <a:pt x="586" y="821"/>
                    </a:lnTo>
                    <a:lnTo>
                      <a:pt x="633" y="821"/>
                    </a:lnTo>
                    <a:lnTo>
                      <a:pt x="633" y="246"/>
                    </a:lnTo>
                    <a:lnTo>
                      <a:pt x="394" y="15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517"/>
              <p:cNvSpPr>
                <a:spLocks/>
              </p:cNvSpPr>
              <p:nvPr/>
            </p:nvSpPr>
            <p:spPr bwMode="auto">
              <a:xfrm>
                <a:off x="4004392" y="6058715"/>
                <a:ext cx="456495" cy="592074"/>
              </a:xfrm>
              <a:custGeom>
                <a:avLst/>
                <a:gdLst>
                  <a:gd name="T0" fmla="*/ 380 w 633"/>
                  <a:gd name="T1" fmla="*/ 0 h 821"/>
                  <a:gd name="T2" fmla="*/ 0 w 633"/>
                  <a:gd name="T3" fmla="*/ 0 h 821"/>
                  <a:gd name="T4" fmla="*/ 0 w 633"/>
                  <a:gd name="T5" fmla="*/ 48 h 821"/>
                  <a:gd name="T6" fmla="*/ 359 w 633"/>
                  <a:gd name="T7" fmla="*/ 48 h 821"/>
                  <a:gd name="T8" fmla="*/ 586 w 633"/>
                  <a:gd name="T9" fmla="*/ 268 h 821"/>
                  <a:gd name="T10" fmla="*/ 586 w 633"/>
                  <a:gd name="T11" fmla="*/ 821 h 821"/>
                  <a:gd name="T12" fmla="*/ 633 w 633"/>
                  <a:gd name="T13" fmla="*/ 821 h 821"/>
                  <a:gd name="T14" fmla="*/ 633 w 633"/>
                  <a:gd name="T15" fmla="*/ 246 h 821"/>
                  <a:gd name="T16" fmla="*/ 394 w 633"/>
                  <a:gd name="T17" fmla="*/ 15 h 821"/>
                  <a:gd name="T18" fmla="*/ 380 w 633"/>
                  <a:gd name="T19" fmla="*/ 0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3" h="821">
                    <a:moveTo>
                      <a:pt x="380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59" y="48"/>
                    </a:lnTo>
                    <a:lnTo>
                      <a:pt x="586" y="268"/>
                    </a:lnTo>
                    <a:lnTo>
                      <a:pt x="586" y="821"/>
                    </a:lnTo>
                    <a:lnTo>
                      <a:pt x="633" y="821"/>
                    </a:lnTo>
                    <a:lnTo>
                      <a:pt x="633" y="246"/>
                    </a:lnTo>
                    <a:lnTo>
                      <a:pt x="394" y="15"/>
                    </a:lnTo>
                    <a:lnTo>
                      <a:pt x="38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518"/>
              <p:cNvSpPr>
                <a:spLocks/>
              </p:cNvSpPr>
              <p:nvPr/>
            </p:nvSpPr>
            <p:spPr bwMode="auto">
              <a:xfrm>
                <a:off x="4039729" y="6334920"/>
                <a:ext cx="254570" cy="34616"/>
              </a:xfrm>
              <a:custGeom>
                <a:avLst/>
                <a:gdLst>
                  <a:gd name="T0" fmla="*/ 139 w 149"/>
                  <a:gd name="T1" fmla="*/ 20 h 20"/>
                  <a:gd name="T2" fmla="*/ 10 w 149"/>
                  <a:gd name="T3" fmla="*/ 20 h 20"/>
                  <a:gd name="T4" fmla="*/ 0 w 149"/>
                  <a:gd name="T5" fmla="*/ 10 h 20"/>
                  <a:gd name="T6" fmla="*/ 10 w 149"/>
                  <a:gd name="T7" fmla="*/ 0 h 20"/>
                  <a:gd name="T8" fmla="*/ 139 w 149"/>
                  <a:gd name="T9" fmla="*/ 0 h 20"/>
                  <a:gd name="T10" fmla="*/ 149 w 149"/>
                  <a:gd name="T11" fmla="*/ 10 h 20"/>
                  <a:gd name="T12" fmla="*/ 139 w 14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20">
                    <a:moveTo>
                      <a:pt x="139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4" y="20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5" y="0"/>
                      <a:pt x="149" y="5"/>
                      <a:pt x="149" y="10"/>
                    </a:cubicBezTo>
                    <a:cubicBezTo>
                      <a:pt x="149" y="16"/>
                      <a:pt x="145" y="20"/>
                      <a:pt x="139" y="2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519"/>
              <p:cNvSpPr>
                <a:spLocks/>
              </p:cNvSpPr>
              <p:nvPr/>
            </p:nvSpPr>
            <p:spPr bwMode="auto">
              <a:xfrm>
                <a:off x="4039729" y="6422181"/>
                <a:ext cx="222118" cy="33895"/>
              </a:xfrm>
              <a:custGeom>
                <a:avLst/>
                <a:gdLst>
                  <a:gd name="T0" fmla="*/ 120 w 130"/>
                  <a:gd name="T1" fmla="*/ 20 h 20"/>
                  <a:gd name="T2" fmla="*/ 10 w 130"/>
                  <a:gd name="T3" fmla="*/ 20 h 20"/>
                  <a:gd name="T4" fmla="*/ 0 w 130"/>
                  <a:gd name="T5" fmla="*/ 10 h 20"/>
                  <a:gd name="T6" fmla="*/ 10 w 130"/>
                  <a:gd name="T7" fmla="*/ 0 h 20"/>
                  <a:gd name="T8" fmla="*/ 120 w 130"/>
                  <a:gd name="T9" fmla="*/ 0 h 20"/>
                  <a:gd name="T10" fmla="*/ 130 w 130"/>
                  <a:gd name="T11" fmla="*/ 10 h 20"/>
                  <a:gd name="T12" fmla="*/ 120 w 130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0">
                    <a:moveTo>
                      <a:pt x="120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6" y="0"/>
                      <a:pt x="130" y="4"/>
                      <a:pt x="130" y="10"/>
                    </a:cubicBezTo>
                    <a:cubicBezTo>
                      <a:pt x="130" y="15"/>
                      <a:pt x="126" y="20"/>
                      <a:pt x="120" y="20"/>
                    </a:cubicBezTo>
                    <a:close/>
                  </a:path>
                </a:pathLst>
              </a:custGeom>
              <a:solidFill>
                <a:srgbClr val="18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520"/>
              <p:cNvSpPr>
                <a:spLocks/>
              </p:cNvSpPr>
              <p:nvPr/>
            </p:nvSpPr>
            <p:spPr bwMode="auto">
              <a:xfrm>
                <a:off x="4039729" y="6509441"/>
                <a:ext cx="184617" cy="33895"/>
              </a:xfrm>
              <a:custGeom>
                <a:avLst/>
                <a:gdLst>
                  <a:gd name="T0" fmla="*/ 98 w 108"/>
                  <a:gd name="T1" fmla="*/ 20 h 20"/>
                  <a:gd name="T2" fmla="*/ 10 w 108"/>
                  <a:gd name="T3" fmla="*/ 20 h 20"/>
                  <a:gd name="T4" fmla="*/ 0 w 108"/>
                  <a:gd name="T5" fmla="*/ 10 h 20"/>
                  <a:gd name="T6" fmla="*/ 10 w 108"/>
                  <a:gd name="T7" fmla="*/ 0 h 20"/>
                  <a:gd name="T8" fmla="*/ 98 w 108"/>
                  <a:gd name="T9" fmla="*/ 0 h 20"/>
                  <a:gd name="T10" fmla="*/ 108 w 108"/>
                  <a:gd name="T11" fmla="*/ 10 h 20"/>
                  <a:gd name="T12" fmla="*/ 98 w 108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20">
                    <a:moveTo>
                      <a:pt x="98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3" y="0"/>
                      <a:pt x="108" y="4"/>
                      <a:pt x="108" y="10"/>
                    </a:cubicBezTo>
                    <a:cubicBezTo>
                      <a:pt x="108" y="15"/>
                      <a:pt x="103" y="20"/>
                      <a:pt x="98" y="2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521"/>
              <p:cNvSpPr>
                <a:spLocks/>
              </p:cNvSpPr>
              <p:nvPr/>
            </p:nvSpPr>
            <p:spPr bwMode="auto">
              <a:xfrm>
                <a:off x="4245981" y="6123620"/>
                <a:ext cx="139905" cy="139905"/>
              </a:xfrm>
              <a:custGeom>
                <a:avLst/>
                <a:gdLst>
                  <a:gd name="T0" fmla="*/ 0 w 194"/>
                  <a:gd name="T1" fmla="*/ 0 h 194"/>
                  <a:gd name="T2" fmla="*/ 0 w 194"/>
                  <a:gd name="T3" fmla="*/ 0 h 194"/>
                  <a:gd name="T4" fmla="*/ 194 w 194"/>
                  <a:gd name="T5" fmla="*/ 194 h 194"/>
                  <a:gd name="T6" fmla="*/ 194 w 194"/>
                  <a:gd name="T7" fmla="*/ 194 h 194"/>
                  <a:gd name="T8" fmla="*/ 0 w 194"/>
                  <a:gd name="T9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194">
                    <a:moveTo>
                      <a:pt x="0" y="0"/>
                    </a:moveTo>
                    <a:lnTo>
                      <a:pt x="0" y="0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E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522"/>
              <p:cNvSpPr>
                <a:spLocks/>
              </p:cNvSpPr>
              <p:nvPr/>
            </p:nvSpPr>
            <p:spPr bwMode="auto">
              <a:xfrm>
                <a:off x="4245981" y="6123620"/>
                <a:ext cx="139905" cy="139905"/>
              </a:xfrm>
              <a:custGeom>
                <a:avLst/>
                <a:gdLst>
                  <a:gd name="T0" fmla="*/ 0 w 194"/>
                  <a:gd name="T1" fmla="*/ 0 h 194"/>
                  <a:gd name="T2" fmla="*/ 0 w 194"/>
                  <a:gd name="T3" fmla="*/ 0 h 194"/>
                  <a:gd name="T4" fmla="*/ 194 w 194"/>
                  <a:gd name="T5" fmla="*/ 194 h 194"/>
                  <a:gd name="T6" fmla="*/ 194 w 194"/>
                  <a:gd name="T7" fmla="*/ 194 h 194"/>
                  <a:gd name="T8" fmla="*/ 0 w 194"/>
                  <a:gd name="T9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194">
                    <a:moveTo>
                      <a:pt x="0" y="0"/>
                    </a:moveTo>
                    <a:lnTo>
                      <a:pt x="0" y="0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523"/>
              <p:cNvSpPr>
                <a:spLocks/>
              </p:cNvSpPr>
              <p:nvPr/>
            </p:nvSpPr>
            <p:spPr bwMode="auto">
              <a:xfrm>
                <a:off x="4245981" y="6123620"/>
                <a:ext cx="139905" cy="139905"/>
              </a:xfrm>
              <a:custGeom>
                <a:avLst/>
                <a:gdLst>
                  <a:gd name="T0" fmla="*/ 0 w 194"/>
                  <a:gd name="T1" fmla="*/ 0 h 194"/>
                  <a:gd name="T2" fmla="*/ 0 w 194"/>
                  <a:gd name="T3" fmla="*/ 0 h 194"/>
                  <a:gd name="T4" fmla="*/ 90 w 194"/>
                  <a:gd name="T5" fmla="*/ 92 h 194"/>
                  <a:gd name="T6" fmla="*/ 194 w 194"/>
                  <a:gd name="T7" fmla="*/ 194 h 194"/>
                  <a:gd name="T8" fmla="*/ 0 w 194"/>
                  <a:gd name="T9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194">
                    <a:moveTo>
                      <a:pt x="0" y="0"/>
                    </a:moveTo>
                    <a:lnTo>
                      <a:pt x="0" y="0"/>
                    </a:lnTo>
                    <a:lnTo>
                      <a:pt x="90" y="92"/>
                    </a:lnTo>
                    <a:lnTo>
                      <a:pt x="194" y="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E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524"/>
              <p:cNvSpPr>
                <a:spLocks/>
              </p:cNvSpPr>
              <p:nvPr/>
            </p:nvSpPr>
            <p:spPr bwMode="auto">
              <a:xfrm>
                <a:off x="4245981" y="6123620"/>
                <a:ext cx="139905" cy="139905"/>
              </a:xfrm>
              <a:custGeom>
                <a:avLst/>
                <a:gdLst>
                  <a:gd name="T0" fmla="*/ 0 w 194"/>
                  <a:gd name="T1" fmla="*/ 0 h 194"/>
                  <a:gd name="T2" fmla="*/ 0 w 194"/>
                  <a:gd name="T3" fmla="*/ 0 h 194"/>
                  <a:gd name="T4" fmla="*/ 90 w 194"/>
                  <a:gd name="T5" fmla="*/ 92 h 194"/>
                  <a:gd name="T6" fmla="*/ 194 w 194"/>
                  <a:gd name="T7" fmla="*/ 194 h 194"/>
                  <a:gd name="T8" fmla="*/ 0 w 194"/>
                  <a:gd name="T9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194">
                    <a:moveTo>
                      <a:pt x="0" y="0"/>
                    </a:moveTo>
                    <a:lnTo>
                      <a:pt x="0" y="0"/>
                    </a:lnTo>
                    <a:lnTo>
                      <a:pt x="90" y="92"/>
                    </a:lnTo>
                    <a:lnTo>
                      <a:pt x="194" y="19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525"/>
              <p:cNvSpPr>
                <a:spLocks/>
              </p:cNvSpPr>
              <p:nvPr/>
            </p:nvSpPr>
            <p:spPr bwMode="auto">
              <a:xfrm>
                <a:off x="4245981" y="6202226"/>
                <a:ext cx="69953" cy="69953"/>
              </a:xfrm>
              <a:custGeom>
                <a:avLst/>
                <a:gdLst>
                  <a:gd name="T0" fmla="*/ 97 w 97"/>
                  <a:gd name="T1" fmla="*/ 97 h 97"/>
                  <a:gd name="T2" fmla="*/ 38 w 97"/>
                  <a:gd name="T3" fmla="*/ 38 h 97"/>
                  <a:gd name="T4" fmla="*/ 38 w 97"/>
                  <a:gd name="T5" fmla="*/ 38 h 97"/>
                  <a:gd name="T6" fmla="*/ 38 w 97"/>
                  <a:gd name="T7" fmla="*/ 38 h 97"/>
                  <a:gd name="T8" fmla="*/ 0 w 97"/>
                  <a:gd name="T9" fmla="*/ 0 h 97"/>
                  <a:gd name="T10" fmla="*/ 0 w 97"/>
                  <a:gd name="T11" fmla="*/ 97 h 97"/>
                  <a:gd name="T12" fmla="*/ 97 w 97"/>
                  <a:gd name="T13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97">
                    <a:moveTo>
                      <a:pt x="97" y="97"/>
                    </a:moveTo>
                    <a:lnTo>
                      <a:pt x="38" y="38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0" y="0"/>
                    </a:lnTo>
                    <a:lnTo>
                      <a:pt x="0" y="97"/>
                    </a:lnTo>
                    <a:lnTo>
                      <a:pt x="97" y="97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526"/>
              <p:cNvSpPr>
                <a:spLocks/>
              </p:cNvSpPr>
              <p:nvPr/>
            </p:nvSpPr>
            <p:spPr bwMode="auto">
              <a:xfrm>
                <a:off x="4385886" y="6263525"/>
                <a:ext cx="7212" cy="8654"/>
              </a:xfrm>
              <a:custGeom>
                <a:avLst/>
                <a:gdLst>
                  <a:gd name="T0" fmla="*/ 0 w 10"/>
                  <a:gd name="T1" fmla="*/ 0 h 12"/>
                  <a:gd name="T2" fmla="*/ 10 w 10"/>
                  <a:gd name="T3" fmla="*/ 12 h 12"/>
                  <a:gd name="T4" fmla="*/ 10 w 10"/>
                  <a:gd name="T5" fmla="*/ 12 h 12"/>
                  <a:gd name="T6" fmla="*/ 0 w 10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2">
                    <a:moveTo>
                      <a:pt x="0" y="0"/>
                    </a:moveTo>
                    <a:lnTo>
                      <a:pt x="10" y="12"/>
                    </a:lnTo>
                    <a:lnTo>
                      <a:pt x="1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E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527"/>
              <p:cNvSpPr>
                <a:spLocks/>
              </p:cNvSpPr>
              <p:nvPr/>
            </p:nvSpPr>
            <p:spPr bwMode="auto">
              <a:xfrm>
                <a:off x="4245981" y="6123620"/>
                <a:ext cx="147117" cy="148559"/>
              </a:xfrm>
              <a:custGeom>
                <a:avLst/>
                <a:gdLst>
                  <a:gd name="T0" fmla="*/ 90 w 204"/>
                  <a:gd name="T1" fmla="*/ 92 h 206"/>
                  <a:gd name="T2" fmla="*/ 0 w 204"/>
                  <a:gd name="T3" fmla="*/ 0 h 206"/>
                  <a:gd name="T4" fmla="*/ 0 w 204"/>
                  <a:gd name="T5" fmla="*/ 109 h 206"/>
                  <a:gd name="T6" fmla="*/ 38 w 204"/>
                  <a:gd name="T7" fmla="*/ 147 h 206"/>
                  <a:gd name="T8" fmla="*/ 38 w 204"/>
                  <a:gd name="T9" fmla="*/ 147 h 206"/>
                  <a:gd name="T10" fmla="*/ 38 w 204"/>
                  <a:gd name="T11" fmla="*/ 147 h 206"/>
                  <a:gd name="T12" fmla="*/ 97 w 204"/>
                  <a:gd name="T13" fmla="*/ 206 h 206"/>
                  <a:gd name="T14" fmla="*/ 204 w 204"/>
                  <a:gd name="T15" fmla="*/ 206 h 206"/>
                  <a:gd name="T16" fmla="*/ 194 w 204"/>
                  <a:gd name="T17" fmla="*/ 194 h 206"/>
                  <a:gd name="T18" fmla="*/ 90 w 204"/>
                  <a:gd name="T19" fmla="*/ 9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6">
                    <a:moveTo>
                      <a:pt x="90" y="92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38" y="147"/>
                    </a:lnTo>
                    <a:lnTo>
                      <a:pt x="38" y="147"/>
                    </a:lnTo>
                    <a:lnTo>
                      <a:pt x="38" y="147"/>
                    </a:lnTo>
                    <a:lnTo>
                      <a:pt x="97" y="206"/>
                    </a:lnTo>
                    <a:lnTo>
                      <a:pt x="204" y="206"/>
                    </a:lnTo>
                    <a:lnTo>
                      <a:pt x="194" y="194"/>
                    </a:lnTo>
                    <a:lnTo>
                      <a:pt x="90" y="92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8416BE8-992B-459B-8674-2BBCFA51AC54}"/>
              </a:ext>
            </a:extLst>
          </p:cNvPr>
          <p:cNvGrpSpPr/>
          <p:nvPr/>
        </p:nvGrpSpPr>
        <p:grpSpPr>
          <a:xfrm>
            <a:off x="9553829" y="4393891"/>
            <a:ext cx="1336794" cy="1739753"/>
            <a:chOff x="10389100" y="4393891"/>
            <a:chExt cx="1336794" cy="1739753"/>
          </a:xfrm>
        </p:grpSpPr>
        <p:sp>
          <p:nvSpPr>
            <p:cNvPr id="18" name="TextBox 17"/>
            <p:cNvSpPr txBox="1"/>
            <p:nvPr/>
          </p:nvSpPr>
          <p:spPr>
            <a:xfrm>
              <a:off x="10389100" y="5394980"/>
              <a:ext cx="13367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6589">
                <a:spcBef>
                  <a:spcPts val="1000"/>
                </a:spcBef>
                <a:spcAft>
                  <a:spcPts val="300"/>
                </a:spcAft>
              </a:pPr>
              <a:r>
                <a:rPr lang="en-US" sz="1400" dirty="0"/>
                <a:t>Envelopes created/updated</a:t>
              </a:r>
            </a:p>
          </p:txBody>
        </p:sp>
        <p:pic>
          <p:nvPicPr>
            <p:cNvPr id="128" name="Picture 2" descr="Computer">
              <a:extLst>
                <a:ext uri="{FF2B5EF4-FFF2-40B4-BE49-F238E27FC236}">
                  <a16:creationId xmlns:a16="http://schemas.microsoft.com/office/drawing/2014/main" id="{4614E4FE-00BC-4FE0-BB19-76F2BE755C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auto">
            <a:xfrm>
              <a:off x="10577876" y="4393891"/>
              <a:ext cx="959243" cy="959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" name="Straight Connector 5"/>
          <p:cNvCxnSpPr>
            <a:cxnSpLocks/>
          </p:cNvCxnSpPr>
          <p:nvPr/>
        </p:nvCxnSpPr>
        <p:spPr>
          <a:xfrm flipH="1">
            <a:off x="1880000" y="2111006"/>
            <a:ext cx="8545310" cy="0"/>
          </a:xfrm>
          <a:prstGeom prst="line">
            <a:avLst/>
          </a:prstGeom>
          <a:noFill/>
          <a:ln w="762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pic>
        <p:nvPicPr>
          <p:cNvPr id="10" name="Picture 2" descr="Computer"/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10092337" y="1470564"/>
            <a:ext cx="959243" cy="95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DC49528-E9D1-499A-8BEA-3CE840E432F8}"/>
              </a:ext>
            </a:extLst>
          </p:cNvPr>
          <p:cNvGrpSpPr/>
          <p:nvPr/>
        </p:nvGrpSpPr>
        <p:grpSpPr>
          <a:xfrm>
            <a:off x="1335980" y="1824603"/>
            <a:ext cx="1231252" cy="1160293"/>
            <a:chOff x="1983680" y="1690606"/>
            <a:chExt cx="1231252" cy="1160293"/>
          </a:xfrm>
        </p:grpSpPr>
        <p:sp>
          <p:nvSpPr>
            <p:cNvPr id="11" name="TextBox 10"/>
            <p:cNvSpPr txBox="1"/>
            <p:nvPr/>
          </p:nvSpPr>
          <p:spPr>
            <a:xfrm>
              <a:off x="1983680" y="2327679"/>
              <a:ext cx="1231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6589" fontAlgn="auto">
                <a:spcBef>
                  <a:spcPts val="1000"/>
                </a:spcBef>
                <a:spcAft>
                  <a:spcPts val="300"/>
                </a:spcAft>
              </a:pPr>
              <a:r>
                <a:rPr lang="en-US" sz="1400" dirty="0"/>
                <a:t>Report with </a:t>
              </a:r>
              <a:r>
                <a:rPr lang="en-US" sz="1400" dirty="0" err="1"/>
                <a:t>EnvelopeIds</a:t>
              </a:r>
              <a:endParaRPr lang="en-US" sz="1400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402945" y="1690606"/>
              <a:ext cx="448097" cy="561394"/>
              <a:chOff x="3953189" y="6058715"/>
              <a:chExt cx="507698" cy="636065"/>
            </a:xfrm>
          </p:grpSpPr>
          <p:sp>
            <p:nvSpPr>
              <p:cNvPr id="33" name="Freeform 502"/>
              <p:cNvSpPr>
                <a:spLocks noEditPoints="1"/>
              </p:cNvSpPr>
              <p:nvPr/>
            </p:nvSpPr>
            <p:spPr bwMode="auto">
              <a:xfrm>
                <a:off x="3953189" y="6123620"/>
                <a:ext cx="439909" cy="571160"/>
              </a:xfrm>
              <a:custGeom>
                <a:avLst/>
                <a:gdLst>
                  <a:gd name="T0" fmla="*/ 376 w 610"/>
                  <a:gd name="T1" fmla="*/ 76 h 792"/>
                  <a:gd name="T2" fmla="*/ 444 w 610"/>
                  <a:gd name="T3" fmla="*/ 147 h 792"/>
                  <a:gd name="T4" fmla="*/ 444 w 610"/>
                  <a:gd name="T5" fmla="*/ 147 h 792"/>
                  <a:gd name="T6" fmla="*/ 444 w 610"/>
                  <a:gd name="T7" fmla="*/ 147 h 792"/>
                  <a:gd name="T8" fmla="*/ 534 w 610"/>
                  <a:gd name="T9" fmla="*/ 237 h 792"/>
                  <a:gd name="T10" fmla="*/ 534 w 610"/>
                  <a:gd name="T11" fmla="*/ 717 h 792"/>
                  <a:gd name="T12" fmla="*/ 75 w 610"/>
                  <a:gd name="T13" fmla="*/ 717 h 792"/>
                  <a:gd name="T14" fmla="*/ 75 w 610"/>
                  <a:gd name="T15" fmla="*/ 76 h 792"/>
                  <a:gd name="T16" fmla="*/ 376 w 610"/>
                  <a:gd name="T17" fmla="*/ 76 h 792"/>
                  <a:gd name="T18" fmla="*/ 406 w 610"/>
                  <a:gd name="T19" fmla="*/ 0 h 792"/>
                  <a:gd name="T20" fmla="*/ 0 w 610"/>
                  <a:gd name="T21" fmla="*/ 0 h 792"/>
                  <a:gd name="T22" fmla="*/ 0 w 610"/>
                  <a:gd name="T23" fmla="*/ 792 h 792"/>
                  <a:gd name="T24" fmla="*/ 610 w 610"/>
                  <a:gd name="T25" fmla="*/ 792 h 792"/>
                  <a:gd name="T26" fmla="*/ 610 w 610"/>
                  <a:gd name="T27" fmla="*/ 206 h 792"/>
                  <a:gd name="T28" fmla="*/ 496 w 610"/>
                  <a:gd name="T29" fmla="*/ 92 h 792"/>
                  <a:gd name="T30" fmla="*/ 406 w 610"/>
                  <a:gd name="T31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0" h="792">
                    <a:moveTo>
                      <a:pt x="376" y="76"/>
                    </a:moveTo>
                    <a:lnTo>
                      <a:pt x="444" y="147"/>
                    </a:lnTo>
                    <a:lnTo>
                      <a:pt x="444" y="147"/>
                    </a:lnTo>
                    <a:lnTo>
                      <a:pt x="444" y="147"/>
                    </a:lnTo>
                    <a:lnTo>
                      <a:pt x="534" y="237"/>
                    </a:lnTo>
                    <a:lnTo>
                      <a:pt x="534" y="717"/>
                    </a:lnTo>
                    <a:lnTo>
                      <a:pt x="75" y="717"/>
                    </a:lnTo>
                    <a:lnTo>
                      <a:pt x="75" y="76"/>
                    </a:lnTo>
                    <a:lnTo>
                      <a:pt x="376" y="76"/>
                    </a:lnTo>
                    <a:close/>
                    <a:moveTo>
                      <a:pt x="406" y="0"/>
                    </a:moveTo>
                    <a:lnTo>
                      <a:pt x="0" y="0"/>
                    </a:lnTo>
                    <a:lnTo>
                      <a:pt x="0" y="792"/>
                    </a:lnTo>
                    <a:lnTo>
                      <a:pt x="610" y="792"/>
                    </a:lnTo>
                    <a:lnTo>
                      <a:pt x="610" y="206"/>
                    </a:lnTo>
                    <a:lnTo>
                      <a:pt x="496" y="92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503"/>
              <p:cNvSpPr>
                <a:spLocks noEditPoints="1"/>
              </p:cNvSpPr>
              <p:nvPr/>
            </p:nvSpPr>
            <p:spPr bwMode="auto">
              <a:xfrm>
                <a:off x="3953189" y="6123620"/>
                <a:ext cx="439909" cy="571160"/>
              </a:xfrm>
              <a:custGeom>
                <a:avLst/>
                <a:gdLst>
                  <a:gd name="T0" fmla="*/ 376 w 610"/>
                  <a:gd name="T1" fmla="*/ 76 h 792"/>
                  <a:gd name="T2" fmla="*/ 444 w 610"/>
                  <a:gd name="T3" fmla="*/ 147 h 792"/>
                  <a:gd name="T4" fmla="*/ 444 w 610"/>
                  <a:gd name="T5" fmla="*/ 147 h 792"/>
                  <a:gd name="T6" fmla="*/ 444 w 610"/>
                  <a:gd name="T7" fmla="*/ 147 h 792"/>
                  <a:gd name="T8" fmla="*/ 534 w 610"/>
                  <a:gd name="T9" fmla="*/ 237 h 792"/>
                  <a:gd name="T10" fmla="*/ 534 w 610"/>
                  <a:gd name="T11" fmla="*/ 717 h 792"/>
                  <a:gd name="T12" fmla="*/ 75 w 610"/>
                  <a:gd name="T13" fmla="*/ 717 h 792"/>
                  <a:gd name="T14" fmla="*/ 75 w 610"/>
                  <a:gd name="T15" fmla="*/ 76 h 792"/>
                  <a:gd name="T16" fmla="*/ 376 w 610"/>
                  <a:gd name="T17" fmla="*/ 76 h 792"/>
                  <a:gd name="T18" fmla="*/ 406 w 610"/>
                  <a:gd name="T19" fmla="*/ 0 h 792"/>
                  <a:gd name="T20" fmla="*/ 0 w 610"/>
                  <a:gd name="T21" fmla="*/ 0 h 792"/>
                  <a:gd name="T22" fmla="*/ 0 w 610"/>
                  <a:gd name="T23" fmla="*/ 792 h 792"/>
                  <a:gd name="T24" fmla="*/ 610 w 610"/>
                  <a:gd name="T25" fmla="*/ 792 h 792"/>
                  <a:gd name="T26" fmla="*/ 610 w 610"/>
                  <a:gd name="T27" fmla="*/ 206 h 792"/>
                  <a:gd name="T28" fmla="*/ 496 w 610"/>
                  <a:gd name="T29" fmla="*/ 92 h 792"/>
                  <a:gd name="T30" fmla="*/ 406 w 610"/>
                  <a:gd name="T31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0" h="792">
                    <a:moveTo>
                      <a:pt x="376" y="76"/>
                    </a:moveTo>
                    <a:lnTo>
                      <a:pt x="444" y="147"/>
                    </a:lnTo>
                    <a:lnTo>
                      <a:pt x="444" y="147"/>
                    </a:lnTo>
                    <a:lnTo>
                      <a:pt x="444" y="147"/>
                    </a:lnTo>
                    <a:lnTo>
                      <a:pt x="534" y="237"/>
                    </a:lnTo>
                    <a:lnTo>
                      <a:pt x="534" y="717"/>
                    </a:lnTo>
                    <a:lnTo>
                      <a:pt x="75" y="717"/>
                    </a:lnTo>
                    <a:lnTo>
                      <a:pt x="75" y="76"/>
                    </a:lnTo>
                    <a:lnTo>
                      <a:pt x="376" y="76"/>
                    </a:lnTo>
                    <a:moveTo>
                      <a:pt x="406" y="0"/>
                    </a:moveTo>
                    <a:lnTo>
                      <a:pt x="0" y="0"/>
                    </a:lnTo>
                    <a:lnTo>
                      <a:pt x="0" y="792"/>
                    </a:lnTo>
                    <a:lnTo>
                      <a:pt x="610" y="792"/>
                    </a:lnTo>
                    <a:lnTo>
                      <a:pt x="610" y="206"/>
                    </a:lnTo>
                    <a:lnTo>
                      <a:pt x="496" y="92"/>
                    </a:lnTo>
                    <a:lnTo>
                      <a:pt x="4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504"/>
              <p:cNvSpPr>
                <a:spLocks/>
              </p:cNvSpPr>
              <p:nvPr/>
            </p:nvSpPr>
            <p:spPr bwMode="auto">
              <a:xfrm>
                <a:off x="4245981" y="6123620"/>
                <a:ext cx="147117" cy="148559"/>
              </a:xfrm>
              <a:custGeom>
                <a:avLst/>
                <a:gdLst>
                  <a:gd name="T0" fmla="*/ 204 w 204"/>
                  <a:gd name="T1" fmla="*/ 206 h 206"/>
                  <a:gd name="T2" fmla="*/ 0 w 204"/>
                  <a:gd name="T3" fmla="*/ 206 h 206"/>
                  <a:gd name="T4" fmla="*/ 0 w 204"/>
                  <a:gd name="T5" fmla="*/ 0 h 206"/>
                  <a:gd name="T6" fmla="*/ 204 w 204"/>
                  <a:gd name="T7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4" h="206">
                    <a:moveTo>
                      <a:pt x="204" y="206"/>
                    </a:moveTo>
                    <a:lnTo>
                      <a:pt x="0" y="206"/>
                    </a:lnTo>
                    <a:lnTo>
                      <a:pt x="0" y="0"/>
                    </a:lnTo>
                    <a:lnTo>
                      <a:pt x="204" y="20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505"/>
              <p:cNvSpPr>
                <a:spLocks/>
              </p:cNvSpPr>
              <p:nvPr/>
            </p:nvSpPr>
            <p:spPr bwMode="auto">
              <a:xfrm>
                <a:off x="4245981" y="6123620"/>
                <a:ext cx="147117" cy="148559"/>
              </a:xfrm>
              <a:custGeom>
                <a:avLst/>
                <a:gdLst>
                  <a:gd name="T0" fmla="*/ 204 w 204"/>
                  <a:gd name="T1" fmla="*/ 206 h 206"/>
                  <a:gd name="T2" fmla="*/ 0 w 204"/>
                  <a:gd name="T3" fmla="*/ 206 h 206"/>
                  <a:gd name="T4" fmla="*/ 0 w 204"/>
                  <a:gd name="T5" fmla="*/ 0 h 206"/>
                  <a:gd name="T6" fmla="*/ 204 w 204"/>
                  <a:gd name="T7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4" h="206">
                    <a:moveTo>
                      <a:pt x="204" y="206"/>
                    </a:moveTo>
                    <a:lnTo>
                      <a:pt x="0" y="206"/>
                    </a:lnTo>
                    <a:lnTo>
                      <a:pt x="0" y="0"/>
                    </a:lnTo>
                    <a:lnTo>
                      <a:pt x="204" y="20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506"/>
              <p:cNvSpPr>
                <a:spLocks/>
              </p:cNvSpPr>
              <p:nvPr/>
            </p:nvSpPr>
            <p:spPr bwMode="auto">
              <a:xfrm>
                <a:off x="3982036" y="6149582"/>
                <a:ext cx="387264" cy="521400"/>
              </a:xfrm>
              <a:custGeom>
                <a:avLst/>
                <a:gdLst>
                  <a:gd name="T0" fmla="*/ 0 w 537"/>
                  <a:gd name="T1" fmla="*/ 0 h 723"/>
                  <a:gd name="T2" fmla="*/ 350 w 537"/>
                  <a:gd name="T3" fmla="*/ 0 h 723"/>
                  <a:gd name="T4" fmla="*/ 537 w 537"/>
                  <a:gd name="T5" fmla="*/ 184 h 723"/>
                  <a:gd name="T6" fmla="*/ 537 w 537"/>
                  <a:gd name="T7" fmla="*/ 723 h 723"/>
                  <a:gd name="T8" fmla="*/ 0 w 537"/>
                  <a:gd name="T9" fmla="*/ 723 h 723"/>
                  <a:gd name="T10" fmla="*/ 0 w 537"/>
                  <a:gd name="T11" fmla="*/ 0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7" h="723">
                    <a:moveTo>
                      <a:pt x="0" y="0"/>
                    </a:moveTo>
                    <a:lnTo>
                      <a:pt x="350" y="0"/>
                    </a:lnTo>
                    <a:lnTo>
                      <a:pt x="537" y="184"/>
                    </a:lnTo>
                    <a:lnTo>
                      <a:pt x="537" y="723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507"/>
              <p:cNvSpPr>
                <a:spLocks/>
              </p:cNvSpPr>
              <p:nvPr/>
            </p:nvSpPr>
            <p:spPr bwMode="auto">
              <a:xfrm>
                <a:off x="3982036" y="6149582"/>
                <a:ext cx="387264" cy="521400"/>
              </a:xfrm>
              <a:custGeom>
                <a:avLst/>
                <a:gdLst>
                  <a:gd name="T0" fmla="*/ 0 w 537"/>
                  <a:gd name="T1" fmla="*/ 0 h 723"/>
                  <a:gd name="T2" fmla="*/ 350 w 537"/>
                  <a:gd name="T3" fmla="*/ 0 h 723"/>
                  <a:gd name="T4" fmla="*/ 537 w 537"/>
                  <a:gd name="T5" fmla="*/ 184 h 723"/>
                  <a:gd name="T6" fmla="*/ 537 w 537"/>
                  <a:gd name="T7" fmla="*/ 723 h 723"/>
                  <a:gd name="T8" fmla="*/ 0 w 537"/>
                  <a:gd name="T9" fmla="*/ 723 h 723"/>
                  <a:gd name="T10" fmla="*/ 0 w 537"/>
                  <a:gd name="T11" fmla="*/ 0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7" h="723">
                    <a:moveTo>
                      <a:pt x="0" y="0"/>
                    </a:moveTo>
                    <a:lnTo>
                      <a:pt x="350" y="0"/>
                    </a:lnTo>
                    <a:lnTo>
                      <a:pt x="537" y="184"/>
                    </a:lnTo>
                    <a:lnTo>
                      <a:pt x="537" y="723"/>
                    </a:lnTo>
                    <a:lnTo>
                      <a:pt x="0" y="72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508"/>
              <p:cNvSpPr>
                <a:spLocks noEditPoints="1"/>
              </p:cNvSpPr>
              <p:nvPr/>
            </p:nvSpPr>
            <p:spPr bwMode="auto">
              <a:xfrm>
                <a:off x="3953189" y="6123620"/>
                <a:ext cx="439909" cy="571160"/>
              </a:xfrm>
              <a:custGeom>
                <a:avLst/>
                <a:gdLst>
                  <a:gd name="T0" fmla="*/ 376 w 610"/>
                  <a:gd name="T1" fmla="*/ 76 h 792"/>
                  <a:gd name="T2" fmla="*/ 444 w 610"/>
                  <a:gd name="T3" fmla="*/ 147 h 792"/>
                  <a:gd name="T4" fmla="*/ 444 w 610"/>
                  <a:gd name="T5" fmla="*/ 147 h 792"/>
                  <a:gd name="T6" fmla="*/ 444 w 610"/>
                  <a:gd name="T7" fmla="*/ 147 h 792"/>
                  <a:gd name="T8" fmla="*/ 534 w 610"/>
                  <a:gd name="T9" fmla="*/ 237 h 792"/>
                  <a:gd name="T10" fmla="*/ 534 w 610"/>
                  <a:gd name="T11" fmla="*/ 717 h 792"/>
                  <a:gd name="T12" fmla="*/ 75 w 610"/>
                  <a:gd name="T13" fmla="*/ 717 h 792"/>
                  <a:gd name="T14" fmla="*/ 75 w 610"/>
                  <a:gd name="T15" fmla="*/ 76 h 792"/>
                  <a:gd name="T16" fmla="*/ 376 w 610"/>
                  <a:gd name="T17" fmla="*/ 76 h 792"/>
                  <a:gd name="T18" fmla="*/ 406 w 610"/>
                  <a:gd name="T19" fmla="*/ 0 h 792"/>
                  <a:gd name="T20" fmla="*/ 0 w 610"/>
                  <a:gd name="T21" fmla="*/ 0 h 792"/>
                  <a:gd name="T22" fmla="*/ 0 w 610"/>
                  <a:gd name="T23" fmla="*/ 792 h 792"/>
                  <a:gd name="T24" fmla="*/ 610 w 610"/>
                  <a:gd name="T25" fmla="*/ 792 h 792"/>
                  <a:gd name="T26" fmla="*/ 610 w 610"/>
                  <a:gd name="T27" fmla="*/ 206 h 792"/>
                  <a:gd name="T28" fmla="*/ 496 w 610"/>
                  <a:gd name="T29" fmla="*/ 92 h 792"/>
                  <a:gd name="T30" fmla="*/ 406 w 610"/>
                  <a:gd name="T31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0" h="792">
                    <a:moveTo>
                      <a:pt x="376" y="76"/>
                    </a:moveTo>
                    <a:lnTo>
                      <a:pt x="444" y="147"/>
                    </a:lnTo>
                    <a:lnTo>
                      <a:pt x="444" y="147"/>
                    </a:lnTo>
                    <a:lnTo>
                      <a:pt x="444" y="147"/>
                    </a:lnTo>
                    <a:lnTo>
                      <a:pt x="534" y="237"/>
                    </a:lnTo>
                    <a:lnTo>
                      <a:pt x="534" y="717"/>
                    </a:lnTo>
                    <a:lnTo>
                      <a:pt x="75" y="717"/>
                    </a:lnTo>
                    <a:lnTo>
                      <a:pt x="75" y="76"/>
                    </a:lnTo>
                    <a:lnTo>
                      <a:pt x="376" y="76"/>
                    </a:lnTo>
                    <a:close/>
                    <a:moveTo>
                      <a:pt x="406" y="0"/>
                    </a:moveTo>
                    <a:lnTo>
                      <a:pt x="0" y="0"/>
                    </a:lnTo>
                    <a:lnTo>
                      <a:pt x="0" y="792"/>
                    </a:lnTo>
                    <a:lnTo>
                      <a:pt x="610" y="792"/>
                    </a:lnTo>
                    <a:lnTo>
                      <a:pt x="610" y="206"/>
                    </a:lnTo>
                    <a:lnTo>
                      <a:pt x="496" y="92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509"/>
              <p:cNvSpPr>
                <a:spLocks noEditPoints="1"/>
              </p:cNvSpPr>
              <p:nvPr/>
            </p:nvSpPr>
            <p:spPr bwMode="auto">
              <a:xfrm>
                <a:off x="3953189" y="6123620"/>
                <a:ext cx="439909" cy="571160"/>
              </a:xfrm>
              <a:custGeom>
                <a:avLst/>
                <a:gdLst>
                  <a:gd name="T0" fmla="*/ 376 w 610"/>
                  <a:gd name="T1" fmla="*/ 76 h 792"/>
                  <a:gd name="T2" fmla="*/ 444 w 610"/>
                  <a:gd name="T3" fmla="*/ 147 h 792"/>
                  <a:gd name="T4" fmla="*/ 444 w 610"/>
                  <a:gd name="T5" fmla="*/ 147 h 792"/>
                  <a:gd name="T6" fmla="*/ 444 w 610"/>
                  <a:gd name="T7" fmla="*/ 147 h 792"/>
                  <a:gd name="T8" fmla="*/ 534 w 610"/>
                  <a:gd name="T9" fmla="*/ 237 h 792"/>
                  <a:gd name="T10" fmla="*/ 534 w 610"/>
                  <a:gd name="T11" fmla="*/ 717 h 792"/>
                  <a:gd name="T12" fmla="*/ 75 w 610"/>
                  <a:gd name="T13" fmla="*/ 717 h 792"/>
                  <a:gd name="T14" fmla="*/ 75 w 610"/>
                  <a:gd name="T15" fmla="*/ 76 h 792"/>
                  <a:gd name="T16" fmla="*/ 376 w 610"/>
                  <a:gd name="T17" fmla="*/ 76 h 792"/>
                  <a:gd name="T18" fmla="*/ 406 w 610"/>
                  <a:gd name="T19" fmla="*/ 0 h 792"/>
                  <a:gd name="T20" fmla="*/ 0 w 610"/>
                  <a:gd name="T21" fmla="*/ 0 h 792"/>
                  <a:gd name="T22" fmla="*/ 0 w 610"/>
                  <a:gd name="T23" fmla="*/ 792 h 792"/>
                  <a:gd name="T24" fmla="*/ 610 w 610"/>
                  <a:gd name="T25" fmla="*/ 792 h 792"/>
                  <a:gd name="T26" fmla="*/ 610 w 610"/>
                  <a:gd name="T27" fmla="*/ 206 h 792"/>
                  <a:gd name="T28" fmla="*/ 496 w 610"/>
                  <a:gd name="T29" fmla="*/ 92 h 792"/>
                  <a:gd name="T30" fmla="*/ 406 w 610"/>
                  <a:gd name="T31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0" h="792">
                    <a:moveTo>
                      <a:pt x="376" y="76"/>
                    </a:moveTo>
                    <a:lnTo>
                      <a:pt x="444" y="147"/>
                    </a:lnTo>
                    <a:lnTo>
                      <a:pt x="444" y="147"/>
                    </a:lnTo>
                    <a:lnTo>
                      <a:pt x="444" y="147"/>
                    </a:lnTo>
                    <a:lnTo>
                      <a:pt x="534" y="237"/>
                    </a:lnTo>
                    <a:lnTo>
                      <a:pt x="534" y="717"/>
                    </a:lnTo>
                    <a:lnTo>
                      <a:pt x="75" y="717"/>
                    </a:lnTo>
                    <a:lnTo>
                      <a:pt x="75" y="76"/>
                    </a:lnTo>
                    <a:lnTo>
                      <a:pt x="376" y="76"/>
                    </a:lnTo>
                    <a:moveTo>
                      <a:pt x="406" y="0"/>
                    </a:moveTo>
                    <a:lnTo>
                      <a:pt x="0" y="0"/>
                    </a:lnTo>
                    <a:lnTo>
                      <a:pt x="0" y="792"/>
                    </a:lnTo>
                    <a:lnTo>
                      <a:pt x="610" y="792"/>
                    </a:lnTo>
                    <a:lnTo>
                      <a:pt x="610" y="206"/>
                    </a:lnTo>
                    <a:lnTo>
                      <a:pt x="496" y="92"/>
                    </a:lnTo>
                    <a:lnTo>
                      <a:pt x="4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510"/>
              <p:cNvSpPr>
                <a:spLocks/>
              </p:cNvSpPr>
              <p:nvPr/>
            </p:nvSpPr>
            <p:spPr bwMode="auto">
              <a:xfrm>
                <a:off x="4245981" y="6123620"/>
                <a:ext cx="139905" cy="139905"/>
              </a:xfrm>
              <a:custGeom>
                <a:avLst/>
                <a:gdLst>
                  <a:gd name="T0" fmla="*/ 0 w 194"/>
                  <a:gd name="T1" fmla="*/ 0 h 194"/>
                  <a:gd name="T2" fmla="*/ 0 w 194"/>
                  <a:gd name="T3" fmla="*/ 0 h 194"/>
                  <a:gd name="T4" fmla="*/ 90 w 194"/>
                  <a:gd name="T5" fmla="*/ 92 h 194"/>
                  <a:gd name="T6" fmla="*/ 194 w 194"/>
                  <a:gd name="T7" fmla="*/ 194 h 194"/>
                  <a:gd name="T8" fmla="*/ 194 w 194"/>
                  <a:gd name="T9" fmla="*/ 194 h 194"/>
                  <a:gd name="T10" fmla="*/ 90 w 194"/>
                  <a:gd name="T11" fmla="*/ 92 h 194"/>
                  <a:gd name="T12" fmla="*/ 0 w 194"/>
                  <a:gd name="T13" fmla="*/ 0 h 194"/>
                  <a:gd name="T14" fmla="*/ 0 w 194"/>
                  <a:gd name="T15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194">
                    <a:moveTo>
                      <a:pt x="0" y="0"/>
                    </a:moveTo>
                    <a:lnTo>
                      <a:pt x="0" y="0"/>
                    </a:lnTo>
                    <a:lnTo>
                      <a:pt x="90" y="92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90" y="9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E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511"/>
              <p:cNvSpPr>
                <a:spLocks/>
              </p:cNvSpPr>
              <p:nvPr/>
            </p:nvSpPr>
            <p:spPr bwMode="auto">
              <a:xfrm>
                <a:off x="4245981" y="6123620"/>
                <a:ext cx="139905" cy="139905"/>
              </a:xfrm>
              <a:custGeom>
                <a:avLst/>
                <a:gdLst>
                  <a:gd name="T0" fmla="*/ 0 w 194"/>
                  <a:gd name="T1" fmla="*/ 0 h 194"/>
                  <a:gd name="T2" fmla="*/ 0 w 194"/>
                  <a:gd name="T3" fmla="*/ 0 h 194"/>
                  <a:gd name="T4" fmla="*/ 90 w 194"/>
                  <a:gd name="T5" fmla="*/ 92 h 194"/>
                  <a:gd name="T6" fmla="*/ 194 w 194"/>
                  <a:gd name="T7" fmla="*/ 194 h 194"/>
                  <a:gd name="T8" fmla="*/ 194 w 194"/>
                  <a:gd name="T9" fmla="*/ 194 h 194"/>
                  <a:gd name="T10" fmla="*/ 90 w 194"/>
                  <a:gd name="T11" fmla="*/ 92 h 194"/>
                  <a:gd name="T12" fmla="*/ 0 w 194"/>
                  <a:gd name="T13" fmla="*/ 0 h 194"/>
                  <a:gd name="T14" fmla="*/ 0 w 194"/>
                  <a:gd name="T15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194">
                    <a:moveTo>
                      <a:pt x="0" y="0"/>
                    </a:moveTo>
                    <a:lnTo>
                      <a:pt x="0" y="0"/>
                    </a:lnTo>
                    <a:lnTo>
                      <a:pt x="90" y="92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90" y="92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512"/>
              <p:cNvSpPr>
                <a:spLocks/>
              </p:cNvSpPr>
              <p:nvPr/>
            </p:nvSpPr>
            <p:spPr bwMode="auto">
              <a:xfrm>
                <a:off x="4245981" y="6202226"/>
                <a:ext cx="69953" cy="69953"/>
              </a:xfrm>
              <a:custGeom>
                <a:avLst/>
                <a:gdLst>
                  <a:gd name="T0" fmla="*/ 0 w 97"/>
                  <a:gd name="T1" fmla="*/ 0 h 97"/>
                  <a:gd name="T2" fmla="*/ 0 w 97"/>
                  <a:gd name="T3" fmla="*/ 97 h 97"/>
                  <a:gd name="T4" fmla="*/ 97 w 97"/>
                  <a:gd name="T5" fmla="*/ 97 h 97"/>
                  <a:gd name="T6" fmla="*/ 38 w 97"/>
                  <a:gd name="T7" fmla="*/ 38 h 97"/>
                  <a:gd name="T8" fmla="*/ 38 w 97"/>
                  <a:gd name="T9" fmla="*/ 38 h 97"/>
                  <a:gd name="T10" fmla="*/ 38 w 97"/>
                  <a:gd name="T11" fmla="*/ 38 h 97"/>
                  <a:gd name="T12" fmla="*/ 0 w 97"/>
                  <a:gd name="T1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97">
                    <a:moveTo>
                      <a:pt x="0" y="0"/>
                    </a:moveTo>
                    <a:lnTo>
                      <a:pt x="0" y="97"/>
                    </a:lnTo>
                    <a:lnTo>
                      <a:pt x="97" y="97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E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513"/>
              <p:cNvSpPr>
                <a:spLocks/>
              </p:cNvSpPr>
              <p:nvPr/>
            </p:nvSpPr>
            <p:spPr bwMode="auto">
              <a:xfrm>
                <a:off x="4245981" y="6202226"/>
                <a:ext cx="69953" cy="69953"/>
              </a:xfrm>
              <a:custGeom>
                <a:avLst/>
                <a:gdLst>
                  <a:gd name="T0" fmla="*/ 0 w 97"/>
                  <a:gd name="T1" fmla="*/ 0 h 97"/>
                  <a:gd name="T2" fmla="*/ 0 w 97"/>
                  <a:gd name="T3" fmla="*/ 97 h 97"/>
                  <a:gd name="T4" fmla="*/ 97 w 97"/>
                  <a:gd name="T5" fmla="*/ 97 h 97"/>
                  <a:gd name="T6" fmla="*/ 38 w 97"/>
                  <a:gd name="T7" fmla="*/ 38 h 97"/>
                  <a:gd name="T8" fmla="*/ 38 w 97"/>
                  <a:gd name="T9" fmla="*/ 38 h 97"/>
                  <a:gd name="T10" fmla="*/ 38 w 97"/>
                  <a:gd name="T11" fmla="*/ 38 h 97"/>
                  <a:gd name="T12" fmla="*/ 0 w 97"/>
                  <a:gd name="T13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97">
                    <a:moveTo>
                      <a:pt x="0" y="0"/>
                    </a:moveTo>
                    <a:lnTo>
                      <a:pt x="0" y="97"/>
                    </a:lnTo>
                    <a:lnTo>
                      <a:pt x="97" y="97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514"/>
              <p:cNvSpPr>
                <a:spLocks/>
              </p:cNvSpPr>
              <p:nvPr/>
            </p:nvSpPr>
            <p:spPr bwMode="auto">
              <a:xfrm>
                <a:off x="4245981" y="6123620"/>
                <a:ext cx="147117" cy="148559"/>
              </a:xfrm>
              <a:custGeom>
                <a:avLst/>
                <a:gdLst>
                  <a:gd name="T0" fmla="*/ 0 w 204"/>
                  <a:gd name="T1" fmla="*/ 0 h 206"/>
                  <a:gd name="T2" fmla="*/ 0 w 204"/>
                  <a:gd name="T3" fmla="*/ 109 h 206"/>
                  <a:gd name="T4" fmla="*/ 38 w 204"/>
                  <a:gd name="T5" fmla="*/ 147 h 206"/>
                  <a:gd name="T6" fmla="*/ 38 w 204"/>
                  <a:gd name="T7" fmla="*/ 147 h 206"/>
                  <a:gd name="T8" fmla="*/ 38 w 204"/>
                  <a:gd name="T9" fmla="*/ 147 h 206"/>
                  <a:gd name="T10" fmla="*/ 97 w 204"/>
                  <a:gd name="T11" fmla="*/ 206 h 206"/>
                  <a:gd name="T12" fmla="*/ 204 w 204"/>
                  <a:gd name="T13" fmla="*/ 206 h 206"/>
                  <a:gd name="T14" fmla="*/ 194 w 204"/>
                  <a:gd name="T15" fmla="*/ 194 h 206"/>
                  <a:gd name="T16" fmla="*/ 90 w 204"/>
                  <a:gd name="T17" fmla="*/ 92 h 206"/>
                  <a:gd name="T18" fmla="*/ 0 w 204"/>
                  <a:gd name="T1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6">
                    <a:moveTo>
                      <a:pt x="0" y="0"/>
                    </a:moveTo>
                    <a:lnTo>
                      <a:pt x="0" y="109"/>
                    </a:lnTo>
                    <a:lnTo>
                      <a:pt x="38" y="147"/>
                    </a:lnTo>
                    <a:lnTo>
                      <a:pt x="38" y="147"/>
                    </a:lnTo>
                    <a:lnTo>
                      <a:pt x="38" y="147"/>
                    </a:lnTo>
                    <a:lnTo>
                      <a:pt x="97" y="206"/>
                    </a:lnTo>
                    <a:lnTo>
                      <a:pt x="204" y="206"/>
                    </a:lnTo>
                    <a:lnTo>
                      <a:pt x="194" y="194"/>
                    </a:lnTo>
                    <a:lnTo>
                      <a:pt x="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E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515"/>
              <p:cNvSpPr>
                <a:spLocks/>
              </p:cNvSpPr>
              <p:nvPr/>
            </p:nvSpPr>
            <p:spPr bwMode="auto">
              <a:xfrm>
                <a:off x="4245981" y="6123620"/>
                <a:ext cx="147117" cy="148559"/>
              </a:xfrm>
              <a:custGeom>
                <a:avLst/>
                <a:gdLst>
                  <a:gd name="T0" fmla="*/ 0 w 204"/>
                  <a:gd name="T1" fmla="*/ 0 h 206"/>
                  <a:gd name="T2" fmla="*/ 0 w 204"/>
                  <a:gd name="T3" fmla="*/ 109 h 206"/>
                  <a:gd name="T4" fmla="*/ 38 w 204"/>
                  <a:gd name="T5" fmla="*/ 147 h 206"/>
                  <a:gd name="T6" fmla="*/ 38 w 204"/>
                  <a:gd name="T7" fmla="*/ 147 h 206"/>
                  <a:gd name="T8" fmla="*/ 38 w 204"/>
                  <a:gd name="T9" fmla="*/ 147 h 206"/>
                  <a:gd name="T10" fmla="*/ 97 w 204"/>
                  <a:gd name="T11" fmla="*/ 206 h 206"/>
                  <a:gd name="T12" fmla="*/ 204 w 204"/>
                  <a:gd name="T13" fmla="*/ 206 h 206"/>
                  <a:gd name="T14" fmla="*/ 194 w 204"/>
                  <a:gd name="T15" fmla="*/ 194 h 206"/>
                  <a:gd name="T16" fmla="*/ 90 w 204"/>
                  <a:gd name="T17" fmla="*/ 92 h 206"/>
                  <a:gd name="T18" fmla="*/ 0 w 204"/>
                  <a:gd name="T1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6">
                    <a:moveTo>
                      <a:pt x="0" y="0"/>
                    </a:moveTo>
                    <a:lnTo>
                      <a:pt x="0" y="109"/>
                    </a:lnTo>
                    <a:lnTo>
                      <a:pt x="38" y="147"/>
                    </a:lnTo>
                    <a:lnTo>
                      <a:pt x="38" y="147"/>
                    </a:lnTo>
                    <a:lnTo>
                      <a:pt x="38" y="147"/>
                    </a:lnTo>
                    <a:lnTo>
                      <a:pt x="97" y="206"/>
                    </a:lnTo>
                    <a:lnTo>
                      <a:pt x="204" y="206"/>
                    </a:lnTo>
                    <a:lnTo>
                      <a:pt x="194" y="194"/>
                    </a:lnTo>
                    <a:lnTo>
                      <a:pt x="90" y="9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516"/>
              <p:cNvSpPr>
                <a:spLocks/>
              </p:cNvSpPr>
              <p:nvPr/>
            </p:nvSpPr>
            <p:spPr bwMode="auto">
              <a:xfrm>
                <a:off x="4004392" y="6058715"/>
                <a:ext cx="456495" cy="592074"/>
              </a:xfrm>
              <a:custGeom>
                <a:avLst/>
                <a:gdLst>
                  <a:gd name="T0" fmla="*/ 380 w 633"/>
                  <a:gd name="T1" fmla="*/ 0 h 821"/>
                  <a:gd name="T2" fmla="*/ 0 w 633"/>
                  <a:gd name="T3" fmla="*/ 0 h 821"/>
                  <a:gd name="T4" fmla="*/ 0 w 633"/>
                  <a:gd name="T5" fmla="*/ 48 h 821"/>
                  <a:gd name="T6" fmla="*/ 359 w 633"/>
                  <a:gd name="T7" fmla="*/ 48 h 821"/>
                  <a:gd name="T8" fmla="*/ 586 w 633"/>
                  <a:gd name="T9" fmla="*/ 268 h 821"/>
                  <a:gd name="T10" fmla="*/ 586 w 633"/>
                  <a:gd name="T11" fmla="*/ 821 h 821"/>
                  <a:gd name="T12" fmla="*/ 633 w 633"/>
                  <a:gd name="T13" fmla="*/ 821 h 821"/>
                  <a:gd name="T14" fmla="*/ 633 w 633"/>
                  <a:gd name="T15" fmla="*/ 246 h 821"/>
                  <a:gd name="T16" fmla="*/ 394 w 633"/>
                  <a:gd name="T17" fmla="*/ 15 h 821"/>
                  <a:gd name="T18" fmla="*/ 380 w 633"/>
                  <a:gd name="T19" fmla="*/ 0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3" h="821">
                    <a:moveTo>
                      <a:pt x="380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59" y="48"/>
                    </a:lnTo>
                    <a:lnTo>
                      <a:pt x="586" y="268"/>
                    </a:lnTo>
                    <a:lnTo>
                      <a:pt x="586" y="821"/>
                    </a:lnTo>
                    <a:lnTo>
                      <a:pt x="633" y="821"/>
                    </a:lnTo>
                    <a:lnTo>
                      <a:pt x="633" y="246"/>
                    </a:lnTo>
                    <a:lnTo>
                      <a:pt x="394" y="15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517"/>
              <p:cNvSpPr>
                <a:spLocks/>
              </p:cNvSpPr>
              <p:nvPr/>
            </p:nvSpPr>
            <p:spPr bwMode="auto">
              <a:xfrm>
                <a:off x="4004392" y="6058715"/>
                <a:ext cx="456495" cy="592074"/>
              </a:xfrm>
              <a:custGeom>
                <a:avLst/>
                <a:gdLst>
                  <a:gd name="T0" fmla="*/ 380 w 633"/>
                  <a:gd name="T1" fmla="*/ 0 h 821"/>
                  <a:gd name="T2" fmla="*/ 0 w 633"/>
                  <a:gd name="T3" fmla="*/ 0 h 821"/>
                  <a:gd name="T4" fmla="*/ 0 w 633"/>
                  <a:gd name="T5" fmla="*/ 48 h 821"/>
                  <a:gd name="T6" fmla="*/ 359 w 633"/>
                  <a:gd name="T7" fmla="*/ 48 h 821"/>
                  <a:gd name="T8" fmla="*/ 586 w 633"/>
                  <a:gd name="T9" fmla="*/ 268 h 821"/>
                  <a:gd name="T10" fmla="*/ 586 w 633"/>
                  <a:gd name="T11" fmla="*/ 821 h 821"/>
                  <a:gd name="T12" fmla="*/ 633 w 633"/>
                  <a:gd name="T13" fmla="*/ 821 h 821"/>
                  <a:gd name="T14" fmla="*/ 633 w 633"/>
                  <a:gd name="T15" fmla="*/ 246 h 821"/>
                  <a:gd name="T16" fmla="*/ 394 w 633"/>
                  <a:gd name="T17" fmla="*/ 15 h 821"/>
                  <a:gd name="T18" fmla="*/ 380 w 633"/>
                  <a:gd name="T19" fmla="*/ 0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3" h="821">
                    <a:moveTo>
                      <a:pt x="380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59" y="48"/>
                    </a:lnTo>
                    <a:lnTo>
                      <a:pt x="586" y="268"/>
                    </a:lnTo>
                    <a:lnTo>
                      <a:pt x="586" y="821"/>
                    </a:lnTo>
                    <a:lnTo>
                      <a:pt x="633" y="821"/>
                    </a:lnTo>
                    <a:lnTo>
                      <a:pt x="633" y="246"/>
                    </a:lnTo>
                    <a:lnTo>
                      <a:pt x="394" y="15"/>
                    </a:lnTo>
                    <a:lnTo>
                      <a:pt x="38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518"/>
              <p:cNvSpPr>
                <a:spLocks/>
              </p:cNvSpPr>
              <p:nvPr/>
            </p:nvSpPr>
            <p:spPr bwMode="auto">
              <a:xfrm>
                <a:off x="4039729" y="6334920"/>
                <a:ext cx="254570" cy="34616"/>
              </a:xfrm>
              <a:custGeom>
                <a:avLst/>
                <a:gdLst>
                  <a:gd name="T0" fmla="*/ 139 w 149"/>
                  <a:gd name="T1" fmla="*/ 20 h 20"/>
                  <a:gd name="T2" fmla="*/ 10 w 149"/>
                  <a:gd name="T3" fmla="*/ 20 h 20"/>
                  <a:gd name="T4" fmla="*/ 0 w 149"/>
                  <a:gd name="T5" fmla="*/ 10 h 20"/>
                  <a:gd name="T6" fmla="*/ 10 w 149"/>
                  <a:gd name="T7" fmla="*/ 0 h 20"/>
                  <a:gd name="T8" fmla="*/ 139 w 149"/>
                  <a:gd name="T9" fmla="*/ 0 h 20"/>
                  <a:gd name="T10" fmla="*/ 149 w 149"/>
                  <a:gd name="T11" fmla="*/ 10 h 20"/>
                  <a:gd name="T12" fmla="*/ 139 w 14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20">
                    <a:moveTo>
                      <a:pt x="139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4" y="20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5" y="0"/>
                      <a:pt x="149" y="5"/>
                      <a:pt x="149" y="10"/>
                    </a:cubicBezTo>
                    <a:cubicBezTo>
                      <a:pt x="149" y="16"/>
                      <a:pt x="145" y="20"/>
                      <a:pt x="139" y="2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519"/>
              <p:cNvSpPr>
                <a:spLocks/>
              </p:cNvSpPr>
              <p:nvPr/>
            </p:nvSpPr>
            <p:spPr bwMode="auto">
              <a:xfrm>
                <a:off x="4039729" y="6422181"/>
                <a:ext cx="222118" cy="33895"/>
              </a:xfrm>
              <a:custGeom>
                <a:avLst/>
                <a:gdLst>
                  <a:gd name="T0" fmla="*/ 120 w 130"/>
                  <a:gd name="T1" fmla="*/ 20 h 20"/>
                  <a:gd name="T2" fmla="*/ 10 w 130"/>
                  <a:gd name="T3" fmla="*/ 20 h 20"/>
                  <a:gd name="T4" fmla="*/ 0 w 130"/>
                  <a:gd name="T5" fmla="*/ 10 h 20"/>
                  <a:gd name="T6" fmla="*/ 10 w 130"/>
                  <a:gd name="T7" fmla="*/ 0 h 20"/>
                  <a:gd name="T8" fmla="*/ 120 w 130"/>
                  <a:gd name="T9" fmla="*/ 0 h 20"/>
                  <a:gd name="T10" fmla="*/ 130 w 130"/>
                  <a:gd name="T11" fmla="*/ 10 h 20"/>
                  <a:gd name="T12" fmla="*/ 120 w 130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0">
                    <a:moveTo>
                      <a:pt x="120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6" y="0"/>
                      <a:pt x="130" y="4"/>
                      <a:pt x="130" y="10"/>
                    </a:cubicBezTo>
                    <a:cubicBezTo>
                      <a:pt x="130" y="15"/>
                      <a:pt x="126" y="20"/>
                      <a:pt x="120" y="20"/>
                    </a:cubicBezTo>
                    <a:close/>
                  </a:path>
                </a:pathLst>
              </a:custGeom>
              <a:solidFill>
                <a:srgbClr val="1830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520"/>
              <p:cNvSpPr>
                <a:spLocks/>
              </p:cNvSpPr>
              <p:nvPr/>
            </p:nvSpPr>
            <p:spPr bwMode="auto">
              <a:xfrm>
                <a:off x="4039729" y="6509441"/>
                <a:ext cx="184617" cy="33895"/>
              </a:xfrm>
              <a:custGeom>
                <a:avLst/>
                <a:gdLst>
                  <a:gd name="T0" fmla="*/ 98 w 108"/>
                  <a:gd name="T1" fmla="*/ 20 h 20"/>
                  <a:gd name="T2" fmla="*/ 10 w 108"/>
                  <a:gd name="T3" fmla="*/ 20 h 20"/>
                  <a:gd name="T4" fmla="*/ 0 w 108"/>
                  <a:gd name="T5" fmla="*/ 10 h 20"/>
                  <a:gd name="T6" fmla="*/ 10 w 108"/>
                  <a:gd name="T7" fmla="*/ 0 h 20"/>
                  <a:gd name="T8" fmla="*/ 98 w 108"/>
                  <a:gd name="T9" fmla="*/ 0 h 20"/>
                  <a:gd name="T10" fmla="*/ 108 w 108"/>
                  <a:gd name="T11" fmla="*/ 10 h 20"/>
                  <a:gd name="T12" fmla="*/ 98 w 108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20">
                    <a:moveTo>
                      <a:pt x="98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3" y="0"/>
                      <a:pt x="108" y="4"/>
                      <a:pt x="108" y="10"/>
                    </a:cubicBezTo>
                    <a:cubicBezTo>
                      <a:pt x="108" y="15"/>
                      <a:pt x="103" y="20"/>
                      <a:pt x="98" y="2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521"/>
              <p:cNvSpPr>
                <a:spLocks/>
              </p:cNvSpPr>
              <p:nvPr/>
            </p:nvSpPr>
            <p:spPr bwMode="auto">
              <a:xfrm>
                <a:off x="4245981" y="6123620"/>
                <a:ext cx="139905" cy="139905"/>
              </a:xfrm>
              <a:custGeom>
                <a:avLst/>
                <a:gdLst>
                  <a:gd name="T0" fmla="*/ 0 w 194"/>
                  <a:gd name="T1" fmla="*/ 0 h 194"/>
                  <a:gd name="T2" fmla="*/ 0 w 194"/>
                  <a:gd name="T3" fmla="*/ 0 h 194"/>
                  <a:gd name="T4" fmla="*/ 194 w 194"/>
                  <a:gd name="T5" fmla="*/ 194 h 194"/>
                  <a:gd name="T6" fmla="*/ 194 w 194"/>
                  <a:gd name="T7" fmla="*/ 194 h 194"/>
                  <a:gd name="T8" fmla="*/ 0 w 194"/>
                  <a:gd name="T9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194">
                    <a:moveTo>
                      <a:pt x="0" y="0"/>
                    </a:moveTo>
                    <a:lnTo>
                      <a:pt x="0" y="0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E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522"/>
              <p:cNvSpPr>
                <a:spLocks/>
              </p:cNvSpPr>
              <p:nvPr/>
            </p:nvSpPr>
            <p:spPr bwMode="auto">
              <a:xfrm>
                <a:off x="4245981" y="6123620"/>
                <a:ext cx="139905" cy="139905"/>
              </a:xfrm>
              <a:custGeom>
                <a:avLst/>
                <a:gdLst>
                  <a:gd name="T0" fmla="*/ 0 w 194"/>
                  <a:gd name="T1" fmla="*/ 0 h 194"/>
                  <a:gd name="T2" fmla="*/ 0 w 194"/>
                  <a:gd name="T3" fmla="*/ 0 h 194"/>
                  <a:gd name="T4" fmla="*/ 194 w 194"/>
                  <a:gd name="T5" fmla="*/ 194 h 194"/>
                  <a:gd name="T6" fmla="*/ 194 w 194"/>
                  <a:gd name="T7" fmla="*/ 194 h 194"/>
                  <a:gd name="T8" fmla="*/ 0 w 194"/>
                  <a:gd name="T9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194">
                    <a:moveTo>
                      <a:pt x="0" y="0"/>
                    </a:moveTo>
                    <a:lnTo>
                      <a:pt x="0" y="0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523"/>
              <p:cNvSpPr>
                <a:spLocks/>
              </p:cNvSpPr>
              <p:nvPr/>
            </p:nvSpPr>
            <p:spPr bwMode="auto">
              <a:xfrm>
                <a:off x="4245981" y="6123620"/>
                <a:ext cx="139905" cy="139905"/>
              </a:xfrm>
              <a:custGeom>
                <a:avLst/>
                <a:gdLst>
                  <a:gd name="T0" fmla="*/ 0 w 194"/>
                  <a:gd name="T1" fmla="*/ 0 h 194"/>
                  <a:gd name="T2" fmla="*/ 0 w 194"/>
                  <a:gd name="T3" fmla="*/ 0 h 194"/>
                  <a:gd name="T4" fmla="*/ 90 w 194"/>
                  <a:gd name="T5" fmla="*/ 92 h 194"/>
                  <a:gd name="T6" fmla="*/ 194 w 194"/>
                  <a:gd name="T7" fmla="*/ 194 h 194"/>
                  <a:gd name="T8" fmla="*/ 0 w 194"/>
                  <a:gd name="T9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194">
                    <a:moveTo>
                      <a:pt x="0" y="0"/>
                    </a:moveTo>
                    <a:lnTo>
                      <a:pt x="0" y="0"/>
                    </a:lnTo>
                    <a:lnTo>
                      <a:pt x="90" y="92"/>
                    </a:lnTo>
                    <a:lnTo>
                      <a:pt x="194" y="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E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524"/>
              <p:cNvSpPr>
                <a:spLocks/>
              </p:cNvSpPr>
              <p:nvPr/>
            </p:nvSpPr>
            <p:spPr bwMode="auto">
              <a:xfrm>
                <a:off x="4245981" y="6123620"/>
                <a:ext cx="139905" cy="139905"/>
              </a:xfrm>
              <a:custGeom>
                <a:avLst/>
                <a:gdLst>
                  <a:gd name="T0" fmla="*/ 0 w 194"/>
                  <a:gd name="T1" fmla="*/ 0 h 194"/>
                  <a:gd name="T2" fmla="*/ 0 w 194"/>
                  <a:gd name="T3" fmla="*/ 0 h 194"/>
                  <a:gd name="T4" fmla="*/ 90 w 194"/>
                  <a:gd name="T5" fmla="*/ 92 h 194"/>
                  <a:gd name="T6" fmla="*/ 194 w 194"/>
                  <a:gd name="T7" fmla="*/ 194 h 194"/>
                  <a:gd name="T8" fmla="*/ 0 w 194"/>
                  <a:gd name="T9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194">
                    <a:moveTo>
                      <a:pt x="0" y="0"/>
                    </a:moveTo>
                    <a:lnTo>
                      <a:pt x="0" y="0"/>
                    </a:lnTo>
                    <a:lnTo>
                      <a:pt x="90" y="92"/>
                    </a:lnTo>
                    <a:lnTo>
                      <a:pt x="194" y="19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525"/>
              <p:cNvSpPr>
                <a:spLocks/>
              </p:cNvSpPr>
              <p:nvPr/>
            </p:nvSpPr>
            <p:spPr bwMode="auto">
              <a:xfrm>
                <a:off x="4245981" y="6202226"/>
                <a:ext cx="69953" cy="69953"/>
              </a:xfrm>
              <a:custGeom>
                <a:avLst/>
                <a:gdLst>
                  <a:gd name="T0" fmla="*/ 97 w 97"/>
                  <a:gd name="T1" fmla="*/ 97 h 97"/>
                  <a:gd name="T2" fmla="*/ 38 w 97"/>
                  <a:gd name="T3" fmla="*/ 38 h 97"/>
                  <a:gd name="T4" fmla="*/ 38 w 97"/>
                  <a:gd name="T5" fmla="*/ 38 h 97"/>
                  <a:gd name="T6" fmla="*/ 38 w 97"/>
                  <a:gd name="T7" fmla="*/ 38 h 97"/>
                  <a:gd name="T8" fmla="*/ 0 w 97"/>
                  <a:gd name="T9" fmla="*/ 0 h 97"/>
                  <a:gd name="T10" fmla="*/ 0 w 97"/>
                  <a:gd name="T11" fmla="*/ 97 h 97"/>
                  <a:gd name="T12" fmla="*/ 97 w 97"/>
                  <a:gd name="T13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97">
                    <a:moveTo>
                      <a:pt x="97" y="97"/>
                    </a:moveTo>
                    <a:lnTo>
                      <a:pt x="38" y="38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0" y="0"/>
                    </a:lnTo>
                    <a:lnTo>
                      <a:pt x="0" y="97"/>
                    </a:lnTo>
                    <a:lnTo>
                      <a:pt x="97" y="97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526"/>
              <p:cNvSpPr>
                <a:spLocks/>
              </p:cNvSpPr>
              <p:nvPr/>
            </p:nvSpPr>
            <p:spPr bwMode="auto">
              <a:xfrm>
                <a:off x="4385886" y="6263525"/>
                <a:ext cx="7212" cy="8654"/>
              </a:xfrm>
              <a:custGeom>
                <a:avLst/>
                <a:gdLst>
                  <a:gd name="T0" fmla="*/ 0 w 10"/>
                  <a:gd name="T1" fmla="*/ 0 h 12"/>
                  <a:gd name="T2" fmla="*/ 10 w 10"/>
                  <a:gd name="T3" fmla="*/ 12 h 12"/>
                  <a:gd name="T4" fmla="*/ 10 w 10"/>
                  <a:gd name="T5" fmla="*/ 12 h 12"/>
                  <a:gd name="T6" fmla="*/ 0 w 10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2">
                    <a:moveTo>
                      <a:pt x="0" y="0"/>
                    </a:moveTo>
                    <a:lnTo>
                      <a:pt x="10" y="12"/>
                    </a:lnTo>
                    <a:lnTo>
                      <a:pt x="1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AE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527"/>
              <p:cNvSpPr>
                <a:spLocks/>
              </p:cNvSpPr>
              <p:nvPr/>
            </p:nvSpPr>
            <p:spPr bwMode="auto">
              <a:xfrm>
                <a:off x="4245981" y="6123620"/>
                <a:ext cx="147117" cy="148559"/>
              </a:xfrm>
              <a:custGeom>
                <a:avLst/>
                <a:gdLst>
                  <a:gd name="T0" fmla="*/ 90 w 204"/>
                  <a:gd name="T1" fmla="*/ 92 h 206"/>
                  <a:gd name="T2" fmla="*/ 0 w 204"/>
                  <a:gd name="T3" fmla="*/ 0 h 206"/>
                  <a:gd name="T4" fmla="*/ 0 w 204"/>
                  <a:gd name="T5" fmla="*/ 109 h 206"/>
                  <a:gd name="T6" fmla="*/ 38 w 204"/>
                  <a:gd name="T7" fmla="*/ 147 h 206"/>
                  <a:gd name="T8" fmla="*/ 38 w 204"/>
                  <a:gd name="T9" fmla="*/ 147 h 206"/>
                  <a:gd name="T10" fmla="*/ 38 w 204"/>
                  <a:gd name="T11" fmla="*/ 147 h 206"/>
                  <a:gd name="T12" fmla="*/ 97 w 204"/>
                  <a:gd name="T13" fmla="*/ 206 h 206"/>
                  <a:gd name="T14" fmla="*/ 204 w 204"/>
                  <a:gd name="T15" fmla="*/ 206 h 206"/>
                  <a:gd name="T16" fmla="*/ 194 w 204"/>
                  <a:gd name="T17" fmla="*/ 194 h 206"/>
                  <a:gd name="T18" fmla="*/ 90 w 204"/>
                  <a:gd name="T19" fmla="*/ 9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6">
                    <a:moveTo>
                      <a:pt x="90" y="92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38" y="147"/>
                    </a:lnTo>
                    <a:lnTo>
                      <a:pt x="38" y="147"/>
                    </a:lnTo>
                    <a:lnTo>
                      <a:pt x="38" y="147"/>
                    </a:lnTo>
                    <a:lnTo>
                      <a:pt x="97" y="206"/>
                    </a:lnTo>
                    <a:lnTo>
                      <a:pt x="204" y="206"/>
                    </a:lnTo>
                    <a:lnTo>
                      <a:pt x="194" y="194"/>
                    </a:lnTo>
                    <a:lnTo>
                      <a:pt x="90" y="92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3457034" y="2461676"/>
            <a:ext cx="1227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589" fontAlgn="auto">
              <a:spcBef>
                <a:spcPts val="1000"/>
              </a:spcBef>
              <a:spcAft>
                <a:spcPts val="300"/>
              </a:spcAft>
            </a:pPr>
            <a:r>
              <a:rPr lang="en-US" sz="1400" dirty="0">
                <a:ea typeface="+mn-ea"/>
                <a:cs typeface="+mn-cs"/>
              </a:rPr>
              <a:t>Login to WebApp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3783159" y="1762963"/>
            <a:ext cx="575112" cy="584208"/>
            <a:chOff x="6106579" y="6103427"/>
            <a:chExt cx="547362" cy="556016"/>
          </a:xfrm>
        </p:grpSpPr>
        <p:sp>
          <p:nvSpPr>
            <p:cNvPr id="63" name="Rectangle 423"/>
            <p:cNvSpPr>
              <a:spLocks noChangeArrowheads="1"/>
            </p:cNvSpPr>
            <p:nvPr/>
          </p:nvSpPr>
          <p:spPr bwMode="auto">
            <a:xfrm>
              <a:off x="6141916" y="6454633"/>
              <a:ext cx="479573" cy="1752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424"/>
            <p:cNvSpPr>
              <a:spLocks/>
            </p:cNvSpPr>
            <p:nvPr/>
          </p:nvSpPr>
          <p:spPr bwMode="auto">
            <a:xfrm>
              <a:off x="6488073" y="6505836"/>
              <a:ext cx="63462" cy="71395"/>
            </a:xfrm>
            <a:custGeom>
              <a:avLst/>
              <a:gdLst>
                <a:gd name="T0" fmla="*/ 0 w 88"/>
                <a:gd name="T1" fmla="*/ 0 h 99"/>
                <a:gd name="T2" fmla="*/ 88 w 88"/>
                <a:gd name="T3" fmla="*/ 0 h 99"/>
                <a:gd name="T4" fmla="*/ 88 w 88"/>
                <a:gd name="T5" fmla="*/ 76 h 99"/>
                <a:gd name="T6" fmla="*/ 43 w 88"/>
                <a:gd name="T7" fmla="*/ 99 h 99"/>
                <a:gd name="T8" fmla="*/ 0 w 88"/>
                <a:gd name="T9" fmla="*/ 76 h 99"/>
                <a:gd name="T10" fmla="*/ 0 w 8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99">
                  <a:moveTo>
                    <a:pt x="0" y="0"/>
                  </a:moveTo>
                  <a:lnTo>
                    <a:pt x="88" y="0"/>
                  </a:lnTo>
                  <a:lnTo>
                    <a:pt x="88" y="76"/>
                  </a:lnTo>
                  <a:lnTo>
                    <a:pt x="43" y="99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25"/>
            <p:cNvSpPr>
              <a:spLocks noEditPoints="1"/>
            </p:cNvSpPr>
            <p:nvPr/>
          </p:nvSpPr>
          <p:spPr bwMode="auto">
            <a:xfrm>
              <a:off x="6227734" y="6103427"/>
              <a:ext cx="306494" cy="306494"/>
            </a:xfrm>
            <a:custGeom>
              <a:avLst/>
              <a:gdLst>
                <a:gd name="T0" fmla="*/ 90 w 180"/>
                <a:gd name="T1" fmla="*/ 0 h 180"/>
                <a:gd name="T2" fmla="*/ 0 w 180"/>
                <a:gd name="T3" fmla="*/ 90 h 180"/>
                <a:gd name="T4" fmla="*/ 90 w 180"/>
                <a:gd name="T5" fmla="*/ 180 h 180"/>
                <a:gd name="T6" fmla="*/ 180 w 180"/>
                <a:gd name="T7" fmla="*/ 90 h 180"/>
                <a:gd name="T8" fmla="*/ 90 w 180"/>
                <a:gd name="T9" fmla="*/ 0 h 180"/>
                <a:gd name="T10" fmla="*/ 90 w 180"/>
                <a:gd name="T11" fmla="*/ 150 h 180"/>
                <a:gd name="T12" fmla="*/ 29 w 180"/>
                <a:gd name="T13" fmla="*/ 90 h 180"/>
                <a:gd name="T14" fmla="*/ 90 w 180"/>
                <a:gd name="T15" fmla="*/ 29 h 180"/>
                <a:gd name="T16" fmla="*/ 150 w 180"/>
                <a:gd name="T17" fmla="*/ 90 h 180"/>
                <a:gd name="T18" fmla="*/ 90 w 180"/>
                <a:gd name="T19" fmla="*/ 15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180">
                  <a:moveTo>
                    <a:pt x="90" y="0"/>
                  </a:moveTo>
                  <a:cubicBezTo>
                    <a:pt x="40" y="0"/>
                    <a:pt x="0" y="40"/>
                    <a:pt x="0" y="90"/>
                  </a:cubicBezTo>
                  <a:cubicBezTo>
                    <a:pt x="0" y="139"/>
                    <a:pt x="40" y="180"/>
                    <a:pt x="90" y="180"/>
                  </a:cubicBezTo>
                  <a:cubicBezTo>
                    <a:pt x="139" y="180"/>
                    <a:pt x="180" y="139"/>
                    <a:pt x="180" y="90"/>
                  </a:cubicBezTo>
                  <a:cubicBezTo>
                    <a:pt x="180" y="40"/>
                    <a:pt x="139" y="0"/>
                    <a:pt x="90" y="0"/>
                  </a:cubicBezTo>
                  <a:close/>
                  <a:moveTo>
                    <a:pt x="90" y="150"/>
                  </a:moveTo>
                  <a:cubicBezTo>
                    <a:pt x="56" y="150"/>
                    <a:pt x="29" y="123"/>
                    <a:pt x="29" y="90"/>
                  </a:cubicBezTo>
                  <a:cubicBezTo>
                    <a:pt x="29" y="56"/>
                    <a:pt x="56" y="29"/>
                    <a:pt x="90" y="29"/>
                  </a:cubicBezTo>
                  <a:cubicBezTo>
                    <a:pt x="123" y="29"/>
                    <a:pt x="150" y="56"/>
                    <a:pt x="150" y="90"/>
                  </a:cubicBezTo>
                  <a:cubicBezTo>
                    <a:pt x="150" y="123"/>
                    <a:pt x="123" y="150"/>
                    <a:pt x="90" y="150"/>
                  </a:cubicBezTo>
                  <a:close/>
                </a:path>
              </a:pathLst>
            </a:custGeom>
            <a:solidFill>
              <a:srgbClr val="18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27"/>
            <p:cNvSpPr>
              <a:spLocks noEditPoints="1"/>
            </p:cNvSpPr>
            <p:nvPr/>
          </p:nvSpPr>
          <p:spPr bwMode="auto">
            <a:xfrm>
              <a:off x="6106579" y="6413527"/>
              <a:ext cx="547362" cy="245916"/>
            </a:xfrm>
            <a:custGeom>
              <a:avLst/>
              <a:gdLst>
                <a:gd name="T0" fmla="*/ 274 w 321"/>
                <a:gd name="T1" fmla="*/ 0 h 144"/>
                <a:gd name="T2" fmla="*/ 221 w 321"/>
                <a:gd name="T3" fmla="*/ 0 h 144"/>
                <a:gd name="T4" fmla="*/ 161 w 321"/>
                <a:gd name="T5" fmla="*/ 18 h 144"/>
                <a:gd name="T6" fmla="*/ 100 w 321"/>
                <a:gd name="T7" fmla="*/ 0 h 144"/>
                <a:gd name="T8" fmla="*/ 47 w 321"/>
                <a:gd name="T9" fmla="*/ 0 h 144"/>
                <a:gd name="T10" fmla="*/ 0 w 321"/>
                <a:gd name="T11" fmla="*/ 46 h 144"/>
                <a:gd name="T12" fmla="*/ 0 w 321"/>
                <a:gd name="T13" fmla="*/ 144 h 144"/>
                <a:gd name="T14" fmla="*/ 321 w 321"/>
                <a:gd name="T15" fmla="*/ 144 h 144"/>
                <a:gd name="T16" fmla="*/ 321 w 321"/>
                <a:gd name="T17" fmla="*/ 46 h 144"/>
                <a:gd name="T18" fmla="*/ 274 w 321"/>
                <a:gd name="T19" fmla="*/ 0 h 144"/>
                <a:gd name="T20" fmla="*/ 289 w 321"/>
                <a:gd name="T21" fmla="*/ 112 h 144"/>
                <a:gd name="T22" fmla="*/ 32 w 321"/>
                <a:gd name="T23" fmla="*/ 112 h 144"/>
                <a:gd name="T24" fmla="*/ 32 w 321"/>
                <a:gd name="T25" fmla="*/ 46 h 144"/>
                <a:gd name="T26" fmla="*/ 47 w 321"/>
                <a:gd name="T27" fmla="*/ 32 h 144"/>
                <a:gd name="T28" fmla="*/ 274 w 321"/>
                <a:gd name="T29" fmla="*/ 32 h 144"/>
                <a:gd name="T30" fmla="*/ 289 w 321"/>
                <a:gd name="T31" fmla="*/ 46 h 144"/>
                <a:gd name="T32" fmla="*/ 289 w 321"/>
                <a:gd name="T33" fmla="*/ 1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1" h="144">
                  <a:moveTo>
                    <a:pt x="274" y="0"/>
                  </a:moveTo>
                  <a:cubicBezTo>
                    <a:pt x="221" y="0"/>
                    <a:pt x="221" y="0"/>
                    <a:pt x="221" y="0"/>
                  </a:cubicBezTo>
                  <a:cubicBezTo>
                    <a:pt x="204" y="11"/>
                    <a:pt x="183" y="18"/>
                    <a:pt x="161" y="18"/>
                  </a:cubicBezTo>
                  <a:cubicBezTo>
                    <a:pt x="138" y="18"/>
                    <a:pt x="118" y="11"/>
                    <a:pt x="10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0"/>
                    <a:pt x="0" y="4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321" y="144"/>
                    <a:pt x="321" y="144"/>
                    <a:pt x="321" y="144"/>
                  </a:cubicBezTo>
                  <a:cubicBezTo>
                    <a:pt x="321" y="46"/>
                    <a:pt x="321" y="46"/>
                    <a:pt x="321" y="46"/>
                  </a:cubicBezTo>
                  <a:cubicBezTo>
                    <a:pt x="321" y="20"/>
                    <a:pt x="300" y="0"/>
                    <a:pt x="274" y="0"/>
                  </a:cubicBezTo>
                  <a:close/>
                  <a:moveTo>
                    <a:pt x="289" y="112"/>
                  </a:moveTo>
                  <a:cubicBezTo>
                    <a:pt x="32" y="112"/>
                    <a:pt x="32" y="112"/>
                    <a:pt x="32" y="112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2" y="38"/>
                    <a:pt x="39" y="32"/>
                    <a:pt x="47" y="32"/>
                  </a:cubicBezTo>
                  <a:cubicBezTo>
                    <a:pt x="274" y="32"/>
                    <a:pt x="274" y="32"/>
                    <a:pt x="274" y="32"/>
                  </a:cubicBezTo>
                  <a:cubicBezTo>
                    <a:pt x="283" y="32"/>
                    <a:pt x="289" y="38"/>
                    <a:pt x="289" y="46"/>
                  </a:cubicBezTo>
                  <a:lnTo>
                    <a:pt x="289" y="11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5F2A0F3-7173-4B11-AD68-FD8FFEE655C5}"/>
              </a:ext>
            </a:extLst>
          </p:cNvPr>
          <p:cNvGrpSpPr/>
          <p:nvPr/>
        </p:nvGrpSpPr>
        <p:grpSpPr>
          <a:xfrm>
            <a:off x="5829867" y="1900763"/>
            <a:ext cx="1099268" cy="1515020"/>
            <a:chOff x="4682522" y="1766766"/>
            <a:chExt cx="1099268" cy="151502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235B22D-818A-4CDA-9260-5A7DBFBC3911}"/>
                </a:ext>
              </a:extLst>
            </p:cNvPr>
            <p:cNvSpPr txBox="1"/>
            <p:nvPr/>
          </p:nvSpPr>
          <p:spPr>
            <a:xfrm>
              <a:off x="4682522" y="2327679"/>
              <a:ext cx="109926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6589" fontAlgn="auto">
                <a:spcBef>
                  <a:spcPts val="1000"/>
                </a:spcBef>
                <a:spcAft>
                  <a:spcPts val="300"/>
                </a:spcAft>
              </a:pPr>
              <a:r>
                <a:rPr lang="en-US" sz="1400" dirty="0">
                  <a:ea typeface="+mn-ea"/>
                  <a:cs typeface="+mn-cs"/>
                </a:rPr>
                <a:t>Manually modify the envelope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D9D64096-5B88-4A58-A891-AD7FC07381B0}"/>
                </a:ext>
              </a:extLst>
            </p:cNvPr>
            <p:cNvGrpSpPr/>
            <p:nvPr/>
          </p:nvGrpSpPr>
          <p:grpSpPr>
            <a:xfrm>
              <a:off x="4968645" y="1766766"/>
              <a:ext cx="527023" cy="351985"/>
              <a:chOff x="5435468" y="2886561"/>
              <a:chExt cx="527023" cy="351985"/>
            </a:xfrm>
          </p:grpSpPr>
          <p:sp>
            <p:nvSpPr>
              <p:cNvPr id="110" name="Rectangle 417">
                <a:extLst>
                  <a:ext uri="{FF2B5EF4-FFF2-40B4-BE49-F238E27FC236}">
                    <a16:creationId xmlns:a16="http://schemas.microsoft.com/office/drawing/2014/main" id="{8E467FE8-A9E4-4E92-8D40-9242DDEFA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5383" y="2910747"/>
                <a:ext cx="468465" cy="3010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18">
                <a:extLst>
                  <a:ext uri="{FF2B5EF4-FFF2-40B4-BE49-F238E27FC236}">
                    <a16:creationId xmlns:a16="http://schemas.microsoft.com/office/drawing/2014/main" id="{A1362565-6696-4035-A410-5A9B3ADBD8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35468" y="2886561"/>
                <a:ext cx="527023" cy="351985"/>
              </a:xfrm>
              <a:custGeom>
                <a:avLst/>
                <a:gdLst>
                  <a:gd name="T0" fmla="*/ 0 w 828"/>
                  <a:gd name="T1" fmla="*/ 0 h 553"/>
                  <a:gd name="T2" fmla="*/ 0 w 828"/>
                  <a:gd name="T3" fmla="*/ 553 h 553"/>
                  <a:gd name="T4" fmla="*/ 828 w 828"/>
                  <a:gd name="T5" fmla="*/ 553 h 553"/>
                  <a:gd name="T6" fmla="*/ 828 w 828"/>
                  <a:gd name="T7" fmla="*/ 0 h 553"/>
                  <a:gd name="T8" fmla="*/ 0 w 828"/>
                  <a:gd name="T9" fmla="*/ 0 h 553"/>
                  <a:gd name="T10" fmla="*/ 709 w 828"/>
                  <a:gd name="T11" fmla="*/ 76 h 553"/>
                  <a:gd name="T12" fmla="*/ 414 w 828"/>
                  <a:gd name="T13" fmla="*/ 293 h 553"/>
                  <a:gd name="T14" fmla="*/ 116 w 828"/>
                  <a:gd name="T15" fmla="*/ 76 h 553"/>
                  <a:gd name="T16" fmla="*/ 709 w 828"/>
                  <a:gd name="T17" fmla="*/ 76 h 553"/>
                  <a:gd name="T18" fmla="*/ 76 w 828"/>
                  <a:gd name="T19" fmla="*/ 102 h 553"/>
                  <a:gd name="T20" fmla="*/ 263 w 828"/>
                  <a:gd name="T21" fmla="*/ 241 h 553"/>
                  <a:gd name="T22" fmla="*/ 76 w 828"/>
                  <a:gd name="T23" fmla="*/ 433 h 553"/>
                  <a:gd name="T24" fmla="*/ 76 w 828"/>
                  <a:gd name="T25" fmla="*/ 102 h 553"/>
                  <a:gd name="T26" fmla="*/ 95 w 828"/>
                  <a:gd name="T27" fmla="*/ 478 h 553"/>
                  <a:gd name="T28" fmla="*/ 298 w 828"/>
                  <a:gd name="T29" fmla="*/ 267 h 553"/>
                  <a:gd name="T30" fmla="*/ 414 w 828"/>
                  <a:gd name="T31" fmla="*/ 348 h 553"/>
                  <a:gd name="T32" fmla="*/ 518 w 828"/>
                  <a:gd name="T33" fmla="*/ 267 h 553"/>
                  <a:gd name="T34" fmla="*/ 733 w 828"/>
                  <a:gd name="T35" fmla="*/ 478 h 553"/>
                  <a:gd name="T36" fmla="*/ 95 w 828"/>
                  <a:gd name="T37" fmla="*/ 478 h 553"/>
                  <a:gd name="T38" fmla="*/ 752 w 828"/>
                  <a:gd name="T39" fmla="*/ 435 h 553"/>
                  <a:gd name="T40" fmla="*/ 556 w 828"/>
                  <a:gd name="T41" fmla="*/ 241 h 553"/>
                  <a:gd name="T42" fmla="*/ 752 w 828"/>
                  <a:gd name="T43" fmla="*/ 99 h 553"/>
                  <a:gd name="T44" fmla="*/ 752 w 828"/>
                  <a:gd name="T45" fmla="*/ 435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8" h="553">
                    <a:moveTo>
                      <a:pt x="0" y="0"/>
                    </a:moveTo>
                    <a:lnTo>
                      <a:pt x="0" y="553"/>
                    </a:lnTo>
                    <a:lnTo>
                      <a:pt x="828" y="553"/>
                    </a:lnTo>
                    <a:lnTo>
                      <a:pt x="828" y="0"/>
                    </a:lnTo>
                    <a:lnTo>
                      <a:pt x="0" y="0"/>
                    </a:lnTo>
                    <a:close/>
                    <a:moveTo>
                      <a:pt x="709" y="76"/>
                    </a:moveTo>
                    <a:lnTo>
                      <a:pt x="414" y="293"/>
                    </a:lnTo>
                    <a:lnTo>
                      <a:pt x="116" y="76"/>
                    </a:lnTo>
                    <a:lnTo>
                      <a:pt x="709" y="76"/>
                    </a:lnTo>
                    <a:close/>
                    <a:moveTo>
                      <a:pt x="76" y="102"/>
                    </a:moveTo>
                    <a:lnTo>
                      <a:pt x="263" y="241"/>
                    </a:lnTo>
                    <a:lnTo>
                      <a:pt x="76" y="433"/>
                    </a:lnTo>
                    <a:lnTo>
                      <a:pt x="76" y="102"/>
                    </a:lnTo>
                    <a:close/>
                    <a:moveTo>
                      <a:pt x="95" y="478"/>
                    </a:moveTo>
                    <a:lnTo>
                      <a:pt x="298" y="267"/>
                    </a:lnTo>
                    <a:lnTo>
                      <a:pt x="414" y="348"/>
                    </a:lnTo>
                    <a:lnTo>
                      <a:pt x="518" y="267"/>
                    </a:lnTo>
                    <a:lnTo>
                      <a:pt x="733" y="478"/>
                    </a:lnTo>
                    <a:lnTo>
                      <a:pt x="95" y="478"/>
                    </a:lnTo>
                    <a:close/>
                    <a:moveTo>
                      <a:pt x="752" y="435"/>
                    </a:moveTo>
                    <a:lnTo>
                      <a:pt x="556" y="241"/>
                    </a:lnTo>
                    <a:lnTo>
                      <a:pt x="752" y="99"/>
                    </a:lnTo>
                    <a:lnTo>
                      <a:pt x="752" y="435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21" name="Oval 120">
            <a:extLst>
              <a:ext uri="{FF2B5EF4-FFF2-40B4-BE49-F238E27FC236}">
                <a16:creationId xmlns:a16="http://schemas.microsoft.com/office/drawing/2014/main" id="{3309F823-F850-4886-BDB1-3DE27324463C}"/>
              </a:ext>
            </a:extLst>
          </p:cNvPr>
          <p:cNvSpPr/>
          <p:nvPr/>
        </p:nvSpPr>
        <p:spPr>
          <a:xfrm>
            <a:off x="6266262" y="1401642"/>
            <a:ext cx="273538" cy="273538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15E24B3-0791-4DA2-9F84-C2027DA07F52}"/>
              </a:ext>
            </a:extLst>
          </p:cNvPr>
          <p:cNvGrpSpPr/>
          <p:nvPr/>
        </p:nvGrpSpPr>
        <p:grpSpPr>
          <a:xfrm>
            <a:off x="9702613" y="1759737"/>
            <a:ext cx="575112" cy="584208"/>
            <a:chOff x="6106579" y="6103427"/>
            <a:chExt cx="547362" cy="556016"/>
          </a:xfrm>
        </p:grpSpPr>
        <p:sp>
          <p:nvSpPr>
            <p:cNvPr id="123" name="Rectangle 423">
              <a:extLst>
                <a:ext uri="{FF2B5EF4-FFF2-40B4-BE49-F238E27FC236}">
                  <a16:creationId xmlns:a16="http://schemas.microsoft.com/office/drawing/2014/main" id="{E8BB5044-DC8F-46AF-8653-BD530B293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1916" y="6454633"/>
              <a:ext cx="479573" cy="1752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424">
              <a:extLst>
                <a:ext uri="{FF2B5EF4-FFF2-40B4-BE49-F238E27FC236}">
                  <a16:creationId xmlns:a16="http://schemas.microsoft.com/office/drawing/2014/main" id="{EBD93E36-CE34-4A0B-A01A-9E526B901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073" y="6505836"/>
              <a:ext cx="63462" cy="71395"/>
            </a:xfrm>
            <a:custGeom>
              <a:avLst/>
              <a:gdLst>
                <a:gd name="T0" fmla="*/ 0 w 88"/>
                <a:gd name="T1" fmla="*/ 0 h 99"/>
                <a:gd name="T2" fmla="*/ 88 w 88"/>
                <a:gd name="T3" fmla="*/ 0 h 99"/>
                <a:gd name="T4" fmla="*/ 88 w 88"/>
                <a:gd name="T5" fmla="*/ 76 h 99"/>
                <a:gd name="T6" fmla="*/ 43 w 88"/>
                <a:gd name="T7" fmla="*/ 99 h 99"/>
                <a:gd name="T8" fmla="*/ 0 w 88"/>
                <a:gd name="T9" fmla="*/ 76 h 99"/>
                <a:gd name="T10" fmla="*/ 0 w 8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99">
                  <a:moveTo>
                    <a:pt x="0" y="0"/>
                  </a:moveTo>
                  <a:lnTo>
                    <a:pt x="88" y="0"/>
                  </a:lnTo>
                  <a:lnTo>
                    <a:pt x="88" y="76"/>
                  </a:lnTo>
                  <a:lnTo>
                    <a:pt x="43" y="99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425">
              <a:extLst>
                <a:ext uri="{FF2B5EF4-FFF2-40B4-BE49-F238E27FC236}">
                  <a16:creationId xmlns:a16="http://schemas.microsoft.com/office/drawing/2014/main" id="{CD9DC019-C14A-4DAB-A750-1BE8CC25A2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7734" y="6103427"/>
              <a:ext cx="306494" cy="306494"/>
            </a:xfrm>
            <a:custGeom>
              <a:avLst/>
              <a:gdLst>
                <a:gd name="T0" fmla="*/ 90 w 180"/>
                <a:gd name="T1" fmla="*/ 0 h 180"/>
                <a:gd name="T2" fmla="*/ 0 w 180"/>
                <a:gd name="T3" fmla="*/ 90 h 180"/>
                <a:gd name="T4" fmla="*/ 90 w 180"/>
                <a:gd name="T5" fmla="*/ 180 h 180"/>
                <a:gd name="T6" fmla="*/ 180 w 180"/>
                <a:gd name="T7" fmla="*/ 90 h 180"/>
                <a:gd name="T8" fmla="*/ 90 w 180"/>
                <a:gd name="T9" fmla="*/ 0 h 180"/>
                <a:gd name="T10" fmla="*/ 90 w 180"/>
                <a:gd name="T11" fmla="*/ 150 h 180"/>
                <a:gd name="T12" fmla="*/ 29 w 180"/>
                <a:gd name="T13" fmla="*/ 90 h 180"/>
                <a:gd name="T14" fmla="*/ 90 w 180"/>
                <a:gd name="T15" fmla="*/ 29 h 180"/>
                <a:gd name="T16" fmla="*/ 150 w 180"/>
                <a:gd name="T17" fmla="*/ 90 h 180"/>
                <a:gd name="T18" fmla="*/ 90 w 180"/>
                <a:gd name="T19" fmla="*/ 15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180">
                  <a:moveTo>
                    <a:pt x="90" y="0"/>
                  </a:moveTo>
                  <a:cubicBezTo>
                    <a:pt x="40" y="0"/>
                    <a:pt x="0" y="40"/>
                    <a:pt x="0" y="90"/>
                  </a:cubicBezTo>
                  <a:cubicBezTo>
                    <a:pt x="0" y="139"/>
                    <a:pt x="40" y="180"/>
                    <a:pt x="90" y="180"/>
                  </a:cubicBezTo>
                  <a:cubicBezTo>
                    <a:pt x="139" y="180"/>
                    <a:pt x="180" y="139"/>
                    <a:pt x="180" y="90"/>
                  </a:cubicBezTo>
                  <a:cubicBezTo>
                    <a:pt x="180" y="40"/>
                    <a:pt x="139" y="0"/>
                    <a:pt x="90" y="0"/>
                  </a:cubicBezTo>
                  <a:close/>
                  <a:moveTo>
                    <a:pt x="90" y="150"/>
                  </a:moveTo>
                  <a:cubicBezTo>
                    <a:pt x="56" y="150"/>
                    <a:pt x="29" y="123"/>
                    <a:pt x="29" y="90"/>
                  </a:cubicBezTo>
                  <a:cubicBezTo>
                    <a:pt x="29" y="56"/>
                    <a:pt x="56" y="29"/>
                    <a:pt x="90" y="29"/>
                  </a:cubicBezTo>
                  <a:cubicBezTo>
                    <a:pt x="123" y="29"/>
                    <a:pt x="150" y="56"/>
                    <a:pt x="150" y="90"/>
                  </a:cubicBezTo>
                  <a:cubicBezTo>
                    <a:pt x="150" y="123"/>
                    <a:pt x="123" y="150"/>
                    <a:pt x="90" y="150"/>
                  </a:cubicBezTo>
                  <a:close/>
                </a:path>
              </a:pathLst>
            </a:custGeom>
            <a:solidFill>
              <a:srgbClr val="18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27">
              <a:extLst>
                <a:ext uri="{FF2B5EF4-FFF2-40B4-BE49-F238E27FC236}">
                  <a16:creationId xmlns:a16="http://schemas.microsoft.com/office/drawing/2014/main" id="{5A9AA917-ABC7-4A46-9C6B-9CD481F445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6579" y="6413527"/>
              <a:ext cx="547362" cy="245916"/>
            </a:xfrm>
            <a:custGeom>
              <a:avLst/>
              <a:gdLst>
                <a:gd name="T0" fmla="*/ 274 w 321"/>
                <a:gd name="T1" fmla="*/ 0 h 144"/>
                <a:gd name="T2" fmla="*/ 221 w 321"/>
                <a:gd name="T3" fmla="*/ 0 h 144"/>
                <a:gd name="T4" fmla="*/ 161 w 321"/>
                <a:gd name="T5" fmla="*/ 18 h 144"/>
                <a:gd name="T6" fmla="*/ 100 w 321"/>
                <a:gd name="T7" fmla="*/ 0 h 144"/>
                <a:gd name="T8" fmla="*/ 47 w 321"/>
                <a:gd name="T9" fmla="*/ 0 h 144"/>
                <a:gd name="T10" fmla="*/ 0 w 321"/>
                <a:gd name="T11" fmla="*/ 46 h 144"/>
                <a:gd name="T12" fmla="*/ 0 w 321"/>
                <a:gd name="T13" fmla="*/ 144 h 144"/>
                <a:gd name="T14" fmla="*/ 321 w 321"/>
                <a:gd name="T15" fmla="*/ 144 h 144"/>
                <a:gd name="T16" fmla="*/ 321 w 321"/>
                <a:gd name="T17" fmla="*/ 46 h 144"/>
                <a:gd name="T18" fmla="*/ 274 w 321"/>
                <a:gd name="T19" fmla="*/ 0 h 144"/>
                <a:gd name="T20" fmla="*/ 289 w 321"/>
                <a:gd name="T21" fmla="*/ 112 h 144"/>
                <a:gd name="T22" fmla="*/ 32 w 321"/>
                <a:gd name="T23" fmla="*/ 112 h 144"/>
                <a:gd name="T24" fmla="*/ 32 w 321"/>
                <a:gd name="T25" fmla="*/ 46 h 144"/>
                <a:gd name="T26" fmla="*/ 47 w 321"/>
                <a:gd name="T27" fmla="*/ 32 h 144"/>
                <a:gd name="T28" fmla="*/ 274 w 321"/>
                <a:gd name="T29" fmla="*/ 32 h 144"/>
                <a:gd name="T30" fmla="*/ 289 w 321"/>
                <a:gd name="T31" fmla="*/ 46 h 144"/>
                <a:gd name="T32" fmla="*/ 289 w 321"/>
                <a:gd name="T33" fmla="*/ 1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1" h="144">
                  <a:moveTo>
                    <a:pt x="274" y="0"/>
                  </a:moveTo>
                  <a:cubicBezTo>
                    <a:pt x="221" y="0"/>
                    <a:pt x="221" y="0"/>
                    <a:pt x="221" y="0"/>
                  </a:cubicBezTo>
                  <a:cubicBezTo>
                    <a:pt x="204" y="11"/>
                    <a:pt x="183" y="18"/>
                    <a:pt x="161" y="18"/>
                  </a:cubicBezTo>
                  <a:cubicBezTo>
                    <a:pt x="138" y="18"/>
                    <a:pt x="118" y="11"/>
                    <a:pt x="10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0"/>
                    <a:pt x="0" y="4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321" y="144"/>
                    <a:pt x="321" y="144"/>
                    <a:pt x="321" y="144"/>
                  </a:cubicBezTo>
                  <a:cubicBezTo>
                    <a:pt x="321" y="46"/>
                    <a:pt x="321" y="46"/>
                    <a:pt x="321" y="46"/>
                  </a:cubicBezTo>
                  <a:cubicBezTo>
                    <a:pt x="321" y="20"/>
                    <a:pt x="300" y="0"/>
                    <a:pt x="274" y="0"/>
                  </a:cubicBezTo>
                  <a:close/>
                  <a:moveTo>
                    <a:pt x="289" y="112"/>
                  </a:moveTo>
                  <a:cubicBezTo>
                    <a:pt x="32" y="112"/>
                    <a:pt x="32" y="112"/>
                    <a:pt x="32" y="112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2" y="38"/>
                    <a:pt x="39" y="32"/>
                    <a:pt x="47" y="32"/>
                  </a:cubicBezTo>
                  <a:cubicBezTo>
                    <a:pt x="274" y="32"/>
                    <a:pt x="274" y="32"/>
                    <a:pt x="274" y="32"/>
                  </a:cubicBezTo>
                  <a:cubicBezTo>
                    <a:pt x="283" y="32"/>
                    <a:pt x="289" y="38"/>
                    <a:pt x="289" y="46"/>
                  </a:cubicBezTo>
                  <a:lnTo>
                    <a:pt x="289" y="11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2015C5E2-FD3D-4ADE-8185-65C727837573}"/>
              </a:ext>
            </a:extLst>
          </p:cNvPr>
          <p:cNvSpPr txBox="1"/>
          <p:nvPr/>
        </p:nvSpPr>
        <p:spPr>
          <a:xfrm>
            <a:off x="7900723" y="2466766"/>
            <a:ext cx="135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589" fontAlgn="auto">
              <a:spcBef>
                <a:spcPts val="1000"/>
              </a:spcBef>
              <a:spcAft>
                <a:spcPts val="300"/>
              </a:spcAft>
            </a:pPr>
            <a:r>
              <a:rPr lang="en-US" sz="1400" dirty="0">
                <a:ea typeface="+mn-ea"/>
                <a:cs typeface="+mn-cs"/>
              </a:rPr>
              <a:t>Repeat Steps </a:t>
            </a:r>
            <a:r>
              <a:rPr lang="en-US" sz="1400" dirty="0"/>
              <a:t>B</a:t>
            </a:r>
            <a:r>
              <a:rPr lang="en-US" sz="1400" dirty="0">
                <a:ea typeface="+mn-ea"/>
                <a:cs typeface="+mn-cs"/>
              </a:rPr>
              <a:t>-C for </a:t>
            </a:r>
            <a:r>
              <a:rPr lang="en-US" sz="1400" dirty="0"/>
              <a:t>each Envelope</a:t>
            </a:r>
            <a:endParaRPr lang="en-US" sz="1400" dirty="0">
              <a:ea typeface="+mn-ea"/>
              <a:cs typeface="+mn-cs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7B3BDD4-DF98-4D40-B92E-5C0F95441906}"/>
              </a:ext>
            </a:extLst>
          </p:cNvPr>
          <p:cNvSpPr/>
          <p:nvPr/>
        </p:nvSpPr>
        <p:spPr>
          <a:xfrm>
            <a:off x="7734018" y="1137987"/>
            <a:ext cx="341417" cy="2271288"/>
          </a:xfrm>
          <a:prstGeom prst="leftBrac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ight Brace 130">
            <a:extLst>
              <a:ext uri="{FF2B5EF4-FFF2-40B4-BE49-F238E27FC236}">
                <a16:creationId xmlns:a16="http://schemas.microsoft.com/office/drawing/2014/main" id="{93569A58-D660-4E1D-9EC5-304D83D3D1E3}"/>
              </a:ext>
            </a:extLst>
          </p:cNvPr>
          <p:cNvSpPr/>
          <p:nvPr/>
        </p:nvSpPr>
        <p:spPr>
          <a:xfrm>
            <a:off x="9078343" y="1137987"/>
            <a:ext cx="341417" cy="2271288"/>
          </a:xfrm>
          <a:prstGeom prst="rightBrac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Arrow: Curved Up 131">
            <a:extLst>
              <a:ext uri="{FF2B5EF4-FFF2-40B4-BE49-F238E27FC236}">
                <a16:creationId xmlns:a16="http://schemas.microsoft.com/office/drawing/2014/main" id="{C8E0682C-F12E-49E9-8425-492C76575A57}"/>
              </a:ext>
            </a:extLst>
          </p:cNvPr>
          <p:cNvSpPr/>
          <p:nvPr/>
        </p:nvSpPr>
        <p:spPr>
          <a:xfrm>
            <a:off x="8344901" y="1652908"/>
            <a:ext cx="466281" cy="280470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Arrow: Curved Down 132">
            <a:extLst>
              <a:ext uri="{FF2B5EF4-FFF2-40B4-BE49-F238E27FC236}">
                <a16:creationId xmlns:a16="http://schemas.microsoft.com/office/drawing/2014/main" id="{194B437B-2FFD-418B-BA2B-25606666E6E4}"/>
              </a:ext>
            </a:extLst>
          </p:cNvPr>
          <p:cNvSpPr/>
          <p:nvPr/>
        </p:nvSpPr>
        <p:spPr>
          <a:xfrm flipH="1">
            <a:off x="8307323" y="1310727"/>
            <a:ext cx="466281" cy="28047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71906" y="5404832"/>
            <a:ext cx="1648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589">
              <a:spcBef>
                <a:spcPts val="1000"/>
              </a:spcBef>
              <a:spcAft>
                <a:spcPts val="300"/>
              </a:spcAft>
            </a:pPr>
            <a:r>
              <a:rPr lang="en-US" sz="1400" dirty="0"/>
              <a:t>Run Utility</a:t>
            </a:r>
          </a:p>
        </p:txBody>
      </p:sp>
      <p:sp>
        <p:nvSpPr>
          <p:cNvPr id="68" name="Rectangle 357"/>
          <p:cNvSpPr>
            <a:spLocks noChangeArrowheads="1"/>
          </p:cNvSpPr>
          <p:nvPr/>
        </p:nvSpPr>
        <p:spPr bwMode="auto">
          <a:xfrm>
            <a:off x="6246739" y="4842292"/>
            <a:ext cx="500926" cy="323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358"/>
          <p:cNvSpPr>
            <a:spLocks noChangeArrowheads="1"/>
          </p:cNvSpPr>
          <p:nvPr/>
        </p:nvSpPr>
        <p:spPr bwMode="auto">
          <a:xfrm>
            <a:off x="6246739" y="4842292"/>
            <a:ext cx="500926" cy="323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359"/>
          <p:cNvSpPr>
            <a:spLocks noEditPoints="1"/>
          </p:cNvSpPr>
          <p:nvPr/>
        </p:nvSpPr>
        <p:spPr bwMode="auto">
          <a:xfrm>
            <a:off x="6220006" y="4816832"/>
            <a:ext cx="551846" cy="378082"/>
          </a:xfrm>
          <a:custGeom>
            <a:avLst/>
            <a:gdLst>
              <a:gd name="T0" fmla="*/ 792 w 867"/>
              <a:gd name="T1" fmla="*/ 76 h 594"/>
              <a:gd name="T2" fmla="*/ 792 w 867"/>
              <a:gd name="T3" fmla="*/ 518 h 594"/>
              <a:gd name="T4" fmla="*/ 75 w 867"/>
              <a:gd name="T5" fmla="*/ 518 h 594"/>
              <a:gd name="T6" fmla="*/ 75 w 867"/>
              <a:gd name="T7" fmla="*/ 76 h 594"/>
              <a:gd name="T8" fmla="*/ 792 w 867"/>
              <a:gd name="T9" fmla="*/ 76 h 594"/>
              <a:gd name="T10" fmla="*/ 867 w 867"/>
              <a:gd name="T11" fmla="*/ 0 h 594"/>
              <a:gd name="T12" fmla="*/ 0 w 867"/>
              <a:gd name="T13" fmla="*/ 0 h 594"/>
              <a:gd name="T14" fmla="*/ 0 w 867"/>
              <a:gd name="T15" fmla="*/ 594 h 594"/>
              <a:gd name="T16" fmla="*/ 867 w 867"/>
              <a:gd name="T17" fmla="*/ 594 h 594"/>
              <a:gd name="T18" fmla="*/ 867 w 867"/>
              <a:gd name="T19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7" h="594">
                <a:moveTo>
                  <a:pt x="792" y="76"/>
                </a:moveTo>
                <a:lnTo>
                  <a:pt x="792" y="518"/>
                </a:lnTo>
                <a:lnTo>
                  <a:pt x="75" y="518"/>
                </a:lnTo>
                <a:lnTo>
                  <a:pt x="75" y="76"/>
                </a:lnTo>
                <a:lnTo>
                  <a:pt x="792" y="76"/>
                </a:lnTo>
                <a:close/>
                <a:moveTo>
                  <a:pt x="867" y="0"/>
                </a:moveTo>
                <a:lnTo>
                  <a:pt x="0" y="0"/>
                </a:lnTo>
                <a:lnTo>
                  <a:pt x="0" y="594"/>
                </a:lnTo>
                <a:lnTo>
                  <a:pt x="867" y="594"/>
                </a:lnTo>
                <a:lnTo>
                  <a:pt x="867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60"/>
          <p:cNvSpPr>
            <a:spLocks noEditPoints="1"/>
          </p:cNvSpPr>
          <p:nvPr/>
        </p:nvSpPr>
        <p:spPr bwMode="auto">
          <a:xfrm>
            <a:off x="6220006" y="4816832"/>
            <a:ext cx="551846" cy="378082"/>
          </a:xfrm>
          <a:custGeom>
            <a:avLst/>
            <a:gdLst>
              <a:gd name="T0" fmla="*/ 792 w 867"/>
              <a:gd name="T1" fmla="*/ 76 h 594"/>
              <a:gd name="T2" fmla="*/ 792 w 867"/>
              <a:gd name="T3" fmla="*/ 518 h 594"/>
              <a:gd name="T4" fmla="*/ 75 w 867"/>
              <a:gd name="T5" fmla="*/ 518 h 594"/>
              <a:gd name="T6" fmla="*/ 75 w 867"/>
              <a:gd name="T7" fmla="*/ 76 h 594"/>
              <a:gd name="T8" fmla="*/ 792 w 867"/>
              <a:gd name="T9" fmla="*/ 76 h 594"/>
              <a:gd name="T10" fmla="*/ 867 w 867"/>
              <a:gd name="T11" fmla="*/ 0 h 594"/>
              <a:gd name="T12" fmla="*/ 0 w 867"/>
              <a:gd name="T13" fmla="*/ 0 h 594"/>
              <a:gd name="T14" fmla="*/ 0 w 867"/>
              <a:gd name="T15" fmla="*/ 594 h 594"/>
              <a:gd name="T16" fmla="*/ 867 w 867"/>
              <a:gd name="T17" fmla="*/ 594 h 594"/>
              <a:gd name="T18" fmla="*/ 867 w 867"/>
              <a:gd name="T19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7" h="594">
                <a:moveTo>
                  <a:pt x="792" y="76"/>
                </a:moveTo>
                <a:lnTo>
                  <a:pt x="792" y="518"/>
                </a:lnTo>
                <a:lnTo>
                  <a:pt x="75" y="518"/>
                </a:lnTo>
                <a:lnTo>
                  <a:pt x="75" y="76"/>
                </a:lnTo>
                <a:lnTo>
                  <a:pt x="792" y="76"/>
                </a:lnTo>
                <a:moveTo>
                  <a:pt x="867" y="0"/>
                </a:moveTo>
                <a:lnTo>
                  <a:pt x="0" y="0"/>
                </a:lnTo>
                <a:lnTo>
                  <a:pt x="0" y="594"/>
                </a:lnTo>
                <a:lnTo>
                  <a:pt x="867" y="594"/>
                </a:lnTo>
                <a:lnTo>
                  <a:pt x="86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61"/>
          <p:cNvSpPr>
            <a:spLocks/>
          </p:cNvSpPr>
          <p:nvPr/>
        </p:nvSpPr>
        <p:spPr bwMode="auto">
          <a:xfrm>
            <a:off x="6295113" y="4898305"/>
            <a:ext cx="398449" cy="29916"/>
          </a:xfrm>
          <a:custGeom>
            <a:avLst/>
            <a:gdLst>
              <a:gd name="T0" fmla="*/ 255 w 265"/>
              <a:gd name="T1" fmla="*/ 20 h 20"/>
              <a:gd name="T2" fmla="*/ 10 w 265"/>
              <a:gd name="T3" fmla="*/ 20 h 20"/>
              <a:gd name="T4" fmla="*/ 0 w 265"/>
              <a:gd name="T5" fmla="*/ 10 h 20"/>
              <a:gd name="T6" fmla="*/ 10 w 265"/>
              <a:gd name="T7" fmla="*/ 0 h 20"/>
              <a:gd name="T8" fmla="*/ 255 w 265"/>
              <a:gd name="T9" fmla="*/ 0 h 20"/>
              <a:gd name="T10" fmla="*/ 265 w 265"/>
              <a:gd name="T11" fmla="*/ 10 h 20"/>
              <a:gd name="T12" fmla="*/ 255 w 265"/>
              <a:gd name="T13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" h="20">
                <a:moveTo>
                  <a:pt x="255" y="20"/>
                </a:moveTo>
                <a:cubicBezTo>
                  <a:pt x="10" y="20"/>
                  <a:pt x="10" y="20"/>
                  <a:pt x="10" y="20"/>
                </a:cubicBezTo>
                <a:cubicBezTo>
                  <a:pt x="5" y="20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61" y="0"/>
                  <a:pt x="265" y="5"/>
                  <a:pt x="265" y="10"/>
                </a:cubicBezTo>
                <a:cubicBezTo>
                  <a:pt x="265" y="16"/>
                  <a:pt x="261" y="20"/>
                  <a:pt x="255" y="2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62"/>
          <p:cNvSpPr>
            <a:spLocks/>
          </p:cNvSpPr>
          <p:nvPr/>
        </p:nvSpPr>
        <p:spPr bwMode="auto">
          <a:xfrm>
            <a:off x="6295113" y="4968957"/>
            <a:ext cx="346257" cy="29916"/>
          </a:xfrm>
          <a:custGeom>
            <a:avLst/>
            <a:gdLst>
              <a:gd name="T0" fmla="*/ 220 w 230"/>
              <a:gd name="T1" fmla="*/ 20 h 20"/>
              <a:gd name="T2" fmla="*/ 10 w 230"/>
              <a:gd name="T3" fmla="*/ 20 h 20"/>
              <a:gd name="T4" fmla="*/ 0 w 230"/>
              <a:gd name="T5" fmla="*/ 10 h 20"/>
              <a:gd name="T6" fmla="*/ 10 w 230"/>
              <a:gd name="T7" fmla="*/ 0 h 20"/>
              <a:gd name="T8" fmla="*/ 220 w 230"/>
              <a:gd name="T9" fmla="*/ 0 h 20"/>
              <a:gd name="T10" fmla="*/ 230 w 230"/>
              <a:gd name="T11" fmla="*/ 10 h 20"/>
              <a:gd name="T12" fmla="*/ 220 w 230"/>
              <a:gd name="T13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" h="20">
                <a:moveTo>
                  <a:pt x="220" y="20"/>
                </a:moveTo>
                <a:cubicBezTo>
                  <a:pt x="10" y="20"/>
                  <a:pt x="10" y="20"/>
                  <a:pt x="10" y="20"/>
                </a:cubicBezTo>
                <a:cubicBezTo>
                  <a:pt x="5" y="20"/>
                  <a:pt x="0" y="15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5" y="0"/>
                  <a:pt x="230" y="4"/>
                  <a:pt x="230" y="10"/>
                </a:cubicBezTo>
                <a:cubicBezTo>
                  <a:pt x="230" y="15"/>
                  <a:pt x="225" y="20"/>
                  <a:pt x="220" y="2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363"/>
          <p:cNvSpPr>
            <a:spLocks/>
          </p:cNvSpPr>
          <p:nvPr/>
        </p:nvSpPr>
        <p:spPr bwMode="auto">
          <a:xfrm>
            <a:off x="6295113" y="5038335"/>
            <a:ext cx="281334" cy="29916"/>
          </a:xfrm>
          <a:custGeom>
            <a:avLst/>
            <a:gdLst>
              <a:gd name="T0" fmla="*/ 177 w 187"/>
              <a:gd name="T1" fmla="*/ 20 h 20"/>
              <a:gd name="T2" fmla="*/ 10 w 187"/>
              <a:gd name="T3" fmla="*/ 20 h 20"/>
              <a:gd name="T4" fmla="*/ 0 w 187"/>
              <a:gd name="T5" fmla="*/ 10 h 20"/>
              <a:gd name="T6" fmla="*/ 10 w 187"/>
              <a:gd name="T7" fmla="*/ 0 h 20"/>
              <a:gd name="T8" fmla="*/ 177 w 187"/>
              <a:gd name="T9" fmla="*/ 0 h 20"/>
              <a:gd name="T10" fmla="*/ 187 w 187"/>
              <a:gd name="T11" fmla="*/ 10 h 20"/>
              <a:gd name="T12" fmla="*/ 177 w 187"/>
              <a:gd name="T13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7" h="20">
                <a:moveTo>
                  <a:pt x="177" y="20"/>
                </a:moveTo>
                <a:cubicBezTo>
                  <a:pt x="10" y="20"/>
                  <a:pt x="10" y="20"/>
                  <a:pt x="10" y="20"/>
                </a:cubicBezTo>
                <a:cubicBezTo>
                  <a:pt x="5" y="20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82" y="0"/>
                  <a:pt x="187" y="5"/>
                  <a:pt x="187" y="10"/>
                </a:cubicBezTo>
                <a:cubicBezTo>
                  <a:pt x="187" y="16"/>
                  <a:pt x="182" y="20"/>
                  <a:pt x="177" y="20"/>
                </a:cubicBezTo>
                <a:close/>
              </a:path>
            </a:pathLst>
          </a:custGeom>
          <a:solidFill>
            <a:srgbClr val="1830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365"/>
          <p:cNvSpPr>
            <a:spLocks/>
          </p:cNvSpPr>
          <p:nvPr/>
        </p:nvSpPr>
        <p:spPr bwMode="auto">
          <a:xfrm>
            <a:off x="6629276" y="5036426"/>
            <a:ext cx="76380" cy="77017"/>
          </a:xfrm>
          <a:custGeom>
            <a:avLst/>
            <a:gdLst>
              <a:gd name="T0" fmla="*/ 40 w 120"/>
              <a:gd name="T1" fmla="*/ 0 h 121"/>
              <a:gd name="T2" fmla="*/ 0 w 120"/>
              <a:gd name="T3" fmla="*/ 45 h 121"/>
              <a:gd name="T4" fmla="*/ 80 w 120"/>
              <a:gd name="T5" fmla="*/ 121 h 121"/>
              <a:gd name="T6" fmla="*/ 120 w 120"/>
              <a:gd name="T7" fmla="*/ 76 h 121"/>
              <a:gd name="T8" fmla="*/ 40 w 120"/>
              <a:gd name="T9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" h="121">
                <a:moveTo>
                  <a:pt x="40" y="0"/>
                </a:moveTo>
                <a:lnTo>
                  <a:pt x="0" y="45"/>
                </a:lnTo>
                <a:lnTo>
                  <a:pt x="80" y="121"/>
                </a:lnTo>
                <a:lnTo>
                  <a:pt x="120" y="76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368"/>
          <p:cNvSpPr>
            <a:spLocks/>
          </p:cNvSpPr>
          <p:nvPr/>
        </p:nvSpPr>
        <p:spPr bwMode="auto">
          <a:xfrm>
            <a:off x="6458694" y="5218465"/>
            <a:ext cx="78290" cy="81472"/>
          </a:xfrm>
          <a:custGeom>
            <a:avLst/>
            <a:gdLst>
              <a:gd name="T0" fmla="*/ 43 w 123"/>
              <a:gd name="T1" fmla="*/ 0 h 128"/>
              <a:gd name="T2" fmla="*/ 0 w 123"/>
              <a:gd name="T3" fmla="*/ 128 h 128"/>
              <a:gd name="T4" fmla="*/ 123 w 123"/>
              <a:gd name="T5" fmla="*/ 76 h 128"/>
              <a:gd name="T6" fmla="*/ 43 w 123"/>
              <a:gd name="T7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" h="128">
                <a:moveTo>
                  <a:pt x="43" y="0"/>
                </a:moveTo>
                <a:lnTo>
                  <a:pt x="0" y="128"/>
                </a:lnTo>
                <a:lnTo>
                  <a:pt x="123" y="76"/>
                </a:lnTo>
                <a:lnTo>
                  <a:pt x="4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9D96447-B09F-49BC-A0E1-CE662EEBE081}"/>
              </a:ext>
            </a:extLst>
          </p:cNvPr>
          <p:cNvSpPr/>
          <p:nvPr/>
        </p:nvSpPr>
        <p:spPr>
          <a:xfrm>
            <a:off x="6360638" y="4367999"/>
            <a:ext cx="273538" cy="273538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FBA07330-1C49-4CC4-9877-C457431C85FF}"/>
              </a:ext>
            </a:extLst>
          </p:cNvPr>
          <p:cNvSpPr/>
          <p:nvPr/>
        </p:nvSpPr>
        <p:spPr>
          <a:xfrm>
            <a:off x="3943414" y="1408967"/>
            <a:ext cx="273538" cy="273538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B69B05-F4D5-4BB4-8C1B-F64B52B08038}"/>
              </a:ext>
            </a:extLst>
          </p:cNvPr>
          <p:cNvSpPr txBox="1"/>
          <p:nvPr/>
        </p:nvSpPr>
        <p:spPr>
          <a:xfrm>
            <a:off x="4630365" y="2472034"/>
            <a:ext cx="1227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589" fontAlgn="auto">
              <a:spcBef>
                <a:spcPts val="1000"/>
              </a:spcBef>
              <a:spcAft>
                <a:spcPts val="300"/>
              </a:spcAft>
            </a:pPr>
            <a:r>
              <a:rPr lang="en-US" sz="1400" dirty="0">
                <a:ea typeface="+mn-ea"/>
                <a:cs typeface="+mn-cs"/>
              </a:rPr>
              <a:t>Search each envelope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3014D8A-8A6A-400D-9C20-9BAAFF84001A}"/>
              </a:ext>
            </a:extLst>
          </p:cNvPr>
          <p:cNvGrpSpPr/>
          <p:nvPr/>
        </p:nvGrpSpPr>
        <p:grpSpPr>
          <a:xfrm>
            <a:off x="4956490" y="1764443"/>
            <a:ext cx="575112" cy="584208"/>
            <a:chOff x="6106579" y="6103427"/>
            <a:chExt cx="547362" cy="556016"/>
          </a:xfrm>
        </p:grpSpPr>
        <p:sp>
          <p:nvSpPr>
            <p:cNvPr id="144" name="Rectangle 423">
              <a:extLst>
                <a:ext uri="{FF2B5EF4-FFF2-40B4-BE49-F238E27FC236}">
                  <a16:creationId xmlns:a16="http://schemas.microsoft.com/office/drawing/2014/main" id="{252C0A2C-503C-4995-B0E8-135FB075A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1916" y="6454633"/>
              <a:ext cx="479573" cy="1752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Freeform 424">
              <a:extLst>
                <a:ext uri="{FF2B5EF4-FFF2-40B4-BE49-F238E27FC236}">
                  <a16:creationId xmlns:a16="http://schemas.microsoft.com/office/drawing/2014/main" id="{29F67B10-9354-4E73-BA9B-03B9AF9F3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073" y="6505836"/>
              <a:ext cx="63462" cy="71395"/>
            </a:xfrm>
            <a:custGeom>
              <a:avLst/>
              <a:gdLst>
                <a:gd name="T0" fmla="*/ 0 w 88"/>
                <a:gd name="T1" fmla="*/ 0 h 99"/>
                <a:gd name="T2" fmla="*/ 88 w 88"/>
                <a:gd name="T3" fmla="*/ 0 h 99"/>
                <a:gd name="T4" fmla="*/ 88 w 88"/>
                <a:gd name="T5" fmla="*/ 76 h 99"/>
                <a:gd name="T6" fmla="*/ 43 w 88"/>
                <a:gd name="T7" fmla="*/ 99 h 99"/>
                <a:gd name="T8" fmla="*/ 0 w 88"/>
                <a:gd name="T9" fmla="*/ 76 h 99"/>
                <a:gd name="T10" fmla="*/ 0 w 8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99">
                  <a:moveTo>
                    <a:pt x="0" y="0"/>
                  </a:moveTo>
                  <a:lnTo>
                    <a:pt x="88" y="0"/>
                  </a:lnTo>
                  <a:lnTo>
                    <a:pt x="88" y="76"/>
                  </a:lnTo>
                  <a:lnTo>
                    <a:pt x="43" y="99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425">
              <a:extLst>
                <a:ext uri="{FF2B5EF4-FFF2-40B4-BE49-F238E27FC236}">
                  <a16:creationId xmlns:a16="http://schemas.microsoft.com/office/drawing/2014/main" id="{5D3EF9BC-677E-420B-9122-9CB7DE9394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7734" y="6103427"/>
              <a:ext cx="306494" cy="306494"/>
            </a:xfrm>
            <a:custGeom>
              <a:avLst/>
              <a:gdLst>
                <a:gd name="T0" fmla="*/ 90 w 180"/>
                <a:gd name="T1" fmla="*/ 0 h 180"/>
                <a:gd name="T2" fmla="*/ 0 w 180"/>
                <a:gd name="T3" fmla="*/ 90 h 180"/>
                <a:gd name="T4" fmla="*/ 90 w 180"/>
                <a:gd name="T5" fmla="*/ 180 h 180"/>
                <a:gd name="T6" fmla="*/ 180 w 180"/>
                <a:gd name="T7" fmla="*/ 90 h 180"/>
                <a:gd name="T8" fmla="*/ 90 w 180"/>
                <a:gd name="T9" fmla="*/ 0 h 180"/>
                <a:gd name="T10" fmla="*/ 90 w 180"/>
                <a:gd name="T11" fmla="*/ 150 h 180"/>
                <a:gd name="T12" fmla="*/ 29 w 180"/>
                <a:gd name="T13" fmla="*/ 90 h 180"/>
                <a:gd name="T14" fmla="*/ 90 w 180"/>
                <a:gd name="T15" fmla="*/ 29 h 180"/>
                <a:gd name="T16" fmla="*/ 150 w 180"/>
                <a:gd name="T17" fmla="*/ 90 h 180"/>
                <a:gd name="T18" fmla="*/ 90 w 180"/>
                <a:gd name="T19" fmla="*/ 15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180">
                  <a:moveTo>
                    <a:pt x="90" y="0"/>
                  </a:moveTo>
                  <a:cubicBezTo>
                    <a:pt x="40" y="0"/>
                    <a:pt x="0" y="40"/>
                    <a:pt x="0" y="90"/>
                  </a:cubicBezTo>
                  <a:cubicBezTo>
                    <a:pt x="0" y="139"/>
                    <a:pt x="40" y="180"/>
                    <a:pt x="90" y="180"/>
                  </a:cubicBezTo>
                  <a:cubicBezTo>
                    <a:pt x="139" y="180"/>
                    <a:pt x="180" y="139"/>
                    <a:pt x="180" y="90"/>
                  </a:cubicBezTo>
                  <a:cubicBezTo>
                    <a:pt x="180" y="40"/>
                    <a:pt x="139" y="0"/>
                    <a:pt x="90" y="0"/>
                  </a:cubicBezTo>
                  <a:close/>
                  <a:moveTo>
                    <a:pt x="90" y="150"/>
                  </a:moveTo>
                  <a:cubicBezTo>
                    <a:pt x="56" y="150"/>
                    <a:pt x="29" y="123"/>
                    <a:pt x="29" y="90"/>
                  </a:cubicBezTo>
                  <a:cubicBezTo>
                    <a:pt x="29" y="56"/>
                    <a:pt x="56" y="29"/>
                    <a:pt x="90" y="29"/>
                  </a:cubicBezTo>
                  <a:cubicBezTo>
                    <a:pt x="123" y="29"/>
                    <a:pt x="150" y="56"/>
                    <a:pt x="150" y="90"/>
                  </a:cubicBezTo>
                  <a:cubicBezTo>
                    <a:pt x="150" y="123"/>
                    <a:pt x="123" y="150"/>
                    <a:pt x="90" y="150"/>
                  </a:cubicBezTo>
                  <a:close/>
                </a:path>
              </a:pathLst>
            </a:custGeom>
            <a:solidFill>
              <a:srgbClr val="18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427">
              <a:extLst>
                <a:ext uri="{FF2B5EF4-FFF2-40B4-BE49-F238E27FC236}">
                  <a16:creationId xmlns:a16="http://schemas.microsoft.com/office/drawing/2014/main" id="{66960191-A02B-498C-831D-E3583F0502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6579" y="6413527"/>
              <a:ext cx="547362" cy="245916"/>
            </a:xfrm>
            <a:custGeom>
              <a:avLst/>
              <a:gdLst>
                <a:gd name="T0" fmla="*/ 274 w 321"/>
                <a:gd name="T1" fmla="*/ 0 h 144"/>
                <a:gd name="T2" fmla="*/ 221 w 321"/>
                <a:gd name="T3" fmla="*/ 0 h 144"/>
                <a:gd name="T4" fmla="*/ 161 w 321"/>
                <a:gd name="T5" fmla="*/ 18 h 144"/>
                <a:gd name="T6" fmla="*/ 100 w 321"/>
                <a:gd name="T7" fmla="*/ 0 h 144"/>
                <a:gd name="T8" fmla="*/ 47 w 321"/>
                <a:gd name="T9" fmla="*/ 0 h 144"/>
                <a:gd name="T10" fmla="*/ 0 w 321"/>
                <a:gd name="T11" fmla="*/ 46 h 144"/>
                <a:gd name="T12" fmla="*/ 0 w 321"/>
                <a:gd name="T13" fmla="*/ 144 h 144"/>
                <a:gd name="T14" fmla="*/ 321 w 321"/>
                <a:gd name="T15" fmla="*/ 144 h 144"/>
                <a:gd name="T16" fmla="*/ 321 w 321"/>
                <a:gd name="T17" fmla="*/ 46 h 144"/>
                <a:gd name="T18" fmla="*/ 274 w 321"/>
                <a:gd name="T19" fmla="*/ 0 h 144"/>
                <a:gd name="T20" fmla="*/ 289 w 321"/>
                <a:gd name="T21" fmla="*/ 112 h 144"/>
                <a:gd name="T22" fmla="*/ 32 w 321"/>
                <a:gd name="T23" fmla="*/ 112 h 144"/>
                <a:gd name="T24" fmla="*/ 32 w 321"/>
                <a:gd name="T25" fmla="*/ 46 h 144"/>
                <a:gd name="T26" fmla="*/ 47 w 321"/>
                <a:gd name="T27" fmla="*/ 32 h 144"/>
                <a:gd name="T28" fmla="*/ 274 w 321"/>
                <a:gd name="T29" fmla="*/ 32 h 144"/>
                <a:gd name="T30" fmla="*/ 289 w 321"/>
                <a:gd name="T31" fmla="*/ 46 h 144"/>
                <a:gd name="T32" fmla="*/ 289 w 321"/>
                <a:gd name="T33" fmla="*/ 1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1" h="144">
                  <a:moveTo>
                    <a:pt x="274" y="0"/>
                  </a:moveTo>
                  <a:cubicBezTo>
                    <a:pt x="221" y="0"/>
                    <a:pt x="221" y="0"/>
                    <a:pt x="221" y="0"/>
                  </a:cubicBezTo>
                  <a:cubicBezTo>
                    <a:pt x="204" y="11"/>
                    <a:pt x="183" y="18"/>
                    <a:pt x="161" y="18"/>
                  </a:cubicBezTo>
                  <a:cubicBezTo>
                    <a:pt x="138" y="18"/>
                    <a:pt x="118" y="11"/>
                    <a:pt x="10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0"/>
                    <a:pt x="0" y="4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321" y="144"/>
                    <a:pt x="321" y="144"/>
                    <a:pt x="321" y="144"/>
                  </a:cubicBezTo>
                  <a:cubicBezTo>
                    <a:pt x="321" y="46"/>
                    <a:pt x="321" y="46"/>
                    <a:pt x="321" y="46"/>
                  </a:cubicBezTo>
                  <a:cubicBezTo>
                    <a:pt x="321" y="20"/>
                    <a:pt x="300" y="0"/>
                    <a:pt x="274" y="0"/>
                  </a:cubicBezTo>
                  <a:close/>
                  <a:moveTo>
                    <a:pt x="289" y="112"/>
                  </a:moveTo>
                  <a:cubicBezTo>
                    <a:pt x="32" y="112"/>
                    <a:pt x="32" y="112"/>
                    <a:pt x="32" y="112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2" y="38"/>
                    <a:pt x="39" y="32"/>
                    <a:pt x="47" y="32"/>
                  </a:cubicBezTo>
                  <a:cubicBezTo>
                    <a:pt x="274" y="32"/>
                    <a:pt x="274" y="32"/>
                    <a:pt x="274" y="32"/>
                  </a:cubicBezTo>
                  <a:cubicBezTo>
                    <a:pt x="283" y="32"/>
                    <a:pt x="289" y="38"/>
                    <a:pt x="289" y="46"/>
                  </a:cubicBezTo>
                  <a:lnTo>
                    <a:pt x="289" y="11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1" name="Oval 150">
            <a:extLst>
              <a:ext uri="{FF2B5EF4-FFF2-40B4-BE49-F238E27FC236}">
                <a16:creationId xmlns:a16="http://schemas.microsoft.com/office/drawing/2014/main" id="{8041BA02-E2B1-41D8-8AB6-197AA3E9F349}"/>
              </a:ext>
            </a:extLst>
          </p:cNvPr>
          <p:cNvSpPr/>
          <p:nvPr/>
        </p:nvSpPr>
        <p:spPr>
          <a:xfrm>
            <a:off x="5116745" y="1410447"/>
            <a:ext cx="273538" cy="273538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598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9559</TotalTime>
  <Words>355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Helvetica Light</vt:lpstr>
      <vt:lpstr>Wingdings 3</vt:lpstr>
      <vt:lpstr>Slice</vt:lpstr>
      <vt:lpstr>PowerPoint Presentation</vt:lpstr>
      <vt:lpstr>PowerPoint Presentation</vt:lpstr>
      <vt:lpstr>Manual vs API Process</vt:lpstr>
      <vt:lpstr>PowerPoint Presentation</vt:lpstr>
      <vt:lpstr>Bulk Operations</vt:lpstr>
      <vt:lpstr>Manual vs API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DocuSign Envelope Workflows</dc:title>
  <dc:creator>Lewis Pfister</dc:creator>
  <cp:lastModifiedBy>Amit Bist</cp:lastModifiedBy>
  <cp:revision>68</cp:revision>
  <dcterms:created xsi:type="dcterms:W3CDTF">2018-09-21T03:54:12Z</dcterms:created>
  <dcterms:modified xsi:type="dcterms:W3CDTF">2020-10-08T17:50:00Z</dcterms:modified>
</cp:coreProperties>
</file>