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59" r:id="rId5"/>
    <p:sldId id="260" r:id="rId6"/>
    <p:sldId id="261" r:id="rId7"/>
    <p:sldId id="269" r:id="rId8"/>
    <p:sldId id="271" r:id="rId9"/>
    <p:sldId id="262" r:id="rId10"/>
    <p:sldId id="263" r:id="rId11"/>
    <p:sldId id="266" r:id="rId12"/>
    <p:sldId id="270" r:id="rId13"/>
    <p:sldId id="264"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sorterViewPr>
    <p:cViewPr>
      <p:scale>
        <a:sx n="100" d="100"/>
        <a:sy n="100" d="100"/>
      </p:scale>
      <p:origin x="0" y="-52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6/23/2024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61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6/23/2024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99083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6/23/2024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18099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6/23/2024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36163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6/23/2024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66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6/23/2024</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76037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6/23/2024</a:t>
            </a:fld>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76035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6/23/2024</a:t>
            </a:fld>
            <a:endParaRPr lang="en-US" dirty="0"/>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75954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75DC65-7D1F-4BAB-9695-F7E734143E14}" type="datetime1">
              <a:rPr lang="en-US" smtClean="0"/>
              <a:t>6/23/2024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25907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624077-BD55-4036-8E92-6558FDF3B653}" type="datetime1">
              <a:rPr lang="en-US" smtClean="0"/>
              <a:t>6/23/2024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Sample Footer Text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E28480-1C08-4458-AD97-0283E6FFD09D}" type="slidenum">
              <a:rPr lang="en-US" smtClean="0"/>
              <a:t>‹#›</a:t>
            </a:fld>
            <a:endParaRPr lang="en-US" dirty="0"/>
          </a:p>
        </p:txBody>
      </p:sp>
    </p:spTree>
    <p:extLst>
      <p:ext uri="{BB962C8B-B14F-4D97-AF65-F5344CB8AC3E}">
        <p14:creationId xmlns:p14="http://schemas.microsoft.com/office/powerpoint/2010/main" val="421656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6/23/2024</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2434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FE42E8-8B57-452D-A122-4DCE9AC771EF}" type="datetime1">
              <a:rPr lang="en-US" smtClean="0"/>
              <a:t>6/23/2024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Sample Footer Text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8E28480-1C08-4458-AD97-0283E6FFD09D}"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711060"/>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5.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1.svg"/><Relationship Id="rId4" Type="http://schemas.openxmlformats.org/officeDocument/2006/relationships/image" Target="../media/image18.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45.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399A-001D-43C3-9B62-15890B3EE6E1}"/>
              </a:ext>
            </a:extLst>
          </p:cNvPr>
          <p:cNvSpPr>
            <a:spLocks noGrp="1"/>
          </p:cNvSpPr>
          <p:nvPr>
            <p:ph type="title" idx="4294967295"/>
          </p:nvPr>
        </p:nvSpPr>
        <p:spPr>
          <a:xfrm>
            <a:off x="1066800" y="234222"/>
            <a:ext cx="10058400" cy="1077565"/>
          </a:xfrm>
        </p:spPr>
        <p:txBody>
          <a:bodyPr>
            <a:normAutofit/>
          </a:bodyPr>
          <a:lstStyle/>
          <a:p>
            <a:pPr algn="ctr"/>
            <a:r>
              <a:rPr lang="en-IN" sz="3200" b="1" dirty="0" err="1" smtClean="0">
                <a:latin typeface="Times New Roman" panose="02020603050405020304" pitchFamily="18" charset="0"/>
                <a:cs typeface="Times New Roman" panose="02020603050405020304" pitchFamily="18" charset="0"/>
              </a:rPr>
              <a:t>Bipin</a:t>
            </a:r>
            <a:r>
              <a:rPr lang="en-IN" sz="3200" b="1" dirty="0" smtClean="0">
                <a:latin typeface="Times New Roman" panose="02020603050405020304" pitchFamily="18" charset="0"/>
                <a:cs typeface="Times New Roman" panose="02020603050405020304" pitchFamily="18" charset="0"/>
              </a:rPr>
              <a:t> </a:t>
            </a:r>
            <a:r>
              <a:rPr lang="en-IN" sz="3200" b="1" dirty="0" err="1" smtClean="0">
                <a:latin typeface="Times New Roman" panose="02020603050405020304" pitchFamily="18" charset="0"/>
                <a:cs typeface="Times New Roman" panose="02020603050405020304" pitchFamily="18" charset="0"/>
              </a:rPr>
              <a:t>Tripathi</a:t>
            </a:r>
            <a:r>
              <a:rPr lang="en-IN" sz="3200" b="1" dirty="0" smtClean="0">
                <a:latin typeface="Times New Roman" panose="02020603050405020304" pitchFamily="18" charset="0"/>
                <a:cs typeface="Times New Roman" panose="02020603050405020304" pitchFamily="18" charset="0"/>
              </a:rPr>
              <a:t> </a:t>
            </a:r>
            <a:r>
              <a:rPr lang="en-IN" sz="3200" b="1" dirty="0" err="1" smtClean="0">
                <a:latin typeface="Times New Roman" panose="02020603050405020304" pitchFamily="18" charset="0"/>
                <a:cs typeface="Times New Roman" panose="02020603050405020304" pitchFamily="18" charset="0"/>
              </a:rPr>
              <a:t>Kumaon</a:t>
            </a:r>
            <a:r>
              <a:rPr lang="en-IN" sz="3200" b="1" dirty="0" smtClean="0">
                <a:latin typeface="Times New Roman" panose="02020603050405020304" pitchFamily="18" charset="0"/>
                <a:cs typeface="Times New Roman" panose="02020603050405020304" pitchFamily="18" charset="0"/>
              </a:rPr>
              <a:t> Institute Of Technology.</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3200" b="1" dirty="0" err="1" smtClean="0">
                <a:latin typeface="Times New Roman" panose="02020603050405020304" pitchFamily="18" charset="0"/>
                <a:cs typeface="Times New Roman" panose="02020603050405020304" pitchFamily="18" charset="0"/>
              </a:rPr>
              <a:t>Dwarahat</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1B48DA-5FE7-4CEE-83E3-6EDC402B586A}"/>
              </a:ext>
            </a:extLst>
          </p:cNvPr>
          <p:cNvSpPr txBox="1"/>
          <p:nvPr/>
        </p:nvSpPr>
        <p:spPr>
          <a:xfrm>
            <a:off x="1355946" y="1418519"/>
            <a:ext cx="9432519" cy="400110"/>
          </a:xfrm>
          <a:prstGeom prst="rect">
            <a:avLst/>
          </a:prstGeom>
          <a:noFill/>
        </p:spPr>
        <p:txBody>
          <a:bodyPr wrap="none" rtlCol="0">
            <a:spAutoFit/>
          </a:bodyPr>
          <a:lstStyle/>
          <a:p>
            <a:r>
              <a:rPr lang="en-US" sz="2000" b="1" i="0" dirty="0">
                <a:solidFill>
                  <a:srgbClr val="000000"/>
                </a:solidFill>
                <a:effectLst/>
                <a:latin typeface="Times New Roman" panose="02020603050405020304" pitchFamily="18" charset="0"/>
              </a:rPr>
              <a:t>DEPARTMENT OF ELECTRONICS AND </a:t>
            </a:r>
            <a:r>
              <a:rPr lang="en-US" sz="2000" b="1" i="0" dirty="0" smtClean="0">
                <a:solidFill>
                  <a:srgbClr val="000000"/>
                </a:solidFill>
                <a:effectLst/>
                <a:latin typeface="Times New Roman" panose="02020603050405020304" pitchFamily="18" charset="0"/>
              </a:rPr>
              <a:t>COMMUNICATION </a:t>
            </a:r>
            <a:r>
              <a:rPr lang="en-US" sz="2000" b="1" i="0" dirty="0">
                <a:solidFill>
                  <a:srgbClr val="000000"/>
                </a:solidFill>
                <a:effectLst/>
                <a:latin typeface="Times New Roman" panose="02020603050405020304" pitchFamily="18" charset="0"/>
              </a:rPr>
              <a:t>ENGINEERING</a:t>
            </a:r>
            <a:endParaRPr lang="en-IN" sz="2000" dirty="0"/>
          </a:p>
        </p:txBody>
      </p:sp>
      <p:sp>
        <p:nvSpPr>
          <p:cNvPr id="11" name="TextBox 10">
            <a:extLst>
              <a:ext uri="{FF2B5EF4-FFF2-40B4-BE49-F238E27FC236}">
                <a16:creationId xmlns:a16="http://schemas.microsoft.com/office/drawing/2014/main" id="{9DBE800F-BA87-49FB-AB75-38E7181CDCCF}"/>
              </a:ext>
            </a:extLst>
          </p:cNvPr>
          <p:cNvSpPr txBox="1"/>
          <p:nvPr/>
        </p:nvSpPr>
        <p:spPr>
          <a:xfrm>
            <a:off x="1355946" y="3847477"/>
            <a:ext cx="9273449" cy="461665"/>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Project </a:t>
            </a:r>
            <a:r>
              <a:rPr lang="en-IN" sz="2400" b="1" dirty="0">
                <a:latin typeface="Times New Roman" panose="02020603050405020304" pitchFamily="18" charset="0"/>
                <a:cs typeface="Times New Roman" panose="02020603050405020304" pitchFamily="18" charset="0"/>
              </a:rPr>
              <a:t>Name : </a:t>
            </a:r>
            <a:r>
              <a:rPr lang="en-IN" sz="2400" b="1" dirty="0" smtClean="0">
                <a:latin typeface="Times New Roman" panose="02020603050405020304" pitchFamily="18" charset="0"/>
                <a:cs typeface="Times New Roman" panose="02020603050405020304" pitchFamily="18" charset="0"/>
              </a:rPr>
              <a:t>Automatic </a:t>
            </a:r>
            <a:r>
              <a:rPr lang="en-US" sz="2400" b="1" dirty="0" smtClean="0">
                <a:latin typeface="Times New Roman" panose="02020603050405020304" pitchFamily="18" charset="0"/>
                <a:cs typeface="Times New Roman" panose="02020603050405020304" pitchFamily="18" charset="0"/>
              </a:rPr>
              <a:t>Hand </a:t>
            </a:r>
            <a:r>
              <a:rPr lang="en-US" sz="2400" b="1" dirty="0">
                <a:latin typeface="Times New Roman" panose="02020603050405020304" pitchFamily="18" charset="0"/>
                <a:cs typeface="Times New Roman" panose="02020603050405020304" pitchFamily="18" charset="0"/>
              </a:rPr>
              <a:t>Sanitizer    				</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B93551D-8A04-418B-8F16-7E6FDBB7C548}"/>
              </a:ext>
            </a:extLst>
          </p:cNvPr>
          <p:cNvSpPr txBox="1"/>
          <p:nvPr/>
        </p:nvSpPr>
        <p:spPr>
          <a:xfrm>
            <a:off x="702925" y="4877540"/>
            <a:ext cx="2218877" cy="1323439"/>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Team Members:</a:t>
            </a:r>
          </a:p>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Amit Joshi</a:t>
            </a:r>
          </a:p>
          <a:p>
            <a:pPr marL="342900" indent="-342900">
              <a:buFont typeface="+mj-lt"/>
              <a:buAutoNum type="arabicPeriod"/>
            </a:pPr>
            <a:r>
              <a:rPr lang="en-IN" sz="2000" dirty="0" err="1" smtClean="0">
                <a:latin typeface="Times New Roman" panose="02020603050405020304" pitchFamily="18" charset="0"/>
                <a:cs typeface="Times New Roman" panose="02020603050405020304" pitchFamily="18" charset="0"/>
              </a:rPr>
              <a:t>Shubham</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Rawat</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err="1" smtClean="0">
                <a:latin typeface="Times New Roman" panose="02020603050405020304" pitchFamily="18" charset="0"/>
                <a:cs typeface="Times New Roman" panose="02020603050405020304" pitchFamily="18" charset="0"/>
              </a:rPr>
              <a:t>Shivam</a:t>
            </a:r>
            <a:r>
              <a:rPr lang="en-IN" sz="2000" dirty="0" smtClean="0">
                <a:latin typeface="Times New Roman" panose="02020603050405020304" pitchFamily="18" charset="0"/>
                <a:cs typeface="Times New Roman" panose="02020603050405020304" pitchFamily="18" charset="0"/>
              </a:rPr>
              <a:t> Kumar</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6E1AB98-8750-4DBC-84EC-5823A65ED7CA}"/>
              </a:ext>
            </a:extLst>
          </p:cNvPr>
          <p:cNvSpPr txBox="1"/>
          <p:nvPr/>
        </p:nvSpPr>
        <p:spPr>
          <a:xfrm>
            <a:off x="8757239" y="5185316"/>
            <a:ext cx="2125903" cy="707886"/>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Guided by: </a:t>
            </a:r>
          </a:p>
          <a:p>
            <a:r>
              <a:rPr lang="en-IN" sz="2000" dirty="0" err="1" smtClean="0">
                <a:latin typeface="Times New Roman" panose="02020603050405020304" pitchFamily="18" charset="0"/>
                <a:cs typeface="Times New Roman" panose="02020603050405020304" pitchFamily="18" charset="0"/>
              </a:rPr>
              <a:t>Prof.</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Lalith</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Gariya</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495636" y="2063954"/>
            <a:ext cx="1569460" cy="1584457"/>
          </a:xfrm>
          <a:prstGeom prst="rect">
            <a:avLst/>
          </a:prstGeom>
        </p:spPr>
      </p:pic>
    </p:spTree>
    <p:extLst>
      <p:ext uri="{BB962C8B-B14F-4D97-AF65-F5344CB8AC3E}">
        <p14:creationId xmlns:p14="http://schemas.microsoft.com/office/powerpoint/2010/main" val="317166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BE484-F2D0-42D4-AAA4-4801F5E2C98C}"/>
              </a:ext>
            </a:extLst>
          </p:cNvPr>
          <p:cNvSpPr txBox="1"/>
          <p:nvPr/>
        </p:nvSpPr>
        <p:spPr>
          <a:xfrm>
            <a:off x="1053738" y="827315"/>
            <a:ext cx="3669594"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E67ED073-8BE3-41E5-98C6-52E012BD79F7}"/>
              </a:ext>
            </a:extLst>
          </p:cNvPr>
          <p:cNvSpPr txBox="1"/>
          <p:nvPr/>
        </p:nvSpPr>
        <p:spPr>
          <a:xfrm>
            <a:off x="1267097" y="2337584"/>
            <a:ext cx="7051930" cy="3108543"/>
          </a:xfrm>
          <a:prstGeom prst="rect">
            <a:avLst/>
          </a:prstGeom>
          <a:noFill/>
        </p:spPr>
        <p:txBody>
          <a:bodyPr wrap="non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Hands-free usage</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friendly &amp; Cost efficient </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 amount of strength of operation required</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Appropriate amount of dispensing</a:t>
            </a:r>
          </a:p>
        </p:txBody>
      </p:sp>
      <p:pic>
        <p:nvPicPr>
          <p:cNvPr id="5" name="Graphic 4" descr="Open hand">
            <a:extLst>
              <a:ext uri="{FF2B5EF4-FFF2-40B4-BE49-F238E27FC236}">
                <a16:creationId xmlns:a16="http://schemas.microsoft.com/office/drawing/2014/main" id="{94A4105D-E8F9-40BD-A17B-58683585602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853749" y="2181097"/>
            <a:ext cx="914400" cy="914400"/>
          </a:xfrm>
          <a:prstGeom prst="rect">
            <a:avLst/>
          </a:prstGeom>
        </p:spPr>
      </p:pic>
      <p:pic>
        <p:nvPicPr>
          <p:cNvPr id="9" name="Graphic 8" descr="User">
            <a:extLst>
              <a:ext uri="{FF2B5EF4-FFF2-40B4-BE49-F238E27FC236}">
                <a16:creationId xmlns:a16="http://schemas.microsoft.com/office/drawing/2014/main" id="{8168161F-8660-4668-A520-B637A096E8E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853749" y="3305304"/>
            <a:ext cx="914400" cy="914400"/>
          </a:xfrm>
          <a:prstGeom prst="rect">
            <a:avLst/>
          </a:prstGeom>
        </p:spPr>
      </p:pic>
      <p:pic>
        <p:nvPicPr>
          <p:cNvPr id="15" name="Graphic 14" descr="Water">
            <a:extLst>
              <a:ext uri="{FF2B5EF4-FFF2-40B4-BE49-F238E27FC236}">
                <a16:creationId xmlns:a16="http://schemas.microsoft.com/office/drawing/2014/main" id="{566A6DA9-4E1E-41C1-BC31-48C09C69B97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943012" y="4832173"/>
            <a:ext cx="735874" cy="735874"/>
          </a:xfrm>
          <a:prstGeom prst="rect">
            <a:avLst/>
          </a:prstGeom>
        </p:spPr>
      </p:pic>
    </p:spTree>
    <p:extLst>
      <p:ext uri="{BB962C8B-B14F-4D97-AF65-F5344CB8AC3E}">
        <p14:creationId xmlns:p14="http://schemas.microsoft.com/office/powerpoint/2010/main" val="91201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17525-11D1-4DB1-B9B4-E14B009971C6}"/>
              </a:ext>
            </a:extLst>
          </p:cNvPr>
          <p:cNvSpPr txBox="1"/>
          <p:nvPr/>
        </p:nvSpPr>
        <p:spPr>
          <a:xfrm>
            <a:off x="1140821" y="960476"/>
            <a:ext cx="7698379" cy="4832092"/>
          </a:xfrm>
          <a:prstGeom prst="rect">
            <a:avLst/>
          </a:prstGeom>
          <a:noFill/>
        </p:spPr>
        <p:txBody>
          <a:bodyPr wrap="square">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Fabricated from industrial waste like hard cardboards &amp; cheap electronic components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Portable</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Works without A.C. mains power supply</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Wall mountable</a:t>
            </a:r>
          </a:p>
        </p:txBody>
      </p:sp>
      <p:pic>
        <p:nvPicPr>
          <p:cNvPr id="4" name="Graphic 3" descr="Box trolley">
            <a:extLst>
              <a:ext uri="{FF2B5EF4-FFF2-40B4-BE49-F238E27FC236}">
                <a16:creationId xmlns:a16="http://schemas.microsoft.com/office/drawing/2014/main" id="{2CBD6A74-3D59-4760-A6BF-FDB3D7B1ED4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581605" y="3376522"/>
            <a:ext cx="914400" cy="914400"/>
          </a:xfrm>
          <a:prstGeom prst="rect">
            <a:avLst/>
          </a:prstGeom>
        </p:spPr>
      </p:pic>
      <p:pic>
        <p:nvPicPr>
          <p:cNvPr id="5" name="Graphic 4" descr="High voltage">
            <a:extLst>
              <a:ext uri="{FF2B5EF4-FFF2-40B4-BE49-F238E27FC236}">
                <a16:creationId xmlns:a16="http://schemas.microsoft.com/office/drawing/2014/main" id="{376BDEC5-F0A9-46B7-95FA-BFC85BC6631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725297" y="4915987"/>
            <a:ext cx="770708" cy="770708"/>
          </a:xfrm>
          <a:prstGeom prst="rect">
            <a:avLst/>
          </a:prstGeom>
        </p:spPr>
      </p:pic>
      <p:pic>
        <p:nvPicPr>
          <p:cNvPr id="7" name="Graphic 6" descr="Recycle sign">
            <a:extLst>
              <a:ext uri="{FF2B5EF4-FFF2-40B4-BE49-F238E27FC236}">
                <a16:creationId xmlns:a16="http://schemas.microsoft.com/office/drawing/2014/main" id="{B5E56434-B1BD-4E9E-8D65-761D6396122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631680" y="2109879"/>
            <a:ext cx="914400" cy="914400"/>
          </a:xfrm>
          <a:prstGeom prst="rect">
            <a:avLst/>
          </a:prstGeom>
        </p:spPr>
      </p:pic>
      <p:pic>
        <p:nvPicPr>
          <p:cNvPr id="9" name="Graphic 8" descr="Processor">
            <a:extLst>
              <a:ext uri="{FF2B5EF4-FFF2-40B4-BE49-F238E27FC236}">
                <a16:creationId xmlns:a16="http://schemas.microsoft.com/office/drawing/2014/main" id="{A0E024D9-1AD8-4B6E-851B-8A7581A325C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559834" y="844386"/>
            <a:ext cx="914400" cy="914400"/>
          </a:xfrm>
          <a:prstGeom prst="rect">
            <a:avLst/>
          </a:prstGeom>
        </p:spPr>
      </p:pic>
    </p:spTree>
    <p:extLst>
      <p:ext uri="{BB962C8B-B14F-4D97-AF65-F5344CB8AC3E}">
        <p14:creationId xmlns:p14="http://schemas.microsoft.com/office/powerpoint/2010/main" val="17399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5D984-018C-4FB9-8852-FE922AF3B65E}"/>
              </a:ext>
            </a:extLst>
          </p:cNvPr>
          <p:cNvSpPr txBox="1"/>
          <p:nvPr/>
        </p:nvSpPr>
        <p:spPr>
          <a:xfrm>
            <a:off x="966651" y="870857"/>
            <a:ext cx="4525598"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DISADVANTAGES</a:t>
            </a:r>
          </a:p>
        </p:txBody>
      </p:sp>
      <p:sp>
        <p:nvSpPr>
          <p:cNvPr id="3" name="TextBox 2">
            <a:extLst>
              <a:ext uri="{FF2B5EF4-FFF2-40B4-BE49-F238E27FC236}">
                <a16:creationId xmlns:a16="http://schemas.microsoft.com/office/drawing/2014/main" id="{9848EDFA-B822-441E-A43F-A9497AFEB74A}"/>
              </a:ext>
            </a:extLst>
          </p:cNvPr>
          <p:cNvSpPr txBox="1"/>
          <p:nvPr/>
        </p:nvSpPr>
        <p:spPr>
          <a:xfrm>
            <a:off x="1480457" y="2621207"/>
            <a:ext cx="6766596" cy="1815882"/>
          </a:xfrm>
          <a:prstGeom prst="rect">
            <a:avLst/>
          </a:prstGeom>
          <a:noFill/>
        </p:spPr>
        <p:txBody>
          <a:bodyPr wrap="non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Requires battery</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Not show remaining sanitizer level in bottle</a:t>
            </a:r>
          </a:p>
        </p:txBody>
      </p:sp>
      <p:pic>
        <p:nvPicPr>
          <p:cNvPr id="5" name="Graphic 4" descr="Empty battery">
            <a:extLst>
              <a:ext uri="{FF2B5EF4-FFF2-40B4-BE49-F238E27FC236}">
                <a16:creationId xmlns:a16="http://schemas.microsoft.com/office/drawing/2014/main" id="{D975FC90-E1CC-4231-917D-ACBFC0A9B65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18320" y="2614748"/>
            <a:ext cx="914400" cy="914400"/>
          </a:xfrm>
          <a:prstGeom prst="rect">
            <a:avLst/>
          </a:prstGeom>
        </p:spPr>
      </p:pic>
      <p:pic>
        <p:nvPicPr>
          <p:cNvPr id="7" name="Graphic 6" descr="Thermometer">
            <a:extLst>
              <a:ext uri="{FF2B5EF4-FFF2-40B4-BE49-F238E27FC236}">
                <a16:creationId xmlns:a16="http://schemas.microsoft.com/office/drawing/2014/main" id="{5A4D30E5-870B-4B6D-B9CA-D0278F09704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418320" y="4164484"/>
            <a:ext cx="914400" cy="914400"/>
          </a:xfrm>
          <a:prstGeom prst="rect">
            <a:avLst/>
          </a:prstGeom>
        </p:spPr>
      </p:pic>
    </p:spTree>
    <p:extLst>
      <p:ext uri="{BB962C8B-B14F-4D97-AF65-F5344CB8AC3E}">
        <p14:creationId xmlns:p14="http://schemas.microsoft.com/office/powerpoint/2010/main" val="242062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173AE-72CC-4B35-A270-C9FE519A6150}"/>
              </a:ext>
            </a:extLst>
          </p:cNvPr>
          <p:cNvSpPr txBox="1"/>
          <p:nvPr/>
        </p:nvSpPr>
        <p:spPr>
          <a:xfrm>
            <a:off x="566056" y="545451"/>
            <a:ext cx="4021037"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APPLICATIONS</a:t>
            </a:r>
          </a:p>
        </p:txBody>
      </p:sp>
      <p:sp>
        <p:nvSpPr>
          <p:cNvPr id="3" name="TextBox 2">
            <a:extLst>
              <a:ext uri="{FF2B5EF4-FFF2-40B4-BE49-F238E27FC236}">
                <a16:creationId xmlns:a16="http://schemas.microsoft.com/office/drawing/2014/main" id="{0881E379-BA14-44F5-8DDB-7D4423570E68}"/>
              </a:ext>
            </a:extLst>
          </p:cNvPr>
          <p:cNvSpPr txBox="1"/>
          <p:nvPr/>
        </p:nvSpPr>
        <p:spPr>
          <a:xfrm>
            <a:off x="1854546" y="1470154"/>
            <a:ext cx="4772677"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Hospitals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Restaurants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Schools/Colleges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Religious Places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Industries</a:t>
            </a:r>
          </a:p>
        </p:txBody>
      </p:sp>
      <p:pic>
        <p:nvPicPr>
          <p:cNvPr id="5" name="Graphic 4" descr="Medical">
            <a:extLst>
              <a:ext uri="{FF2B5EF4-FFF2-40B4-BE49-F238E27FC236}">
                <a16:creationId xmlns:a16="http://schemas.microsoft.com/office/drawing/2014/main" id="{598BF6FB-62B6-4D54-90C1-DB1CCBBAA47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849779" y="1646129"/>
            <a:ext cx="776265" cy="776265"/>
          </a:xfrm>
          <a:prstGeom prst="rect">
            <a:avLst/>
          </a:prstGeom>
        </p:spPr>
      </p:pic>
      <p:pic>
        <p:nvPicPr>
          <p:cNvPr id="7" name="Graphic 6" descr="City">
            <a:extLst>
              <a:ext uri="{FF2B5EF4-FFF2-40B4-BE49-F238E27FC236}">
                <a16:creationId xmlns:a16="http://schemas.microsoft.com/office/drawing/2014/main" id="{8486D177-712C-4A7F-9017-5842DFA80C9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776555" y="3306894"/>
            <a:ext cx="922715" cy="922715"/>
          </a:xfrm>
          <a:prstGeom prst="rect">
            <a:avLst/>
          </a:prstGeom>
        </p:spPr>
      </p:pic>
      <p:pic>
        <p:nvPicPr>
          <p:cNvPr id="9" name="Graphic 8" descr="Fork and knife">
            <a:extLst>
              <a:ext uri="{FF2B5EF4-FFF2-40B4-BE49-F238E27FC236}">
                <a16:creationId xmlns:a16="http://schemas.microsoft.com/office/drawing/2014/main" id="{F0ACE1E3-8786-454A-8DA7-7C3B06D6ED3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029989" y="2544894"/>
            <a:ext cx="762000" cy="762000"/>
          </a:xfrm>
          <a:prstGeom prst="rect">
            <a:avLst/>
          </a:prstGeom>
        </p:spPr>
      </p:pic>
      <p:pic>
        <p:nvPicPr>
          <p:cNvPr id="11" name="Graphic 10" descr="Classroom">
            <a:extLst>
              <a:ext uri="{FF2B5EF4-FFF2-40B4-BE49-F238E27FC236}">
                <a16:creationId xmlns:a16="http://schemas.microsoft.com/office/drawing/2014/main" id="{559F91CB-9477-4DF2-A946-5D6A6A6F015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916777" y="4229609"/>
            <a:ext cx="776265" cy="776265"/>
          </a:xfrm>
          <a:prstGeom prst="rect">
            <a:avLst/>
          </a:prstGeom>
        </p:spPr>
      </p:pic>
      <p:pic>
        <p:nvPicPr>
          <p:cNvPr id="13" name="Graphic 12" descr="Factory">
            <a:extLst>
              <a:ext uri="{FF2B5EF4-FFF2-40B4-BE49-F238E27FC236}">
                <a16:creationId xmlns:a16="http://schemas.microsoft.com/office/drawing/2014/main" id="{AD85301E-8504-40B3-9CBB-B2C76CF93AF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7784870" y="5114109"/>
            <a:ext cx="914400" cy="914400"/>
          </a:xfrm>
          <a:prstGeom prst="rect">
            <a:avLst/>
          </a:prstGeom>
        </p:spPr>
      </p:pic>
    </p:spTree>
    <p:extLst>
      <p:ext uri="{BB962C8B-B14F-4D97-AF65-F5344CB8AC3E}">
        <p14:creationId xmlns:p14="http://schemas.microsoft.com/office/powerpoint/2010/main" val="309620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8E209-7F1F-480B-A39B-7D32F7CB3046}"/>
              </a:ext>
            </a:extLst>
          </p:cNvPr>
          <p:cNvSpPr txBox="1"/>
          <p:nvPr/>
        </p:nvSpPr>
        <p:spPr>
          <a:xfrm>
            <a:off x="844731" y="679269"/>
            <a:ext cx="366158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3E02DAA4-02E5-4E68-8A96-BA7EDE8B350C}"/>
              </a:ext>
            </a:extLst>
          </p:cNvPr>
          <p:cNvSpPr txBox="1"/>
          <p:nvPr/>
        </p:nvSpPr>
        <p:spPr>
          <a:xfrm>
            <a:off x="1254033" y="2091034"/>
            <a:ext cx="9762309"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Implementing of Contactless Automatic Hand Wash Dispenser for Sanitation is efficient and the cost price is minimized. It works like the normal contactless automatic machine. The human gets the limited sanitizer liquid for sanitation in hand, to sanitize the hands and to protect themselves from the Covid-19. This system can be utilized in malls, high populated areas.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23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BB442A-4619-4CBD-99CF-E347DD2FB49F}"/>
              </a:ext>
            </a:extLst>
          </p:cNvPr>
          <p:cNvSpPr txBox="1"/>
          <p:nvPr/>
        </p:nvSpPr>
        <p:spPr>
          <a:xfrm>
            <a:off x="7989539" y="4618989"/>
            <a:ext cx="2988190"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9017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8FD0A5-E456-436A-BD30-4D966F7F8C22}"/>
              </a:ext>
            </a:extLst>
          </p:cNvPr>
          <p:cNvSpPr txBox="1"/>
          <p:nvPr/>
        </p:nvSpPr>
        <p:spPr>
          <a:xfrm>
            <a:off x="977274" y="677215"/>
            <a:ext cx="3132589"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CONTENTS </a:t>
            </a:r>
          </a:p>
        </p:txBody>
      </p:sp>
      <p:sp>
        <p:nvSpPr>
          <p:cNvPr id="3" name="TextBox 2">
            <a:extLst>
              <a:ext uri="{FF2B5EF4-FFF2-40B4-BE49-F238E27FC236}">
                <a16:creationId xmlns:a16="http://schemas.microsoft.com/office/drawing/2014/main" id="{E42EC73D-9077-4830-83C1-2E71CDF91FD5}"/>
              </a:ext>
            </a:extLst>
          </p:cNvPr>
          <p:cNvSpPr txBox="1"/>
          <p:nvPr/>
        </p:nvSpPr>
        <p:spPr>
          <a:xfrm>
            <a:off x="1645131" y="1656470"/>
            <a:ext cx="7359532" cy="4524315"/>
          </a:xfrm>
          <a:prstGeom prst="rect">
            <a:avLst/>
          </a:prstGeom>
          <a:noFill/>
        </p:spPr>
        <p:txBody>
          <a:bodyPr wrap="square" rtlCol="0">
            <a:spAutoFit/>
          </a:bodyPr>
          <a:lstStyle/>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INTRODUCTION</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AIM OF THE PROJECT</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BLOCK DIAGRAM</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CIRCUIT IMPLEMENTATION </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SOFTWARE &amp; PROGRAMMING</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ADVANTAGES</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DISADVANTAGES</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APPLICATIONS</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379749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5E92A-91C0-418F-B238-61BFFF5A742A}"/>
              </a:ext>
            </a:extLst>
          </p:cNvPr>
          <p:cNvSpPr txBox="1"/>
          <p:nvPr/>
        </p:nvSpPr>
        <p:spPr>
          <a:xfrm>
            <a:off x="990115" y="801189"/>
            <a:ext cx="4288353"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50EAA26-5A68-407F-9207-92D98BF5E158}"/>
              </a:ext>
            </a:extLst>
          </p:cNvPr>
          <p:cNvSpPr txBox="1"/>
          <p:nvPr/>
        </p:nvSpPr>
        <p:spPr>
          <a:xfrm>
            <a:off x="881470" y="1628925"/>
            <a:ext cx="9181495"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main intention of this project is to give a touchless automated Hand Sanitizer Dispensing solution for everyone.</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really impossible for aged persons to press the foot operated hand sanitizer dispensers.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Low cost, easily deployable &amp; fast operating dispensing solution is required in public places.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Provide an good alternative to expensive foot operated mechanical sanitizer dispensers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5" name="Graphic 4" descr="Wheelchair Access">
            <a:extLst>
              <a:ext uri="{FF2B5EF4-FFF2-40B4-BE49-F238E27FC236}">
                <a16:creationId xmlns:a16="http://schemas.microsoft.com/office/drawing/2014/main" id="{5B6761C9-EF72-4810-9AD1-4531565C61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287484" y="3315486"/>
            <a:ext cx="914400" cy="914400"/>
          </a:xfrm>
          <a:prstGeom prst="rect">
            <a:avLst/>
          </a:prstGeom>
        </p:spPr>
      </p:pic>
      <p:pic>
        <p:nvPicPr>
          <p:cNvPr id="7" name="Graphic 6" descr="Gauge">
            <a:extLst>
              <a:ext uri="{FF2B5EF4-FFF2-40B4-BE49-F238E27FC236}">
                <a16:creationId xmlns:a16="http://schemas.microsoft.com/office/drawing/2014/main" id="{D78B03BA-C6F1-4DFB-9452-26C6E8F6518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287484" y="4628001"/>
            <a:ext cx="914400" cy="914400"/>
          </a:xfrm>
          <a:prstGeom prst="rect">
            <a:avLst/>
          </a:prstGeom>
        </p:spPr>
      </p:pic>
      <p:pic>
        <p:nvPicPr>
          <p:cNvPr id="9" name="Graphic 8" descr="Clapping hands">
            <a:extLst>
              <a:ext uri="{FF2B5EF4-FFF2-40B4-BE49-F238E27FC236}">
                <a16:creationId xmlns:a16="http://schemas.microsoft.com/office/drawing/2014/main" id="{BDB2E372-07D4-487A-896F-C6EB958209B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287484" y="1900647"/>
            <a:ext cx="914400" cy="914400"/>
          </a:xfrm>
          <a:prstGeom prst="rect">
            <a:avLst/>
          </a:prstGeom>
        </p:spPr>
      </p:pic>
    </p:spTree>
    <p:extLst>
      <p:ext uri="{BB962C8B-B14F-4D97-AF65-F5344CB8AC3E}">
        <p14:creationId xmlns:p14="http://schemas.microsoft.com/office/powerpoint/2010/main" val="176103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310BC-2E8E-40B6-8479-401A38858236}"/>
              </a:ext>
            </a:extLst>
          </p:cNvPr>
          <p:cNvSpPr txBox="1"/>
          <p:nvPr/>
        </p:nvSpPr>
        <p:spPr>
          <a:xfrm>
            <a:off x="853440" y="881221"/>
            <a:ext cx="5781263"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AIM OF THE PROJECT</a:t>
            </a:r>
          </a:p>
        </p:txBody>
      </p:sp>
      <p:sp>
        <p:nvSpPr>
          <p:cNvPr id="3" name="TextBox 2">
            <a:extLst>
              <a:ext uri="{FF2B5EF4-FFF2-40B4-BE49-F238E27FC236}">
                <a16:creationId xmlns:a16="http://schemas.microsoft.com/office/drawing/2014/main" id="{E97A52D6-0CDF-42F0-9644-73941952FF6E}"/>
              </a:ext>
            </a:extLst>
          </p:cNvPr>
          <p:cNvSpPr txBox="1"/>
          <p:nvPr/>
        </p:nvSpPr>
        <p:spPr>
          <a:xfrm>
            <a:off x="942258" y="2006461"/>
            <a:ext cx="7863050" cy="3970318"/>
          </a:xfrm>
          <a:prstGeom prst="rect">
            <a:avLst/>
          </a:prstGeom>
          <a:noFill/>
        </p:spPr>
        <p:txBody>
          <a:bodyPr wrap="non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 cost affordable solution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Reduction of high cost hardware in implementation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Touchless fast operating solution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Easily deployable battery operated solution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Rapid Manufacturing</a:t>
            </a:r>
          </a:p>
        </p:txBody>
      </p:sp>
      <p:pic>
        <p:nvPicPr>
          <p:cNvPr id="5" name="Graphic 4" descr="Money">
            <a:extLst>
              <a:ext uri="{FF2B5EF4-FFF2-40B4-BE49-F238E27FC236}">
                <a16:creationId xmlns:a16="http://schemas.microsoft.com/office/drawing/2014/main" id="{E2FB685C-3D0C-4305-91DE-02103EE0689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627326" y="1807100"/>
            <a:ext cx="914400" cy="914400"/>
          </a:xfrm>
          <a:prstGeom prst="rect">
            <a:avLst/>
          </a:prstGeom>
        </p:spPr>
      </p:pic>
      <p:pic>
        <p:nvPicPr>
          <p:cNvPr id="7" name="Graphic 6" descr="Processor">
            <a:extLst>
              <a:ext uri="{FF2B5EF4-FFF2-40B4-BE49-F238E27FC236}">
                <a16:creationId xmlns:a16="http://schemas.microsoft.com/office/drawing/2014/main" id="{172015A1-2F30-4145-8C25-1BBC5459258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627326" y="2883932"/>
            <a:ext cx="914400" cy="914400"/>
          </a:xfrm>
          <a:prstGeom prst="rect">
            <a:avLst/>
          </a:prstGeom>
        </p:spPr>
      </p:pic>
      <p:pic>
        <p:nvPicPr>
          <p:cNvPr id="11" name="Graphic 10" descr="Battery charging">
            <a:extLst>
              <a:ext uri="{FF2B5EF4-FFF2-40B4-BE49-F238E27FC236}">
                <a16:creationId xmlns:a16="http://schemas.microsoft.com/office/drawing/2014/main" id="{2274EE31-B19F-4B9A-9D0C-97AF658DB0B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627326" y="3991620"/>
            <a:ext cx="914400" cy="914400"/>
          </a:xfrm>
          <a:prstGeom prst="rect">
            <a:avLst/>
          </a:prstGeom>
        </p:spPr>
      </p:pic>
      <p:pic>
        <p:nvPicPr>
          <p:cNvPr id="13" name="Graphic 12" descr="Tools">
            <a:extLst>
              <a:ext uri="{FF2B5EF4-FFF2-40B4-BE49-F238E27FC236}">
                <a16:creationId xmlns:a16="http://schemas.microsoft.com/office/drawing/2014/main" id="{6C40290D-72FA-46AA-980B-9298864BA8E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7360" y="5099309"/>
            <a:ext cx="814366" cy="814366"/>
          </a:xfrm>
          <a:prstGeom prst="rect">
            <a:avLst/>
          </a:prstGeom>
        </p:spPr>
      </p:pic>
    </p:spTree>
    <p:extLst>
      <p:ext uri="{BB962C8B-B14F-4D97-AF65-F5344CB8AC3E}">
        <p14:creationId xmlns:p14="http://schemas.microsoft.com/office/powerpoint/2010/main" val="162392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F236B2-6586-4252-9353-E8C57D360267}"/>
              </a:ext>
            </a:extLst>
          </p:cNvPr>
          <p:cNvSpPr txBox="1"/>
          <p:nvPr/>
        </p:nvSpPr>
        <p:spPr>
          <a:xfrm>
            <a:off x="822923" y="712856"/>
            <a:ext cx="472918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F5661E2E-EDA9-48C6-90C8-82A476C7E1BD}"/>
              </a:ext>
            </a:extLst>
          </p:cNvPr>
          <p:cNvPicPr>
            <a:picLocks noChangeAspect="1"/>
          </p:cNvPicPr>
          <p:nvPr/>
        </p:nvPicPr>
        <p:blipFill rotWithShape="1">
          <a:blip r:embed="rId2">
            <a:extLst>
              <a:ext uri="{28A0092B-C50C-407E-A947-70E740481C1C}">
                <a14:useLocalDpi xmlns:a14="http://schemas.microsoft.com/office/drawing/2010/main" val="0"/>
              </a:ext>
            </a:extLst>
          </a:blip>
          <a:srcRect l="6287" t="19719" r="17431" b="35712"/>
          <a:stretch/>
        </p:blipFill>
        <p:spPr>
          <a:xfrm>
            <a:off x="822923" y="2107475"/>
            <a:ext cx="10546154" cy="3466012"/>
          </a:xfrm>
          <a:prstGeom prst="rect">
            <a:avLst/>
          </a:prstGeom>
        </p:spPr>
      </p:pic>
    </p:spTree>
    <p:extLst>
      <p:ext uri="{BB962C8B-B14F-4D97-AF65-F5344CB8AC3E}">
        <p14:creationId xmlns:p14="http://schemas.microsoft.com/office/powerpoint/2010/main" val="297480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3A9A9-DCB4-49EA-BF68-FA66FCF39314}"/>
              </a:ext>
            </a:extLst>
          </p:cNvPr>
          <p:cNvSpPr txBox="1"/>
          <p:nvPr/>
        </p:nvSpPr>
        <p:spPr>
          <a:xfrm>
            <a:off x="714104" y="583475"/>
            <a:ext cx="7477816"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CIRCUIT IMPLEMENTATION </a:t>
            </a:r>
          </a:p>
        </p:txBody>
      </p:sp>
      <p:pic>
        <p:nvPicPr>
          <p:cNvPr id="4" name="Picture 3">
            <a:extLst>
              <a:ext uri="{FF2B5EF4-FFF2-40B4-BE49-F238E27FC236}">
                <a16:creationId xmlns:a16="http://schemas.microsoft.com/office/drawing/2014/main" id="{0F17C9AF-1E3E-4674-9B93-E086F0502A4A}"/>
              </a:ext>
            </a:extLst>
          </p:cNvPr>
          <p:cNvPicPr>
            <a:picLocks noChangeAspect="1"/>
          </p:cNvPicPr>
          <p:nvPr/>
        </p:nvPicPr>
        <p:blipFill rotWithShape="1">
          <a:blip r:embed="rId2">
            <a:extLst>
              <a:ext uri="{28A0092B-C50C-407E-A947-70E740481C1C}">
                <a14:useLocalDpi xmlns:a14="http://schemas.microsoft.com/office/drawing/2010/main" val="0"/>
              </a:ext>
            </a:extLst>
          </a:blip>
          <a:srcRect l="2570" t="3001" r="2952" b="2850"/>
          <a:stretch/>
        </p:blipFill>
        <p:spPr>
          <a:xfrm>
            <a:off x="2751907" y="1460138"/>
            <a:ext cx="7019109" cy="4679406"/>
          </a:xfrm>
          <a:prstGeom prst="rect">
            <a:avLst/>
          </a:prstGeom>
        </p:spPr>
      </p:pic>
    </p:spTree>
    <p:extLst>
      <p:ext uri="{BB962C8B-B14F-4D97-AF65-F5344CB8AC3E}">
        <p14:creationId xmlns:p14="http://schemas.microsoft.com/office/powerpoint/2010/main" val="331852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82D58-2868-4264-BEA3-C3A9AADAB49B}"/>
              </a:ext>
            </a:extLst>
          </p:cNvPr>
          <p:cNvPicPr>
            <a:picLocks noChangeAspect="1"/>
          </p:cNvPicPr>
          <p:nvPr/>
        </p:nvPicPr>
        <p:blipFill rotWithShape="1">
          <a:blip r:embed="rId2"/>
          <a:srcRect l="29726" t="12248" r="24416"/>
          <a:stretch/>
        </p:blipFill>
        <p:spPr>
          <a:xfrm>
            <a:off x="2629989" y="655304"/>
            <a:ext cx="2133600" cy="5352545"/>
          </a:xfrm>
          <a:prstGeom prst="rect">
            <a:avLst/>
          </a:prstGeom>
        </p:spPr>
      </p:pic>
      <p:sp>
        <p:nvSpPr>
          <p:cNvPr id="4" name="TextBox 3">
            <a:extLst>
              <a:ext uri="{FF2B5EF4-FFF2-40B4-BE49-F238E27FC236}">
                <a16:creationId xmlns:a16="http://schemas.microsoft.com/office/drawing/2014/main" id="{25106802-CF93-445C-BCEC-886675A26EFD}"/>
              </a:ext>
            </a:extLst>
          </p:cNvPr>
          <p:cNvSpPr txBox="1"/>
          <p:nvPr/>
        </p:nvSpPr>
        <p:spPr>
          <a:xfrm>
            <a:off x="6035040" y="751098"/>
            <a:ext cx="2459328" cy="5262979"/>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Servo Motor Horn</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Servo Motor</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Sanitizer Bottle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Ultrasonic Sensor</a:t>
            </a:r>
          </a:p>
        </p:txBody>
      </p:sp>
      <p:cxnSp>
        <p:nvCxnSpPr>
          <p:cNvPr id="6" name="Straight Arrow Connector 5">
            <a:extLst>
              <a:ext uri="{FF2B5EF4-FFF2-40B4-BE49-F238E27FC236}">
                <a16:creationId xmlns:a16="http://schemas.microsoft.com/office/drawing/2014/main" id="{96CBD4E7-0A66-4EC7-98A8-6D3FE9C8F2E9}"/>
              </a:ext>
            </a:extLst>
          </p:cNvPr>
          <p:cNvCxnSpPr/>
          <p:nvPr/>
        </p:nvCxnSpPr>
        <p:spPr>
          <a:xfrm flipH="1">
            <a:off x="4302034" y="1706881"/>
            <a:ext cx="17330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CB521A-075C-4CCC-889C-38A7C5359FC3}"/>
              </a:ext>
            </a:extLst>
          </p:cNvPr>
          <p:cNvCxnSpPr>
            <a:cxnSpLocks/>
          </p:cNvCxnSpPr>
          <p:nvPr/>
        </p:nvCxnSpPr>
        <p:spPr>
          <a:xfrm flipH="1">
            <a:off x="4511040" y="949234"/>
            <a:ext cx="1463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7914AD-FA31-4819-B85D-0E7F541ADDEA}"/>
              </a:ext>
            </a:extLst>
          </p:cNvPr>
          <p:cNvCxnSpPr>
            <a:cxnSpLocks/>
          </p:cNvCxnSpPr>
          <p:nvPr/>
        </p:nvCxnSpPr>
        <p:spPr>
          <a:xfrm flipH="1">
            <a:off x="4511040" y="4319451"/>
            <a:ext cx="146304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DE65CA0-4FFE-4DB3-806B-635032C7AF8D}"/>
              </a:ext>
            </a:extLst>
          </p:cNvPr>
          <p:cNvCxnSpPr/>
          <p:nvPr/>
        </p:nvCxnSpPr>
        <p:spPr>
          <a:xfrm flipH="1">
            <a:off x="4241074" y="5721531"/>
            <a:ext cx="17330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894A94B-29FF-425B-A88E-DE02046999C8}"/>
              </a:ext>
            </a:extLst>
          </p:cNvPr>
          <p:cNvSpPr txBox="1"/>
          <p:nvPr/>
        </p:nvSpPr>
        <p:spPr>
          <a:xfrm>
            <a:off x="687977" y="949234"/>
            <a:ext cx="1942012"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Sanitizer Dispensing Nozzle</a:t>
            </a:r>
          </a:p>
        </p:txBody>
      </p:sp>
      <p:cxnSp>
        <p:nvCxnSpPr>
          <p:cNvPr id="20" name="Straight Arrow Connector 19">
            <a:extLst>
              <a:ext uri="{FF2B5EF4-FFF2-40B4-BE49-F238E27FC236}">
                <a16:creationId xmlns:a16="http://schemas.microsoft.com/office/drawing/2014/main" id="{AFBCF806-0781-4189-9267-5FD706F75578}"/>
              </a:ext>
            </a:extLst>
          </p:cNvPr>
          <p:cNvCxnSpPr/>
          <p:nvPr/>
        </p:nvCxnSpPr>
        <p:spPr>
          <a:xfrm>
            <a:off x="2238103" y="1595133"/>
            <a:ext cx="12714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2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3891CC-8A3D-4945-8481-3194915F8B3C}"/>
              </a:ext>
            </a:extLst>
          </p:cNvPr>
          <p:cNvSpPr txBox="1"/>
          <p:nvPr/>
        </p:nvSpPr>
        <p:spPr>
          <a:xfrm>
            <a:off x="635726" y="517214"/>
            <a:ext cx="472918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BLOCK DIAGRAM</a:t>
            </a:r>
          </a:p>
        </p:txBody>
      </p:sp>
      <p:sp>
        <p:nvSpPr>
          <p:cNvPr id="3" name="Rectangle: Rounded Corners 2">
            <a:extLst>
              <a:ext uri="{FF2B5EF4-FFF2-40B4-BE49-F238E27FC236}">
                <a16:creationId xmlns:a16="http://schemas.microsoft.com/office/drawing/2014/main" id="{01B3306A-DE1B-4967-9B1A-99B5C372843F}"/>
              </a:ext>
            </a:extLst>
          </p:cNvPr>
          <p:cNvSpPr/>
          <p:nvPr/>
        </p:nvSpPr>
        <p:spPr>
          <a:xfrm>
            <a:off x="5239744" y="1415740"/>
            <a:ext cx="1491977" cy="57167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Start</a:t>
            </a:r>
          </a:p>
        </p:txBody>
      </p:sp>
      <p:sp>
        <p:nvSpPr>
          <p:cNvPr id="4" name="Rectangle: Rounded Corners 3">
            <a:extLst>
              <a:ext uri="{FF2B5EF4-FFF2-40B4-BE49-F238E27FC236}">
                <a16:creationId xmlns:a16="http://schemas.microsoft.com/office/drawing/2014/main" id="{194D0CCE-E64F-41D7-B6D4-8885CD43D253}"/>
              </a:ext>
            </a:extLst>
          </p:cNvPr>
          <p:cNvSpPr/>
          <p:nvPr/>
        </p:nvSpPr>
        <p:spPr>
          <a:xfrm>
            <a:off x="5239743" y="2368696"/>
            <a:ext cx="1491977" cy="87212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Measure Distance</a:t>
            </a:r>
          </a:p>
        </p:txBody>
      </p:sp>
      <p:sp>
        <p:nvSpPr>
          <p:cNvPr id="5" name="Diamond 4">
            <a:extLst>
              <a:ext uri="{FF2B5EF4-FFF2-40B4-BE49-F238E27FC236}">
                <a16:creationId xmlns:a16="http://schemas.microsoft.com/office/drawing/2014/main" id="{4ED150AB-56B7-4029-8FCA-3E151CB72C60}"/>
              </a:ext>
            </a:extLst>
          </p:cNvPr>
          <p:cNvSpPr/>
          <p:nvPr/>
        </p:nvSpPr>
        <p:spPr>
          <a:xfrm>
            <a:off x="5001966" y="3592471"/>
            <a:ext cx="1950293" cy="1480457"/>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If distance &lt; 40 cm</a:t>
            </a:r>
          </a:p>
        </p:txBody>
      </p:sp>
      <p:cxnSp>
        <p:nvCxnSpPr>
          <p:cNvPr id="8" name="Straight Arrow Connector 7">
            <a:extLst>
              <a:ext uri="{FF2B5EF4-FFF2-40B4-BE49-F238E27FC236}">
                <a16:creationId xmlns:a16="http://schemas.microsoft.com/office/drawing/2014/main" id="{C24113FF-AA2C-4F73-AAF0-5AA5BC8B58CD}"/>
              </a:ext>
            </a:extLst>
          </p:cNvPr>
          <p:cNvCxnSpPr>
            <a:stCxn id="3" idx="2"/>
            <a:endCxn id="4" idx="0"/>
          </p:cNvCxnSpPr>
          <p:nvPr/>
        </p:nvCxnSpPr>
        <p:spPr>
          <a:xfrm flipH="1">
            <a:off x="5985732" y="1987416"/>
            <a:ext cx="1" cy="3812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DDEF4C5-9E58-4BAA-BBBE-5C7E3525372E}"/>
              </a:ext>
            </a:extLst>
          </p:cNvPr>
          <p:cNvCxnSpPr>
            <a:stCxn id="4" idx="2"/>
            <a:endCxn id="5" idx="0"/>
          </p:cNvCxnSpPr>
          <p:nvPr/>
        </p:nvCxnSpPr>
        <p:spPr>
          <a:xfrm flipH="1">
            <a:off x="5977113" y="3240818"/>
            <a:ext cx="8619" cy="3516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CD864AD-48BB-410E-A317-E1EB3EE9A777}"/>
              </a:ext>
            </a:extLst>
          </p:cNvPr>
          <p:cNvCxnSpPr>
            <a:cxnSpLocks/>
            <a:stCxn id="5" idx="2"/>
          </p:cNvCxnSpPr>
          <p:nvPr/>
        </p:nvCxnSpPr>
        <p:spPr>
          <a:xfrm>
            <a:off x="5977113" y="5072928"/>
            <a:ext cx="0" cy="469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D951AA6-D29F-4E9A-9055-01B2CB47A7E8}"/>
              </a:ext>
            </a:extLst>
          </p:cNvPr>
          <p:cNvSpPr txBox="1"/>
          <p:nvPr/>
        </p:nvSpPr>
        <p:spPr>
          <a:xfrm>
            <a:off x="5985730" y="5072928"/>
            <a:ext cx="612540"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True</a:t>
            </a:r>
          </a:p>
        </p:txBody>
      </p:sp>
      <p:sp>
        <p:nvSpPr>
          <p:cNvPr id="14" name="Rectangle 13">
            <a:extLst>
              <a:ext uri="{FF2B5EF4-FFF2-40B4-BE49-F238E27FC236}">
                <a16:creationId xmlns:a16="http://schemas.microsoft.com/office/drawing/2014/main" id="{5834D8F2-4B43-4A7A-A195-C25AE87F9678}"/>
              </a:ext>
            </a:extLst>
          </p:cNvPr>
          <p:cNvSpPr/>
          <p:nvPr/>
        </p:nvSpPr>
        <p:spPr>
          <a:xfrm>
            <a:off x="4918933" y="5527381"/>
            <a:ext cx="2133593" cy="6834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Servo Motor Rotates</a:t>
            </a:r>
          </a:p>
        </p:txBody>
      </p:sp>
      <p:sp>
        <p:nvSpPr>
          <p:cNvPr id="15" name="Rectangle 14">
            <a:extLst>
              <a:ext uri="{FF2B5EF4-FFF2-40B4-BE49-F238E27FC236}">
                <a16:creationId xmlns:a16="http://schemas.microsoft.com/office/drawing/2014/main" id="{1A4BC9F7-3DEB-47FD-9806-7DCD3F19C18F}"/>
              </a:ext>
            </a:extLst>
          </p:cNvPr>
          <p:cNvSpPr/>
          <p:nvPr/>
        </p:nvSpPr>
        <p:spPr>
          <a:xfrm>
            <a:off x="7706865" y="4058979"/>
            <a:ext cx="1501013" cy="5183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Servo Stops</a:t>
            </a:r>
          </a:p>
        </p:txBody>
      </p:sp>
      <p:cxnSp>
        <p:nvCxnSpPr>
          <p:cNvPr id="17" name="Straight Arrow Connector 16">
            <a:extLst>
              <a:ext uri="{FF2B5EF4-FFF2-40B4-BE49-F238E27FC236}">
                <a16:creationId xmlns:a16="http://schemas.microsoft.com/office/drawing/2014/main" id="{62BB6E7B-7081-4624-A973-C49D9684E50F}"/>
              </a:ext>
            </a:extLst>
          </p:cNvPr>
          <p:cNvCxnSpPr>
            <a:stCxn id="5" idx="3"/>
            <a:endCxn id="15" idx="1"/>
          </p:cNvCxnSpPr>
          <p:nvPr/>
        </p:nvCxnSpPr>
        <p:spPr>
          <a:xfrm flipV="1">
            <a:off x="6952259" y="4318152"/>
            <a:ext cx="754606" cy="145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EDC9A85-B44B-4AD3-B16C-0DAE1DC6DDAC}"/>
              </a:ext>
            </a:extLst>
          </p:cNvPr>
          <p:cNvSpPr txBox="1"/>
          <p:nvPr/>
        </p:nvSpPr>
        <p:spPr>
          <a:xfrm>
            <a:off x="7034886" y="3915456"/>
            <a:ext cx="671979"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False</a:t>
            </a:r>
          </a:p>
        </p:txBody>
      </p:sp>
      <p:cxnSp>
        <p:nvCxnSpPr>
          <p:cNvPr id="21" name="Connector: Elbow 20">
            <a:extLst>
              <a:ext uri="{FF2B5EF4-FFF2-40B4-BE49-F238E27FC236}">
                <a16:creationId xmlns:a16="http://schemas.microsoft.com/office/drawing/2014/main" id="{C2CBEDA5-D639-41A8-8052-9C1F6657D4BD}"/>
              </a:ext>
            </a:extLst>
          </p:cNvPr>
          <p:cNvCxnSpPr>
            <a:cxnSpLocks/>
            <a:stCxn id="15" idx="3"/>
            <a:endCxn id="4" idx="3"/>
          </p:cNvCxnSpPr>
          <p:nvPr/>
        </p:nvCxnSpPr>
        <p:spPr>
          <a:xfrm flipH="1" flipV="1">
            <a:off x="6731720" y="2804757"/>
            <a:ext cx="2476158" cy="1513395"/>
          </a:xfrm>
          <a:prstGeom prst="bentConnector3">
            <a:avLst>
              <a:gd name="adj1" fmla="val -9232"/>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D682E0DD-1829-43FF-9464-B6B271EAE89E}"/>
              </a:ext>
            </a:extLst>
          </p:cNvPr>
          <p:cNvCxnSpPr>
            <a:cxnSpLocks/>
            <a:stCxn id="14" idx="1"/>
          </p:cNvCxnSpPr>
          <p:nvPr/>
        </p:nvCxnSpPr>
        <p:spPr>
          <a:xfrm rot="10800000" flipH="1">
            <a:off x="4918933" y="2804761"/>
            <a:ext cx="320810" cy="3064357"/>
          </a:xfrm>
          <a:prstGeom prst="bentConnector4">
            <a:avLst>
              <a:gd name="adj1" fmla="val -71257"/>
              <a:gd name="adj2" fmla="val 100194"/>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288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F3B9D5-E1FC-4ACC-A2B8-C42B0A3D8AC1}"/>
              </a:ext>
            </a:extLst>
          </p:cNvPr>
          <p:cNvSpPr txBox="1"/>
          <p:nvPr/>
        </p:nvSpPr>
        <p:spPr>
          <a:xfrm>
            <a:off x="1097279" y="809897"/>
            <a:ext cx="8033802"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SOFTWARE &amp; PROGRAMMING </a:t>
            </a:r>
          </a:p>
        </p:txBody>
      </p:sp>
      <p:pic>
        <p:nvPicPr>
          <p:cNvPr id="4" name="Picture 3">
            <a:extLst>
              <a:ext uri="{FF2B5EF4-FFF2-40B4-BE49-F238E27FC236}">
                <a16:creationId xmlns:a16="http://schemas.microsoft.com/office/drawing/2014/main" id="{400F705F-2B8B-4DE0-B552-B21A3A6BD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42" y="2203424"/>
            <a:ext cx="6574449" cy="2782231"/>
          </a:xfrm>
          <a:prstGeom prst="rect">
            <a:avLst/>
          </a:prstGeom>
        </p:spPr>
      </p:pic>
      <p:sp>
        <p:nvSpPr>
          <p:cNvPr id="5" name="TextBox 4">
            <a:extLst>
              <a:ext uri="{FF2B5EF4-FFF2-40B4-BE49-F238E27FC236}">
                <a16:creationId xmlns:a16="http://schemas.microsoft.com/office/drawing/2014/main" id="{9A66B891-6C4B-4A51-94C3-210C0C4750F9}"/>
              </a:ext>
            </a:extLst>
          </p:cNvPr>
          <p:cNvSpPr txBox="1"/>
          <p:nvPr/>
        </p:nvSpPr>
        <p:spPr>
          <a:xfrm>
            <a:off x="4615549" y="3881860"/>
            <a:ext cx="1875216" cy="954107"/>
          </a:xfrm>
          <a:prstGeom prst="rect">
            <a:avLst/>
          </a:prstGeom>
          <a:solidFill>
            <a:schemeClr val="accent3">
              <a:lumMod val="20000"/>
              <a:lumOff val="80000"/>
            </a:schemeClr>
          </a:solidFill>
          <a:ln>
            <a:solidFill>
              <a:schemeClr val="accent3">
                <a:lumMod val="20000"/>
                <a:lumOff val="80000"/>
              </a:schemeClr>
            </a:solidFill>
          </a:ln>
        </p:spPr>
        <p:txBody>
          <a:bodyPr wrap="square" rtlCol="0">
            <a:spAutoFit/>
          </a:bodyPr>
          <a:lstStyle/>
          <a:p>
            <a:r>
              <a:rPr lang="en-IN" sz="2800" b="1" dirty="0">
                <a:latin typeface="Times New Roman" panose="02020603050405020304" pitchFamily="18" charset="0"/>
                <a:cs typeface="Times New Roman" panose="02020603050405020304" pitchFamily="18" charset="0"/>
              </a:rPr>
              <a:t>Arduino</a:t>
            </a:r>
          </a:p>
          <a:p>
            <a:r>
              <a:rPr lang="en-IN" sz="2800" b="1" dirty="0">
                <a:latin typeface="Times New Roman" panose="02020603050405020304" pitchFamily="18" charset="0"/>
                <a:cs typeface="Times New Roman" panose="02020603050405020304" pitchFamily="18" charset="0"/>
              </a:rPr>
              <a:t>IDE</a:t>
            </a:r>
          </a:p>
        </p:txBody>
      </p:sp>
      <p:pic>
        <p:nvPicPr>
          <p:cNvPr id="7" name="Graphic 6" descr="Web design">
            <a:extLst>
              <a:ext uri="{FF2B5EF4-FFF2-40B4-BE49-F238E27FC236}">
                <a16:creationId xmlns:a16="http://schemas.microsoft.com/office/drawing/2014/main" id="{22348D08-C2FE-49A5-A046-9CF371919D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957705" y="2625806"/>
            <a:ext cx="1256054" cy="1256054"/>
          </a:xfrm>
          <a:prstGeom prst="rect">
            <a:avLst/>
          </a:prstGeom>
        </p:spPr>
      </p:pic>
      <p:sp>
        <p:nvSpPr>
          <p:cNvPr id="8" name="TextBox 7">
            <a:extLst>
              <a:ext uri="{FF2B5EF4-FFF2-40B4-BE49-F238E27FC236}">
                <a16:creationId xmlns:a16="http://schemas.microsoft.com/office/drawing/2014/main" id="{0BA05FF0-1EC9-4BBE-A8A8-BE23D7B90B1E}"/>
              </a:ext>
            </a:extLst>
          </p:cNvPr>
          <p:cNvSpPr txBox="1"/>
          <p:nvPr/>
        </p:nvSpPr>
        <p:spPr>
          <a:xfrm>
            <a:off x="7468292" y="4010295"/>
            <a:ext cx="4234881"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Arduino C &amp; C++</a:t>
            </a:r>
          </a:p>
        </p:txBody>
      </p:sp>
      <p:cxnSp>
        <p:nvCxnSpPr>
          <p:cNvPr id="10" name="Straight Connector 9">
            <a:extLst>
              <a:ext uri="{FF2B5EF4-FFF2-40B4-BE49-F238E27FC236}">
                <a16:creationId xmlns:a16="http://schemas.microsoft.com/office/drawing/2014/main" id="{06D7C26A-D0AF-4397-B1E7-1DAD847D064E}"/>
              </a:ext>
            </a:extLst>
          </p:cNvPr>
          <p:cNvCxnSpPr>
            <a:cxnSpLocks/>
          </p:cNvCxnSpPr>
          <p:nvPr/>
        </p:nvCxnSpPr>
        <p:spPr>
          <a:xfrm>
            <a:off x="7468292" y="1902820"/>
            <a:ext cx="0" cy="4214949"/>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872372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213</TotalTime>
  <Words>325</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Bipin Tripathi Kumaon Institute Of Technology. Dwarahat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Chandrapur</dc:title>
  <dc:creator>Pranav Khatale</dc:creator>
  <cp:lastModifiedBy>Amit Kumar Joshi</cp:lastModifiedBy>
  <cp:revision>26</cp:revision>
  <dcterms:created xsi:type="dcterms:W3CDTF">2021-02-22T17:22:31Z</dcterms:created>
  <dcterms:modified xsi:type="dcterms:W3CDTF">2024-06-23T16:14:07Z</dcterms:modified>
</cp:coreProperties>
</file>