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42"/>
  </p:notesMasterIdLst>
  <p:sldIdLst>
    <p:sldId id="280" r:id="rId2"/>
    <p:sldId id="281" r:id="rId3"/>
    <p:sldId id="287" r:id="rId4"/>
    <p:sldId id="288" r:id="rId5"/>
    <p:sldId id="289" r:id="rId6"/>
    <p:sldId id="290" r:id="rId7"/>
    <p:sldId id="291" r:id="rId8"/>
    <p:sldId id="293" r:id="rId9"/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8" r:id="rId21"/>
    <p:sldId id="267" r:id="rId22"/>
    <p:sldId id="269" r:id="rId23"/>
    <p:sldId id="270" r:id="rId24"/>
    <p:sldId id="271" r:id="rId25"/>
    <p:sldId id="272" r:id="rId26"/>
    <p:sldId id="273" r:id="rId27"/>
    <p:sldId id="274" r:id="rId28"/>
    <p:sldId id="294" r:id="rId29"/>
    <p:sldId id="295" r:id="rId30"/>
    <p:sldId id="296" r:id="rId31"/>
    <p:sldId id="275" r:id="rId32"/>
    <p:sldId id="276" r:id="rId33"/>
    <p:sldId id="277" r:id="rId34"/>
    <p:sldId id="278" r:id="rId35"/>
    <p:sldId id="279" r:id="rId36"/>
    <p:sldId id="282" r:id="rId37"/>
    <p:sldId id="284" r:id="rId38"/>
    <p:sldId id="285" r:id="rId39"/>
    <p:sldId id="283" r:id="rId40"/>
    <p:sldId id="286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>
      <p:cViewPr varScale="1">
        <p:scale>
          <a:sx n="69" d="100"/>
          <a:sy n="69" d="100"/>
        </p:scale>
        <p:origin x="-1410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95015-713A-440F-921E-24AAB35E0B78}" type="datetimeFigureOut">
              <a:rPr lang="en-IN" smtClean="0"/>
              <a:t>08-08-2016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33BB8-7963-412D-A613-F8A59AC3E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029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33BB8-7963-412D-A613-F8A59AC3EA9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202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6EA4C-7893-4755-9F28-E13D4C218A01}" type="datetime1">
              <a:rPr lang="en-IN" smtClean="0"/>
              <a:t>08-08-2016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A94C-1849-4A17-ACFE-5785F6DFA844}" type="datetime1">
              <a:rPr lang="en-IN" smtClean="0"/>
              <a:t>08-08-2016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3C8A-D4C3-487C-9303-BFB3EE829A30}" type="datetime1">
              <a:rPr lang="en-IN" smtClean="0"/>
              <a:t>08-08-2016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2989-5685-409E-BF6A-905D83BCA67B}" type="datetime1">
              <a:rPr lang="en-IN" smtClean="0"/>
              <a:t>08-08-2016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FD306-4C1F-4CE0-BCDA-2EE9C6F11FAF}" type="datetime1">
              <a:rPr lang="en-IN" smtClean="0"/>
              <a:t>08-08-2016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42EC-9C69-4088-B29F-6B3FCBD80FA5}" type="datetime1">
              <a:rPr lang="en-IN" smtClean="0"/>
              <a:t>08-08-2016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CCDF-E8CF-4B88-8B84-787236ED1E96}" type="datetime1">
              <a:rPr lang="en-IN" smtClean="0"/>
              <a:t>08-08-2016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7C0B-7809-418D-94B2-C24844BC058E}" type="datetime1">
              <a:rPr lang="en-IN" smtClean="0"/>
              <a:t>08-08-2016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EDDC2-B156-475D-8B6E-8A9DD9396CB3}" type="datetime1">
              <a:rPr lang="en-IN" smtClean="0"/>
              <a:t>08-08-2016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D5486-2C64-4387-8E5E-4A7DA5F983AF}" type="datetime1">
              <a:rPr lang="en-IN" smtClean="0"/>
              <a:t>08-08-2016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E719-5D3D-4100-B948-4DA50346B720}" type="datetime1">
              <a:rPr lang="en-IN" smtClean="0"/>
              <a:t>08-08-2016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B2A9E3C-B6A4-4A9D-B28B-E62450968169}" type="datetime1">
              <a:rPr lang="en-IN" smtClean="0"/>
              <a:t>08-08-2016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CDCE0BC-118A-470A-A533-6AA16EA2F65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agate.com/files/www-content/product-content/enterprise-performance-savvio-fam/enterprise-performance-10k-hdd/_cross-product/_shared/images/int-es-2.5-savvio-10k-overview-2-270x308.png" TargetMode="External"/><Relationship Id="rId2" Type="http://schemas.openxmlformats.org/officeDocument/2006/relationships/hyperlink" Target="https://d30y9cdsu7xlg0.cloudfront.net/png/16766-200.p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ecretsofthehire.com/wp-content/uploads/2014/04/Do-you-have-any-questions-for-me-interview-tips.png" TargetMode="External"/><Relationship Id="rId4" Type="http://schemas.openxmlformats.org/officeDocument/2006/relationships/hyperlink" Target="http://southern-il-security.com/wp-content/uploads/2016/04/security-1.jp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16632"/>
            <a:ext cx="8712968" cy="6480720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accent5">
                    <a:lumMod val="50000"/>
                  </a:schemeClr>
                </a:solidFill>
              </a:rPr>
              <a:t>A comparative approach for running a Cocos2d-x C++ cross- platform application on web </a:t>
            </a:r>
            <a:r>
              <a:rPr lang="en-IN" sz="3600" dirty="0" smtClean="0">
                <a:solidFill>
                  <a:schemeClr val="accent5">
                    <a:lumMod val="50000"/>
                  </a:schemeClr>
                </a:solidFill>
              </a:rPr>
              <a:t>browsers</a:t>
            </a:r>
            <a:r>
              <a:rPr lang="en-IN" sz="3600" dirty="0" smtClean="0"/>
              <a:t/>
            </a:r>
            <a:br>
              <a:rPr lang="en-IN" sz="3600" dirty="0" smtClean="0"/>
            </a:br>
            <a:r>
              <a:rPr lang="en-IN" sz="3600" dirty="0"/>
              <a:t/>
            </a:r>
            <a:br>
              <a:rPr lang="en-IN" sz="3600" dirty="0"/>
            </a:br>
            <a:r>
              <a:rPr lang="en-IN" sz="3600" dirty="0" smtClean="0">
                <a:solidFill>
                  <a:schemeClr val="accent1">
                    <a:lumMod val="75000"/>
                  </a:schemeClr>
                </a:solidFill>
              </a:rPr>
              <a:t>Master Thesis</a:t>
            </a:r>
            <a:br>
              <a:rPr lang="en-IN" sz="36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sz="36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IN" sz="36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sz="3600" dirty="0" smtClean="0">
                <a:solidFill>
                  <a:schemeClr val="accent1">
                    <a:lumMod val="75000"/>
                  </a:schemeClr>
                </a:solidFill>
              </a:rPr>
              <a:t>By</a:t>
            </a:r>
            <a:br>
              <a:rPr lang="en-IN" sz="36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sz="3600" dirty="0" smtClean="0">
                <a:solidFill>
                  <a:schemeClr val="accent1">
                    <a:lumMod val="75000"/>
                  </a:schemeClr>
                </a:solidFill>
              </a:rPr>
              <a:t>Amit Bose</a:t>
            </a:r>
            <a:r>
              <a:rPr lang="en-IN" sz="3600" dirty="0" smtClean="0"/>
              <a:t/>
            </a:r>
            <a:br>
              <a:rPr lang="en-IN" sz="3600" dirty="0" smtClean="0"/>
            </a:br>
            <a:endParaRPr lang="en-IN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03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Hypothesis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If the two </a:t>
            </a:r>
            <a:r>
              <a:rPr lang="en-IN" dirty="0" smtClean="0"/>
              <a:t>languages(cocos2d-x c++ and cocos2d-JS) </a:t>
            </a:r>
            <a:r>
              <a:rPr lang="en-IN" dirty="0" smtClean="0"/>
              <a:t>does not differ syntactically </a:t>
            </a:r>
            <a:r>
              <a:rPr lang="en-IN" dirty="0"/>
              <a:t> </a:t>
            </a:r>
            <a:r>
              <a:rPr lang="en-IN" dirty="0" smtClean="0"/>
              <a:t>then </a:t>
            </a:r>
            <a:r>
              <a:rPr lang="en-IN" dirty="0" smtClean="0"/>
              <a:t>they can be trans compiled using a transpiler.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66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851104" cy="908720"/>
          </a:xfrm>
        </p:spPr>
        <p:txBody>
          <a:bodyPr/>
          <a:lstStyle/>
          <a:p>
            <a:r>
              <a:rPr lang="en-IN" sz="4800" dirty="0" smtClean="0"/>
              <a:t>Background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8291264" cy="4857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Evaluation </a:t>
            </a:r>
            <a:r>
              <a:rPr lang="en-IN" dirty="0" smtClean="0"/>
              <a:t>of different type of transpiler for </a:t>
            </a:r>
            <a:r>
              <a:rPr lang="en-IN" dirty="0" smtClean="0"/>
              <a:t>conversion </a:t>
            </a:r>
            <a:r>
              <a:rPr lang="en-IN" dirty="0" smtClean="0"/>
              <a:t>of c++ to </a:t>
            </a:r>
            <a:r>
              <a:rPr lang="en-IN" dirty="0" smtClean="0"/>
              <a:t>JS.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err="1" smtClean="0"/>
              <a:t>Emscripten</a:t>
            </a:r>
            <a:endParaRPr lang="en-IN" dirty="0" smtClean="0"/>
          </a:p>
          <a:p>
            <a:r>
              <a:rPr lang="en-IN" dirty="0" err="1" smtClean="0"/>
              <a:t>Flascc</a:t>
            </a:r>
            <a:endParaRPr lang="en-IN" dirty="0" smtClean="0"/>
          </a:p>
          <a:p>
            <a:r>
              <a:rPr lang="en-IN" dirty="0" err="1" smtClean="0"/>
              <a:t>Cheerp</a:t>
            </a:r>
            <a:endParaRPr lang="en-IN" dirty="0" smtClean="0"/>
          </a:p>
          <a:p>
            <a:r>
              <a:rPr lang="en-IN" dirty="0" err="1" smtClean="0"/>
              <a:t>Cocos</a:t>
            </a:r>
            <a:endParaRPr lang="en-IN" dirty="0" smtClean="0"/>
          </a:p>
          <a:p>
            <a:pPr marL="971550" lvl="1" indent="-571500">
              <a:buFont typeface="+mj-lt"/>
              <a:buAutoNum type="romanLcPeriod"/>
            </a:pPr>
            <a:r>
              <a:rPr lang="en-IN" dirty="0" err="1" smtClean="0"/>
              <a:t>Cocos</a:t>
            </a:r>
            <a:r>
              <a:rPr lang="en-IN" dirty="0" smtClean="0"/>
              <a:t>-sharp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IN" dirty="0" smtClean="0"/>
              <a:t>Cocos2d-HTML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IN" dirty="0" smtClean="0"/>
              <a:t>Cocos2d-JS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80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332656"/>
            <a:ext cx="8363272" cy="6945635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How </a:t>
            </a:r>
            <a:r>
              <a:rPr lang="en-IN" dirty="0" smtClean="0"/>
              <a:t>the compiler and cross compiler works.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steps involved in the </a:t>
            </a:r>
            <a:r>
              <a:rPr lang="en-IN" dirty="0" smtClean="0"/>
              <a:t>compiling:</a:t>
            </a:r>
          </a:p>
          <a:p>
            <a:pPr marL="0" indent="0">
              <a:buNone/>
            </a:pPr>
            <a:endParaRPr lang="en-IN" dirty="0" smtClean="0"/>
          </a:p>
          <a:p>
            <a:pPr marL="971550" lvl="1" indent="-571500">
              <a:buFont typeface="+mj-lt"/>
              <a:buAutoNum type="romanUcPeriod"/>
            </a:pPr>
            <a:r>
              <a:rPr lang="en-IN" sz="2400" dirty="0"/>
              <a:t> </a:t>
            </a:r>
            <a:r>
              <a:rPr lang="en-IN" sz="2400" dirty="0" smtClean="0"/>
              <a:t>   lexical </a:t>
            </a:r>
            <a:r>
              <a:rPr lang="en-IN" sz="2400" dirty="0" smtClean="0"/>
              <a:t>analysis</a:t>
            </a:r>
            <a:endParaRPr lang="en-IN" sz="2400" dirty="0" smtClean="0"/>
          </a:p>
          <a:p>
            <a:pPr marL="971550" lvl="1" indent="-571500">
              <a:buFont typeface="+mj-lt"/>
              <a:buAutoNum type="romanUcPeriod"/>
            </a:pPr>
            <a:r>
              <a:rPr lang="en-IN" sz="2400" dirty="0"/>
              <a:t> </a:t>
            </a:r>
            <a:r>
              <a:rPr lang="en-IN" sz="2400" dirty="0" smtClean="0"/>
              <a:t>   syntactical </a:t>
            </a:r>
            <a:r>
              <a:rPr lang="en-IN" sz="2400" dirty="0" smtClean="0"/>
              <a:t>analysis</a:t>
            </a:r>
            <a:endParaRPr lang="en-IN" sz="2400" dirty="0" smtClean="0"/>
          </a:p>
          <a:p>
            <a:pPr marL="971550" lvl="1" indent="-571500">
              <a:buFont typeface="+mj-lt"/>
              <a:buAutoNum type="romanUcPeriod"/>
            </a:pPr>
            <a:r>
              <a:rPr lang="en-IN" sz="2400" dirty="0"/>
              <a:t> </a:t>
            </a:r>
            <a:r>
              <a:rPr lang="en-IN" sz="2400" dirty="0" smtClean="0"/>
              <a:t>   semantic </a:t>
            </a:r>
            <a:r>
              <a:rPr lang="en-IN" sz="2400" dirty="0" smtClean="0"/>
              <a:t>analysis</a:t>
            </a:r>
            <a:endParaRPr lang="en-IN" sz="2400" dirty="0" smtClean="0"/>
          </a:p>
          <a:p>
            <a:pPr marL="971550" lvl="1" indent="-571500">
              <a:buFont typeface="+mj-lt"/>
              <a:buAutoNum type="romanUcPeriod"/>
            </a:pPr>
            <a:r>
              <a:rPr lang="en-IN" sz="2400" dirty="0"/>
              <a:t> </a:t>
            </a:r>
            <a:r>
              <a:rPr lang="en-IN" sz="2400" dirty="0" smtClean="0"/>
              <a:t>   analysis and </a:t>
            </a:r>
            <a:r>
              <a:rPr lang="en-IN" sz="2400" dirty="0" smtClean="0"/>
              <a:t>optimization</a:t>
            </a:r>
            <a:endParaRPr lang="en-IN" sz="2400" dirty="0" smtClean="0"/>
          </a:p>
          <a:p>
            <a:pPr marL="971550" lvl="1" indent="-571500">
              <a:buFont typeface="+mj-lt"/>
              <a:buAutoNum type="romanUcPeriod"/>
            </a:pPr>
            <a:r>
              <a:rPr lang="en-IN" sz="2400" dirty="0" smtClean="0"/>
              <a:t>    </a:t>
            </a:r>
            <a:r>
              <a:rPr lang="en-IN" sz="2400" dirty="0" smtClean="0"/>
              <a:t>memory management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44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476672"/>
            <a:ext cx="8435280" cy="5649491"/>
          </a:xfrm>
        </p:spPr>
        <p:txBody>
          <a:bodyPr/>
          <a:lstStyle/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How </a:t>
            </a:r>
            <a:r>
              <a:rPr lang="en-IN" dirty="0" smtClean="0"/>
              <a:t>the  transpiler works(its concept)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Discussion of some examples like </a:t>
            </a:r>
            <a:r>
              <a:rPr lang="en-IN" dirty="0" err="1" smtClean="0"/>
              <a:t>psedu</a:t>
            </a:r>
            <a:r>
              <a:rPr lang="en-IN" dirty="0" smtClean="0"/>
              <a:t>-master, </a:t>
            </a:r>
            <a:r>
              <a:rPr lang="en-IN" dirty="0" err="1" smtClean="0"/>
              <a:t>coffescript</a:t>
            </a:r>
            <a:r>
              <a:rPr lang="en-IN" dirty="0" smtClean="0"/>
              <a:t> transpiler.</a:t>
            </a:r>
          </a:p>
          <a:p>
            <a:endParaRPr lang="en-IN" dirty="0"/>
          </a:p>
          <a:p>
            <a:r>
              <a:rPr lang="en-IN" dirty="0" smtClean="0"/>
              <a:t>Basic difference between c++ and JavaScript code.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78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600200"/>
          </a:xfrm>
        </p:spPr>
        <p:txBody>
          <a:bodyPr>
            <a:normAutofit/>
          </a:bodyPr>
          <a:lstStyle/>
          <a:p>
            <a:r>
              <a:rPr lang="en-IN" sz="4800" dirty="0" smtClean="0"/>
              <a:t>What problems need to be solved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988840"/>
            <a:ext cx="8291264" cy="4137323"/>
          </a:xfrm>
        </p:spPr>
        <p:txBody>
          <a:bodyPr>
            <a:normAutofit/>
          </a:bodyPr>
          <a:lstStyle/>
          <a:p>
            <a:r>
              <a:rPr lang="en-IN" dirty="0" smtClean="0"/>
              <a:t>Challenges involved in implementation of porting using the various technology.</a:t>
            </a:r>
          </a:p>
          <a:p>
            <a:endParaRPr lang="en-IN" dirty="0"/>
          </a:p>
          <a:p>
            <a:r>
              <a:rPr lang="en-IN" dirty="0" smtClean="0"/>
              <a:t>Evaluation of the error involved in the technology in porting and finding the solution.</a:t>
            </a:r>
          </a:p>
          <a:p>
            <a:endParaRPr lang="en-IN" dirty="0"/>
          </a:p>
          <a:p>
            <a:r>
              <a:rPr lang="en-IN" dirty="0" smtClean="0"/>
              <a:t>Challenges involved in making the new transpiler for conversion of cocos2d c++ to cocos2d-JS.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34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 smtClean="0"/>
              <a:t>Reason for working on this problem set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19256" cy="4353347"/>
          </a:xfrm>
        </p:spPr>
        <p:txBody>
          <a:bodyPr>
            <a:normAutofit/>
          </a:bodyPr>
          <a:lstStyle/>
          <a:p>
            <a:r>
              <a:rPr lang="en-IN" dirty="0" smtClean="0"/>
              <a:t>Trying to solved the problem in various technology already available for solving the problem will help us to port the exists solution to web browser.</a:t>
            </a:r>
          </a:p>
          <a:p>
            <a:endParaRPr lang="en-IN" dirty="0"/>
          </a:p>
          <a:p>
            <a:r>
              <a:rPr lang="en-IN" dirty="0" smtClean="0"/>
              <a:t>In case the error are unsolvable then making my own transpiler for porting cocos2d c++ to cocos2d-JS.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It will save the time of the company from recoding the application.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80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19256" cy="1268760"/>
          </a:xfrm>
        </p:spPr>
        <p:txBody>
          <a:bodyPr/>
          <a:lstStyle/>
          <a:p>
            <a:r>
              <a:rPr lang="en-IN" sz="4800" dirty="0" smtClean="0"/>
              <a:t>Approaches for the solution 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Emscripten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r>
              <a:rPr lang="en-IN" dirty="0" err="1" smtClean="0"/>
              <a:t>Flascc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r>
              <a:rPr lang="en-IN" dirty="0" err="1" smtClean="0"/>
              <a:t>Cheerp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r>
              <a:rPr lang="en-IN" dirty="0" err="1"/>
              <a:t>Cocos</a:t>
            </a:r>
            <a:endParaRPr lang="en-IN" dirty="0"/>
          </a:p>
          <a:p>
            <a:pPr marL="971550" lvl="1" indent="-571500">
              <a:buFont typeface="+mj-lt"/>
              <a:buAutoNum type="romanLcPeriod"/>
            </a:pPr>
            <a:r>
              <a:rPr lang="en-IN" sz="2000" dirty="0" err="1"/>
              <a:t>Cocos</a:t>
            </a:r>
            <a:r>
              <a:rPr lang="en-IN" sz="2000" dirty="0"/>
              <a:t>-sharp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IN" sz="2000" dirty="0"/>
              <a:t>Cocos2d-HTML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IN" sz="2000" dirty="0"/>
              <a:t>Cocos2d-JS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16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770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003232" cy="778098"/>
          </a:xfrm>
        </p:spPr>
        <p:txBody>
          <a:bodyPr/>
          <a:lstStyle/>
          <a:p>
            <a:r>
              <a:rPr lang="en-IN" sz="4400" dirty="0" smtClean="0"/>
              <a:t>Comparison of the approaches</a:t>
            </a:r>
            <a:endParaRPr lang="en-IN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908720"/>
            <a:ext cx="8352928" cy="555721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05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7931224" cy="1052736"/>
          </a:xfrm>
        </p:spPr>
        <p:txBody>
          <a:bodyPr/>
          <a:lstStyle/>
          <a:p>
            <a:r>
              <a:rPr lang="en-IN" sz="4800" dirty="0" smtClean="0"/>
              <a:t>Evaluation of the approaches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00808"/>
            <a:ext cx="8291264" cy="4425355"/>
          </a:xfrm>
        </p:spPr>
        <p:txBody>
          <a:bodyPr>
            <a:normAutofit/>
          </a:bodyPr>
          <a:lstStyle/>
          <a:p>
            <a:r>
              <a:rPr lang="en-IN" dirty="0" smtClean="0"/>
              <a:t>The only solution found which ports the existing solution with a recode is </a:t>
            </a:r>
            <a:r>
              <a:rPr lang="en-IN" dirty="0" err="1"/>
              <a:t>E</a:t>
            </a:r>
            <a:r>
              <a:rPr lang="en-IN" dirty="0" err="1" smtClean="0"/>
              <a:t>mscripten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 smtClean="0"/>
              <a:t>Reasons not using this </a:t>
            </a:r>
            <a:r>
              <a:rPr lang="en-IN" dirty="0" smtClean="0"/>
              <a:t>approach</a:t>
            </a:r>
          </a:p>
          <a:p>
            <a:pPr marL="0" indent="0">
              <a:buNone/>
            </a:pPr>
            <a:endParaRPr lang="en-IN" dirty="0" smtClean="0"/>
          </a:p>
          <a:p>
            <a:pPr marL="971550" lvl="1" indent="-571500">
              <a:buFont typeface="+mj-lt"/>
              <a:buAutoNum type="romanUcPeriod"/>
            </a:pPr>
            <a:r>
              <a:rPr lang="en-IN" sz="2000" dirty="0" smtClean="0"/>
              <a:t>It converts the code into asm.js which is not so developer friendly</a:t>
            </a:r>
            <a:r>
              <a:rPr lang="en-IN" sz="2000" dirty="0" smtClean="0"/>
              <a:t>.</a:t>
            </a:r>
          </a:p>
          <a:p>
            <a:pPr marL="971550" lvl="1" indent="-571500">
              <a:buFont typeface="+mj-lt"/>
              <a:buAutoNum type="romanUcPeriod"/>
            </a:pPr>
            <a:endParaRPr lang="en-IN" sz="2000" dirty="0" smtClean="0"/>
          </a:p>
          <a:p>
            <a:pPr marL="971550" lvl="1" indent="-571500">
              <a:buFont typeface="+mj-lt"/>
              <a:buAutoNum type="romanUcPeriod"/>
            </a:pPr>
            <a:r>
              <a:rPr lang="en-IN" sz="2000" dirty="0" smtClean="0"/>
              <a:t>It </a:t>
            </a:r>
            <a:r>
              <a:rPr lang="en-IN" sz="2000" dirty="0" smtClean="0"/>
              <a:t>gives a lot of bug when compiling for porting  cocos2d </a:t>
            </a:r>
            <a:r>
              <a:rPr lang="en-IN" sz="2000" dirty="0" smtClean="0"/>
              <a:t>c</a:t>
            </a:r>
            <a:r>
              <a:rPr lang="en-IN" sz="2000" dirty="0" smtClean="0"/>
              <a:t>++ to </a:t>
            </a:r>
            <a:r>
              <a:rPr lang="en-IN" sz="2000" dirty="0" smtClean="0"/>
              <a:t>JavaScript.</a:t>
            </a:r>
            <a:endParaRPr lang="en-IN" sz="2000" dirty="0" smtClean="0"/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70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075240" cy="850106"/>
          </a:xfrm>
        </p:spPr>
        <p:txBody>
          <a:bodyPr/>
          <a:lstStyle/>
          <a:p>
            <a:r>
              <a:rPr lang="en-IN" sz="4800" dirty="0" smtClean="0"/>
              <a:t>Alternate approach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2776"/>
            <a:ext cx="8291264" cy="4713387"/>
          </a:xfrm>
        </p:spPr>
        <p:txBody>
          <a:bodyPr/>
          <a:lstStyle/>
          <a:p>
            <a:r>
              <a:rPr lang="en-IN" dirty="0" smtClean="0"/>
              <a:t>Making a transpiler which converts the existing code cocos2d c++ to cocos2d JS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Steps followed</a:t>
            </a:r>
            <a:r>
              <a:rPr lang="en-IN" dirty="0" smtClean="0"/>
              <a:t>…</a:t>
            </a:r>
          </a:p>
          <a:p>
            <a:pPr marL="0" indent="0">
              <a:buNone/>
            </a:pPr>
            <a:endParaRPr lang="en-IN" dirty="0"/>
          </a:p>
          <a:p>
            <a:pPr marL="971550" lvl="1" indent="-571500">
              <a:buFont typeface="+mj-lt"/>
              <a:buAutoNum type="romanUcPeriod"/>
            </a:pPr>
            <a:r>
              <a:rPr lang="en-IN" sz="2000" dirty="0" smtClean="0"/>
              <a:t>Literature review of the existing transpiler. concepts.</a:t>
            </a:r>
          </a:p>
          <a:p>
            <a:pPr marL="971550" lvl="1" indent="-571500">
              <a:buFont typeface="+mj-lt"/>
              <a:buAutoNum type="romanUcPeriod"/>
            </a:pPr>
            <a:endParaRPr lang="en-IN" sz="2000" dirty="0"/>
          </a:p>
          <a:p>
            <a:pPr marL="971550" lvl="1" indent="-571500">
              <a:buFont typeface="+mj-lt"/>
              <a:buAutoNum type="romanUcPeriod"/>
            </a:pPr>
            <a:r>
              <a:rPr lang="en-IN" sz="2000" dirty="0" smtClean="0"/>
              <a:t>Coding the new transpiler.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61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728" y="0"/>
            <a:ext cx="3600400" cy="836712"/>
          </a:xfrm>
        </p:spPr>
        <p:txBody>
          <a:bodyPr/>
          <a:lstStyle/>
          <a:p>
            <a:r>
              <a:rPr lang="en-IN" sz="4800" dirty="0" smtClean="0"/>
              <a:t>Agenda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08720"/>
            <a:ext cx="8712968" cy="5400600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    Title                                                                 Page Number</a:t>
            </a:r>
          </a:p>
          <a:p>
            <a:endParaRPr lang="en-IN" dirty="0" smtClean="0"/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Problem </a:t>
            </a:r>
            <a:r>
              <a:rPr lang="en-IN" dirty="0"/>
              <a:t>set that the thesis deal </a:t>
            </a:r>
            <a:r>
              <a:rPr lang="en-IN" dirty="0" smtClean="0"/>
              <a:t>with……………..   3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Hypothesis……………………………………………...   4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Background……………………………………………   5-8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What problems need to be solved………….........   9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Reasons for working on this problem set…………   10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Approaches for solution………………………..........  11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Comparison of the approaches…………………...  12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Evaluation of approaches…………………………..  13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Alternate approaches ………………………………  14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36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859216" cy="1124744"/>
          </a:xfrm>
        </p:spPr>
        <p:txBody>
          <a:bodyPr/>
          <a:lstStyle/>
          <a:p>
            <a:r>
              <a:rPr lang="en-IN" sz="4800" dirty="0" smtClean="0"/>
              <a:t>Requirement analysis 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291264" cy="4929411"/>
          </a:xfrm>
        </p:spPr>
        <p:txBody>
          <a:bodyPr>
            <a:normAutofit/>
          </a:bodyPr>
          <a:lstStyle/>
          <a:p>
            <a:r>
              <a:rPr lang="en-IN" dirty="0" err="1" smtClean="0"/>
              <a:t>TrunApp</a:t>
            </a:r>
            <a:r>
              <a:rPr lang="en-IN" dirty="0" smtClean="0"/>
              <a:t> is an existing application made in cocos2d-x </a:t>
            </a:r>
            <a:r>
              <a:rPr lang="en-IN" dirty="0" err="1" smtClean="0"/>
              <a:t>c++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It is a cross platform application.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Its is needed to be ported to web browser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Analysis of the technologies which can transfer this to web browser.</a:t>
            </a:r>
          </a:p>
          <a:p>
            <a:endParaRPr lang="en-IN" dirty="0" smtClean="0"/>
          </a:p>
          <a:p>
            <a:r>
              <a:rPr lang="en-IN" dirty="0" smtClean="0"/>
              <a:t>Coding the new </a:t>
            </a:r>
            <a:r>
              <a:rPr lang="en-IN" dirty="0" err="1" smtClean="0"/>
              <a:t>transplier</a:t>
            </a:r>
            <a:r>
              <a:rPr lang="en-IN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59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571184" cy="908720"/>
          </a:xfrm>
        </p:spPr>
        <p:txBody>
          <a:bodyPr/>
          <a:lstStyle/>
          <a:p>
            <a:r>
              <a:rPr lang="en-IN" sz="4800" dirty="0" smtClean="0"/>
              <a:t>Building the transpiler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80728"/>
            <a:ext cx="8291264" cy="5145435"/>
          </a:xfrm>
        </p:spPr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Coding </a:t>
            </a:r>
            <a:r>
              <a:rPr lang="en-IN" dirty="0" smtClean="0"/>
              <a:t>the transpiler logic:</a:t>
            </a:r>
          </a:p>
          <a:p>
            <a:pPr marL="0" indent="0">
              <a:buNone/>
            </a:pPr>
            <a:endParaRPr lang="en-IN" dirty="0" smtClean="0"/>
          </a:p>
          <a:p>
            <a:pPr marL="571500" indent="-571500">
              <a:buFont typeface="+mj-lt"/>
              <a:buAutoNum type="romanUcPeriod"/>
            </a:pPr>
            <a:r>
              <a:rPr lang="en-IN" dirty="0" smtClean="0"/>
              <a:t>Lexical analysis </a:t>
            </a:r>
          </a:p>
          <a:p>
            <a:pPr marL="571500" indent="-571500">
              <a:buFont typeface="+mj-lt"/>
              <a:buAutoNum type="romanUcPeriod"/>
            </a:pPr>
            <a:r>
              <a:rPr lang="en-IN" dirty="0" smtClean="0"/>
              <a:t>Syntactical analysis (grammar check)</a:t>
            </a:r>
          </a:p>
          <a:p>
            <a:pPr marL="571500" indent="-571500">
              <a:buFont typeface="+mj-lt"/>
              <a:buAutoNum type="romanUcPeriod"/>
            </a:pPr>
            <a:r>
              <a:rPr lang="en-IN" dirty="0" smtClean="0"/>
              <a:t>Translation logic </a:t>
            </a:r>
          </a:p>
          <a:p>
            <a:pPr marL="571500" indent="-571500">
              <a:buFont typeface="+mj-lt"/>
              <a:buAutoNum type="romanUcPeriod"/>
            </a:pPr>
            <a:r>
              <a:rPr lang="en-IN" dirty="0" smtClean="0"/>
              <a:t>Training the system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74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27168" cy="980728"/>
          </a:xfrm>
        </p:spPr>
        <p:txBody>
          <a:bodyPr/>
          <a:lstStyle/>
          <a:p>
            <a:r>
              <a:rPr lang="en-IN" sz="4800" dirty="0" smtClean="0"/>
              <a:t>Lexical analysis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4525963"/>
          </a:xfrm>
        </p:spPr>
        <p:txBody>
          <a:bodyPr/>
          <a:lstStyle/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Source </a:t>
            </a:r>
            <a:r>
              <a:rPr lang="en-IN" dirty="0" smtClean="0"/>
              <a:t>code is feed line wise.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Line is then broken into tokens with categories like separators, operators, keyword and identifier.</a:t>
            </a:r>
          </a:p>
          <a:p>
            <a:endParaRPr lang="en-IN" dirty="0" smtClean="0"/>
          </a:p>
          <a:p>
            <a:r>
              <a:rPr lang="en-IN" dirty="0" smtClean="0"/>
              <a:t>Theses tokens are then send to syntactical analyser and translator.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2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99176" cy="980728"/>
          </a:xfrm>
        </p:spPr>
        <p:txBody>
          <a:bodyPr/>
          <a:lstStyle/>
          <a:p>
            <a:r>
              <a:rPr lang="en-IN" sz="4800" dirty="0" smtClean="0"/>
              <a:t>Syntactical analysis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/>
          <a:lstStyle/>
          <a:p>
            <a:r>
              <a:rPr lang="en-IN" dirty="0" smtClean="0"/>
              <a:t>Here the grammar of the line (in the forms of tokens) is checked.</a:t>
            </a:r>
          </a:p>
          <a:p>
            <a:endParaRPr lang="en-IN" dirty="0"/>
          </a:p>
          <a:p>
            <a:r>
              <a:rPr lang="en-IN" dirty="0" smtClean="0"/>
              <a:t>Look ahead algorithm is used to check the proper grammar pattern.</a:t>
            </a:r>
          </a:p>
          <a:p>
            <a:endParaRPr lang="en-IN" dirty="0"/>
          </a:p>
          <a:p>
            <a:r>
              <a:rPr lang="en-IN" dirty="0" smtClean="0"/>
              <a:t>Errors are reported if it doesn't matches with proper grammar.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23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87208" cy="706090"/>
          </a:xfrm>
        </p:spPr>
        <p:txBody>
          <a:bodyPr>
            <a:noAutofit/>
          </a:bodyPr>
          <a:lstStyle/>
          <a:p>
            <a:r>
              <a:rPr lang="en-IN" sz="4800" dirty="0" smtClean="0"/>
              <a:t>Translation phase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736"/>
            <a:ext cx="8352928" cy="5400600"/>
          </a:xfrm>
        </p:spPr>
        <p:txBody>
          <a:bodyPr/>
          <a:lstStyle/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The </a:t>
            </a:r>
            <a:r>
              <a:rPr lang="en-IN" dirty="0" smtClean="0"/>
              <a:t>translation pair are retrieve from the trained xml file.</a:t>
            </a:r>
          </a:p>
          <a:p>
            <a:endParaRPr lang="en-IN" dirty="0"/>
          </a:p>
          <a:p>
            <a:r>
              <a:rPr lang="en-IN" dirty="0" smtClean="0"/>
              <a:t>The word pairs are matched and  then they are </a:t>
            </a:r>
          </a:p>
          <a:p>
            <a:pPr marL="0" indent="0">
              <a:buNone/>
            </a:pPr>
            <a:r>
              <a:rPr lang="en-IN" dirty="0" smtClean="0"/>
              <a:t>    replaced.</a:t>
            </a:r>
          </a:p>
          <a:p>
            <a:endParaRPr lang="en-IN" dirty="0"/>
          </a:p>
          <a:p>
            <a:r>
              <a:rPr lang="en-IN" dirty="0" smtClean="0"/>
              <a:t>Some common syntactical difference like -&gt; , :: are replaced by .(dot)</a:t>
            </a:r>
          </a:p>
          <a:p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08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15200" cy="908720"/>
          </a:xfrm>
        </p:spPr>
        <p:txBody>
          <a:bodyPr/>
          <a:lstStyle/>
          <a:p>
            <a:r>
              <a:rPr lang="en-IN" sz="4800" dirty="0" smtClean="0"/>
              <a:t>Training of the system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Probability </a:t>
            </a:r>
            <a:r>
              <a:rPr lang="en-IN" dirty="0" smtClean="0"/>
              <a:t>and pattern matching is used to determine the type of the token.</a:t>
            </a:r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Observation </a:t>
            </a:r>
            <a:r>
              <a:rPr lang="en-IN" dirty="0" smtClean="0"/>
              <a:t>:</a:t>
            </a:r>
            <a:endParaRPr lang="en-IN" dirty="0" smtClean="0"/>
          </a:p>
          <a:p>
            <a:pPr marL="971550" lvl="1" indent="-571500">
              <a:buFont typeface="+mj-lt"/>
              <a:buAutoNum type="romanUcPeriod"/>
            </a:pPr>
            <a:r>
              <a:rPr lang="en-IN" sz="2000" dirty="0"/>
              <a:t> </a:t>
            </a:r>
            <a:r>
              <a:rPr lang="en-IN" sz="2000" dirty="0" smtClean="0"/>
              <a:t>  operator – 1 Letter</a:t>
            </a:r>
          </a:p>
          <a:p>
            <a:pPr marL="971550" lvl="1" indent="-571500">
              <a:buFont typeface="+mj-lt"/>
              <a:buAutoNum type="romanUcPeriod"/>
            </a:pPr>
            <a:r>
              <a:rPr lang="en-IN" sz="2000" dirty="0"/>
              <a:t> </a:t>
            </a:r>
            <a:r>
              <a:rPr lang="en-IN" sz="2000" dirty="0" smtClean="0"/>
              <a:t>  </a:t>
            </a:r>
            <a:r>
              <a:rPr lang="en-IN" sz="2000" dirty="0" smtClean="0"/>
              <a:t>separator </a:t>
            </a:r>
            <a:r>
              <a:rPr lang="en-IN" sz="2000" dirty="0" smtClean="0"/>
              <a:t>– 1Letter</a:t>
            </a:r>
          </a:p>
          <a:p>
            <a:pPr marL="971550" lvl="1" indent="-571500">
              <a:buFont typeface="+mj-lt"/>
              <a:buAutoNum type="romanUcPeriod"/>
            </a:pPr>
            <a:r>
              <a:rPr lang="en-IN" sz="2000" dirty="0"/>
              <a:t> </a:t>
            </a:r>
            <a:r>
              <a:rPr lang="en-IN" sz="2000" dirty="0" smtClean="0"/>
              <a:t>  Keyword – 4 letter</a:t>
            </a:r>
          </a:p>
          <a:p>
            <a:pPr marL="971550" lvl="1" indent="-571500">
              <a:buFont typeface="+mj-lt"/>
              <a:buAutoNum type="romanUcPeriod"/>
            </a:pPr>
            <a:r>
              <a:rPr lang="en-IN" sz="2000" dirty="0"/>
              <a:t> </a:t>
            </a:r>
            <a:r>
              <a:rPr lang="en-IN" sz="2000" dirty="0" smtClean="0"/>
              <a:t>  </a:t>
            </a:r>
            <a:r>
              <a:rPr lang="en-IN" sz="2000" dirty="0" smtClean="0"/>
              <a:t>identifier </a:t>
            </a:r>
            <a:r>
              <a:rPr lang="en-IN" sz="2000" dirty="0" smtClean="0"/>
              <a:t>– more than 4</a:t>
            </a:r>
            <a:endParaRPr lang="en-IN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36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332656"/>
            <a:ext cx="8291264" cy="5793507"/>
          </a:xfrm>
        </p:spPr>
        <p:txBody>
          <a:bodyPr/>
          <a:lstStyle/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Pattern</a:t>
            </a:r>
            <a:r>
              <a:rPr lang="en-IN" dirty="0" smtClean="0"/>
              <a:t>:</a:t>
            </a:r>
          </a:p>
          <a:p>
            <a:pPr marL="971550" lvl="1" indent="-571500">
              <a:buFont typeface="+mj-lt"/>
              <a:buAutoNum type="romanUcPeriod"/>
            </a:pPr>
            <a:r>
              <a:rPr lang="en-IN" sz="2000" dirty="0" smtClean="0"/>
              <a:t>  keyword – Letters</a:t>
            </a:r>
          </a:p>
          <a:p>
            <a:pPr marL="971550" lvl="1" indent="-571500">
              <a:buFont typeface="+mj-lt"/>
              <a:buAutoNum type="romanUcPeriod"/>
            </a:pPr>
            <a:r>
              <a:rPr lang="en-IN" sz="2000" dirty="0" smtClean="0"/>
              <a:t>  Identifier – Alphanumeric</a:t>
            </a:r>
          </a:p>
          <a:p>
            <a:pPr marL="971550" lvl="1" indent="-571500">
              <a:buFont typeface="+mj-lt"/>
              <a:buAutoNum type="romanUcPeriod"/>
            </a:pPr>
            <a:r>
              <a:rPr lang="en-IN" sz="2000" dirty="0" smtClean="0"/>
              <a:t>  Separators – array of predefined symbol</a:t>
            </a:r>
          </a:p>
          <a:p>
            <a:pPr marL="971550" lvl="1" indent="-571500">
              <a:buFont typeface="+mj-lt"/>
              <a:buAutoNum type="romanUcPeriod"/>
            </a:pPr>
            <a:r>
              <a:rPr lang="en-IN" sz="2000" dirty="0"/>
              <a:t> </a:t>
            </a:r>
            <a:r>
              <a:rPr lang="en-IN" sz="2000" dirty="0" smtClean="0"/>
              <a:t> operators – array of predefined symbol</a:t>
            </a:r>
            <a:r>
              <a:rPr lang="en-IN" dirty="0" smtClean="0"/>
              <a:t>.</a:t>
            </a:r>
          </a:p>
          <a:p>
            <a:pPr marL="971550" lvl="1" indent="-571500">
              <a:buFont typeface="+mj-lt"/>
              <a:buAutoNum type="romanUcPeriod"/>
            </a:pPr>
            <a:endParaRPr lang="en-IN" dirty="0" smtClean="0"/>
          </a:p>
          <a:p>
            <a:pPr marL="857250" lvl="1" indent="-457200">
              <a:buFont typeface="Arial" pitchFamily="34" charset="0"/>
              <a:buChar char="•"/>
            </a:pPr>
            <a:r>
              <a:rPr lang="en-IN" sz="2000" dirty="0" err="1" smtClean="0"/>
              <a:t>Avg</a:t>
            </a:r>
            <a:r>
              <a:rPr lang="en-IN" sz="2000" dirty="0" smtClean="0"/>
              <a:t> = (probability of observation + probability of pattern)/2</a:t>
            </a:r>
          </a:p>
          <a:p>
            <a:pPr marL="857250" lvl="1" indent="-457200">
              <a:buFont typeface="Arial" pitchFamily="34" charset="0"/>
              <a:buChar char="•"/>
            </a:pPr>
            <a:endParaRPr lang="en-IN" sz="2000" dirty="0"/>
          </a:p>
          <a:p>
            <a:pPr marL="857250" lvl="1" indent="-457200">
              <a:buFont typeface="Arial" pitchFamily="34" charset="0"/>
              <a:buChar char="•"/>
            </a:pPr>
            <a:r>
              <a:rPr lang="en-IN" sz="2000" dirty="0" err="1" smtClean="0"/>
              <a:t>Avg</a:t>
            </a:r>
            <a:r>
              <a:rPr lang="en-IN" sz="2000" dirty="0" smtClean="0"/>
              <a:t> &gt; 0.5 decides that type of token.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57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99176" cy="836712"/>
          </a:xfrm>
        </p:spPr>
        <p:txBody>
          <a:bodyPr>
            <a:normAutofit fontScale="90000"/>
          </a:bodyPr>
          <a:lstStyle/>
          <a:p>
            <a:r>
              <a:rPr lang="en-IN" sz="4800" dirty="0" smtClean="0"/>
              <a:t>Using hidden markov model 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4"/>
            <a:ext cx="8291264" cy="5001419"/>
          </a:xfrm>
        </p:spPr>
        <p:txBody>
          <a:bodyPr/>
          <a:lstStyle/>
          <a:p>
            <a:endParaRPr lang="en-IN" dirty="0" smtClean="0"/>
          </a:p>
          <a:p>
            <a:r>
              <a:rPr lang="en-IN" dirty="0" smtClean="0"/>
              <a:t>To </a:t>
            </a:r>
            <a:r>
              <a:rPr lang="en-IN" dirty="0" smtClean="0"/>
              <a:t>decide the accuracy of the token hidden markov model is used.</a:t>
            </a:r>
          </a:p>
          <a:p>
            <a:endParaRPr lang="en-IN" dirty="0"/>
          </a:p>
          <a:p>
            <a:r>
              <a:rPr lang="en-IN" dirty="0" smtClean="0"/>
              <a:t>It uses look ahead and look behind algorithm to match the accuracy of token.</a:t>
            </a:r>
          </a:p>
          <a:p>
            <a:endParaRPr lang="en-IN" dirty="0"/>
          </a:p>
          <a:p>
            <a:r>
              <a:rPr lang="en-IN" dirty="0" smtClean="0"/>
              <a:t>Predefine matrix made with observation of previous pattern is used.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85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571184" cy="908720"/>
          </a:xfrm>
        </p:spPr>
        <p:txBody>
          <a:bodyPr/>
          <a:lstStyle/>
          <a:p>
            <a:r>
              <a:rPr lang="en-IN" sz="4800" dirty="0" smtClean="0"/>
              <a:t>Sequence diagram</a:t>
            </a:r>
            <a:endParaRPr lang="en-IN" sz="4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75" y="1052736"/>
            <a:ext cx="8871481" cy="532859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32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283152" cy="1124744"/>
          </a:xfrm>
        </p:spPr>
        <p:txBody>
          <a:bodyPr/>
          <a:lstStyle/>
          <a:p>
            <a:r>
              <a:rPr lang="en-IN" dirty="0" smtClean="0"/>
              <a:t>Result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1569298"/>
            <a:ext cx="8218487" cy="432900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51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0"/>
            <a:ext cx="6696744" cy="980728"/>
          </a:xfrm>
        </p:spPr>
        <p:txBody>
          <a:bodyPr/>
          <a:lstStyle/>
          <a:p>
            <a:r>
              <a:rPr lang="en-IN" sz="4800" dirty="0" smtClean="0"/>
              <a:t>Agenda continued…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19256" cy="5073427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      Title                                                       Page Number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10. Requirement analysis …………………………  15</a:t>
            </a:r>
          </a:p>
          <a:p>
            <a:pPr marL="0" indent="0">
              <a:buNone/>
            </a:pPr>
            <a:r>
              <a:rPr lang="en-IN" dirty="0" smtClean="0"/>
              <a:t>11. Building the transpiler …………………………  16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11.1 Lexical analysis …………………………...  17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11.2 Syntactical analysis ……………………...  18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11.3 Translation phase ………………..............  19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11.4 Training of the system ……………………  20-21</a:t>
            </a:r>
          </a:p>
          <a:p>
            <a:pPr marL="0" indent="0">
              <a:buNone/>
            </a:pPr>
            <a:r>
              <a:rPr lang="en-IN" dirty="0" smtClean="0"/>
              <a:t>12. Hidden markov model …………………..........  22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37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15200" cy="908720"/>
          </a:xfrm>
        </p:spPr>
        <p:txBody>
          <a:bodyPr/>
          <a:lstStyle/>
          <a:p>
            <a:r>
              <a:rPr lang="en-IN" sz="4800" dirty="0" smtClean="0"/>
              <a:t>Changes to get the result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736"/>
            <a:ext cx="8291264" cy="5073427"/>
          </a:xfrm>
        </p:spPr>
        <p:txBody>
          <a:bodyPr/>
          <a:lstStyle/>
          <a:p>
            <a:r>
              <a:rPr lang="en-IN" dirty="0"/>
              <a:t> Size </a:t>
            </a:r>
            <a:r>
              <a:rPr lang="en-IN" dirty="0" err="1"/>
              <a:t>visibleSize</a:t>
            </a:r>
            <a:r>
              <a:rPr lang="en-IN" dirty="0"/>
              <a:t> = Director::</a:t>
            </a:r>
            <a:r>
              <a:rPr lang="en-IN" dirty="0" err="1"/>
              <a:t>getInstance</a:t>
            </a:r>
            <a:r>
              <a:rPr lang="en-IN" dirty="0"/>
              <a:t>()-&gt;</a:t>
            </a:r>
            <a:r>
              <a:rPr lang="en-IN" dirty="0" err="1"/>
              <a:t>getVisibleSize</a:t>
            </a:r>
            <a:r>
              <a:rPr lang="en-IN" dirty="0" smtClean="0"/>
              <a:t>();</a:t>
            </a:r>
          </a:p>
          <a:p>
            <a:endParaRPr lang="en-IN" dirty="0"/>
          </a:p>
          <a:p>
            <a:r>
              <a:rPr lang="en-IN" dirty="0" smtClean="0"/>
              <a:t>menu(val,1) -----</a:t>
            </a:r>
            <a:r>
              <a:rPr lang="en-IN" dirty="0" smtClean="0">
                <a:sym typeface="Wingdings" pitchFamily="2" charset="2"/>
              </a:rPr>
              <a:t> have to remove the  ,1)</a:t>
            </a:r>
          </a:p>
          <a:p>
            <a:endParaRPr lang="en-IN" dirty="0">
              <a:sym typeface="Wingdings" pitchFamily="2" charset="2"/>
            </a:endParaRPr>
          </a:p>
          <a:p>
            <a:r>
              <a:rPr lang="en-IN" dirty="0" smtClean="0">
                <a:sym typeface="Wingdings" pitchFamily="2" charset="2"/>
              </a:rPr>
              <a:t>Vec2::Zero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25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075240" cy="994122"/>
          </a:xfrm>
        </p:spPr>
        <p:txBody>
          <a:bodyPr>
            <a:normAutofit fontScale="90000"/>
          </a:bodyPr>
          <a:lstStyle/>
          <a:p>
            <a:r>
              <a:rPr lang="en-IN" sz="5300" dirty="0"/>
              <a:t>Comparative approach</a:t>
            </a:r>
            <a:r>
              <a:rPr lang="en-IN" dirty="0"/>
              <a:t>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196752"/>
            <a:ext cx="7715200" cy="4929411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IN" dirty="0" smtClean="0"/>
              <a:t>Automatic </a:t>
            </a:r>
            <a:r>
              <a:rPr lang="en-IN" dirty="0"/>
              <a:t>generation of </a:t>
            </a:r>
            <a:r>
              <a:rPr lang="en-IN" dirty="0" smtClean="0"/>
              <a:t>code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</a:t>
            </a:r>
            <a:r>
              <a:rPr lang="en-IN" dirty="0" smtClean="0">
                <a:solidFill>
                  <a:srgbClr val="FF0000"/>
                </a:solidFill>
              </a:rPr>
              <a:t>Negative</a:t>
            </a:r>
          </a:p>
          <a:p>
            <a:pPr marL="800100" lvl="2" indent="0">
              <a:buNone/>
            </a:pPr>
            <a:r>
              <a:rPr lang="en-IN" dirty="0"/>
              <a:t> </a:t>
            </a:r>
            <a:r>
              <a:rPr lang="en-IN" dirty="0" smtClean="0"/>
              <a:t>- NACL</a:t>
            </a:r>
          </a:p>
          <a:p>
            <a:pPr lvl="2">
              <a:buFontTx/>
              <a:buChar char="-"/>
            </a:pPr>
            <a:r>
              <a:rPr lang="en-IN" dirty="0" err="1" smtClean="0"/>
              <a:t>Cheerp</a:t>
            </a:r>
            <a:endParaRPr lang="en-IN" dirty="0" smtClean="0"/>
          </a:p>
          <a:p>
            <a:pPr lvl="2">
              <a:buFontTx/>
              <a:buChar char="-"/>
            </a:pPr>
            <a:r>
              <a:rPr lang="en-IN" dirty="0" err="1" smtClean="0"/>
              <a:t>Flascc</a:t>
            </a:r>
            <a:endParaRPr lang="en-IN" dirty="0" smtClean="0"/>
          </a:p>
          <a:p>
            <a:pPr lvl="2">
              <a:buFontTx/>
              <a:buChar char="-"/>
            </a:pPr>
            <a:r>
              <a:rPr lang="en-IN" dirty="0" smtClean="0"/>
              <a:t>Cocos2d </a:t>
            </a:r>
            <a:r>
              <a:rPr lang="en-IN" dirty="0" err="1" smtClean="0"/>
              <a:t>Js</a:t>
            </a:r>
            <a:endParaRPr lang="en-IN" dirty="0" smtClean="0"/>
          </a:p>
          <a:p>
            <a:pPr lvl="2">
              <a:buFontTx/>
              <a:buChar char="-"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</a:t>
            </a:r>
            <a:r>
              <a:rPr lang="en-IN" dirty="0" smtClean="0">
                <a:solidFill>
                  <a:srgbClr val="00B050"/>
                </a:solidFill>
              </a:rPr>
              <a:t>Positive</a:t>
            </a:r>
          </a:p>
          <a:p>
            <a:pPr marL="914400" lvl="2" indent="0">
              <a:buNone/>
            </a:pPr>
            <a:r>
              <a:rPr lang="en-IN" dirty="0" smtClean="0"/>
              <a:t>+ </a:t>
            </a:r>
            <a:r>
              <a:rPr lang="en-IN" dirty="0" err="1" smtClean="0"/>
              <a:t>Emscripten</a:t>
            </a:r>
            <a:endParaRPr lang="en-IN" dirty="0" smtClean="0"/>
          </a:p>
          <a:p>
            <a:pPr marL="914400" lvl="2" indent="0">
              <a:buNone/>
            </a:pPr>
            <a:r>
              <a:rPr lang="en-IN" dirty="0" smtClean="0"/>
              <a:t>+ Transpiler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3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931224" cy="1412776"/>
          </a:xfrm>
        </p:spPr>
        <p:txBody>
          <a:bodyPr/>
          <a:lstStyle/>
          <a:p>
            <a:r>
              <a:rPr lang="en-IN" sz="4800" dirty="0" smtClean="0"/>
              <a:t>2. Web </a:t>
            </a:r>
            <a:r>
              <a:rPr lang="en-IN" sz="4800" dirty="0"/>
              <a:t>browser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556792"/>
            <a:ext cx="7931224" cy="4569371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dirty="0" smtClean="0"/>
              <a:t>Dependence </a:t>
            </a:r>
            <a:r>
              <a:rPr lang="en-IN" dirty="0" smtClean="0"/>
              <a:t>on plugin</a:t>
            </a:r>
          </a:p>
          <a:p>
            <a:pPr marL="1314450" lvl="2" indent="-514350">
              <a:buFont typeface="+mj-lt"/>
              <a:buAutoNum type="romanUcPeriod"/>
            </a:pPr>
            <a:r>
              <a:rPr lang="en-IN" dirty="0"/>
              <a:t> </a:t>
            </a:r>
            <a:r>
              <a:rPr lang="en-IN" dirty="0" smtClean="0"/>
              <a:t>   </a:t>
            </a:r>
            <a:r>
              <a:rPr lang="en-IN" dirty="0" err="1" smtClean="0"/>
              <a:t>Flascc</a:t>
            </a:r>
            <a:endParaRPr lang="en-IN" dirty="0" smtClean="0"/>
          </a:p>
          <a:p>
            <a:pPr marL="1314450" lvl="2" indent="-514350">
              <a:buFont typeface="+mj-lt"/>
              <a:buAutoNum type="romanUcPeriod"/>
            </a:pPr>
            <a:r>
              <a:rPr lang="en-IN" dirty="0"/>
              <a:t> </a:t>
            </a:r>
            <a:r>
              <a:rPr lang="en-IN" dirty="0" smtClean="0"/>
              <a:t>   NACL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 smtClean="0"/>
              <a:t>Independent from plugin</a:t>
            </a:r>
          </a:p>
          <a:p>
            <a:pPr marL="1314450" lvl="2" indent="-514350">
              <a:buFont typeface="+mj-lt"/>
              <a:buAutoNum type="romanUcPeriod"/>
            </a:pPr>
            <a:r>
              <a:rPr lang="en-IN" dirty="0"/>
              <a:t> </a:t>
            </a:r>
            <a:r>
              <a:rPr lang="en-IN" dirty="0" smtClean="0"/>
              <a:t>   </a:t>
            </a:r>
            <a:r>
              <a:rPr lang="en-IN" dirty="0" err="1" smtClean="0"/>
              <a:t>Emscripten</a:t>
            </a:r>
            <a:endParaRPr lang="en-IN" dirty="0" smtClean="0"/>
          </a:p>
          <a:p>
            <a:pPr marL="1314450" lvl="2" indent="-514350">
              <a:buFont typeface="+mj-lt"/>
              <a:buAutoNum type="romanUcPeriod"/>
            </a:pPr>
            <a:r>
              <a:rPr lang="en-IN" dirty="0"/>
              <a:t> </a:t>
            </a:r>
            <a:r>
              <a:rPr lang="en-IN" dirty="0" smtClean="0"/>
              <a:t>   Cocos2d-Js</a:t>
            </a:r>
          </a:p>
          <a:p>
            <a:pPr marL="1314450" lvl="2" indent="-514350">
              <a:buFont typeface="+mj-lt"/>
              <a:buAutoNum type="romanUcPeriod"/>
            </a:pPr>
            <a:r>
              <a:rPr lang="en-IN" dirty="0"/>
              <a:t> </a:t>
            </a:r>
            <a:r>
              <a:rPr lang="en-IN" dirty="0" smtClean="0"/>
              <a:t>   Transpiler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84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43192" cy="980728"/>
          </a:xfrm>
        </p:spPr>
        <p:txBody>
          <a:bodyPr/>
          <a:lstStyle/>
          <a:p>
            <a:r>
              <a:rPr lang="en-IN" sz="4800" dirty="0" smtClean="0"/>
              <a:t>3.Portability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Nearly all the approaches are portable </a:t>
            </a:r>
          </a:p>
          <a:p>
            <a:endParaRPr lang="en-IN" dirty="0"/>
          </a:p>
          <a:p>
            <a:r>
              <a:rPr lang="en-IN" dirty="0" smtClean="0"/>
              <a:t>Can run on any operating system and processor.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63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922114"/>
          </a:xfrm>
        </p:spPr>
        <p:txBody>
          <a:bodyPr/>
          <a:lstStyle/>
          <a:p>
            <a:r>
              <a:rPr lang="en-IN" sz="4800" dirty="0" smtClean="0"/>
              <a:t>4.Security 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268760"/>
            <a:ext cx="8147248" cy="4857403"/>
          </a:xfrm>
        </p:spPr>
        <p:txBody>
          <a:bodyPr/>
          <a:lstStyle/>
          <a:p>
            <a:endParaRPr lang="en-IN" dirty="0" smtClean="0"/>
          </a:p>
          <a:p>
            <a:r>
              <a:rPr lang="en-IN" dirty="0" smtClean="0"/>
              <a:t>NACL </a:t>
            </a:r>
            <a:r>
              <a:rPr lang="en-IN" dirty="0" smtClean="0"/>
              <a:t>is safe as it uses sandboxing.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 smtClean="0"/>
              <a:t>Flash dependent on </a:t>
            </a:r>
            <a:r>
              <a:rPr lang="en-IN" dirty="0" err="1" smtClean="0"/>
              <a:t>swf</a:t>
            </a:r>
            <a:r>
              <a:rPr lang="en-IN" dirty="0" smtClean="0"/>
              <a:t> are vulnerable to attacks like </a:t>
            </a:r>
            <a:r>
              <a:rPr lang="en-IN" dirty="0" smtClean="0"/>
              <a:t>spoofing </a:t>
            </a:r>
            <a:r>
              <a:rPr lang="en-IN" dirty="0" smtClean="0"/>
              <a:t>attack.</a:t>
            </a:r>
          </a:p>
          <a:p>
            <a:endParaRPr lang="en-IN" dirty="0"/>
          </a:p>
          <a:p>
            <a:r>
              <a:rPr lang="en-IN" dirty="0" err="1" smtClean="0"/>
              <a:t>Emscription</a:t>
            </a:r>
            <a:r>
              <a:rPr lang="en-IN" dirty="0" smtClean="0"/>
              <a:t> and cocos2d-x JS have same vulnerability </a:t>
            </a:r>
            <a:r>
              <a:rPr lang="en-IN" dirty="0" smtClean="0"/>
              <a:t>as </a:t>
            </a:r>
            <a:r>
              <a:rPr lang="en-IN" dirty="0" err="1" smtClean="0"/>
              <a:t>javascript</a:t>
            </a:r>
            <a:r>
              <a:rPr lang="en-IN" dirty="0" smtClean="0"/>
              <a:t> </a:t>
            </a:r>
            <a:r>
              <a:rPr lang="en-IN" dirty="0"/>
              <a:t>like cross side </a:t>
            </a:r>
            <a:r>
              <a:rPr lang="en-IN" dirty="0" smtClean="0"/>
              <a:t>scripting.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34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32656"/>
            <a:ext cx="1226899" cy="98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20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1184" cy="706090"/>
          </a:xfrm>
        </p:spPr>
        <p:txBody>
          <a:bodyPr>
            <a:noAutofit/>
          </a:bodyPr>
          <a:lstStyle/>
          <a:p>
            <a:r>
              <a:rPr lang="en-IN" sz="4800" dirty="0" smtClean="0"/>
              <a:t>5.Performance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08720"/>
            <a:ext cx="8435280" cy="5217443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dirty="0" smtClean="0"/>
              <a:t>Native </a:t>
            </a:r>
            <a:r>
              <a:rPr lang="en-IN" dirty="0"/>
              <a:t>client runs as fast as the native </a:t>
            </a:r>
            <a:r>
              <a:rPr lang="en-IN" dirty="0" smtClean="0"/>
              <a:t>code</a:t>
            </a:r>
          </a:p>
          <a:p>
            <a:endParaRPr lang="en-IN" dirty="0"/>
          </a:p>
          <a:p>
            <a:r>
              <a:rPr lang="en-IN" dirty="0" smtClean="0"/>
              <a:t>Flash </a:t>
            </a:r>
            <a:r>
              <a:rPr lang="en-IN" dirty="0"/>
              <a:t>really slow the browser performance as it chew up a huge amount of memory and CPU cycles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err="1" smtClean="0"/>
              <a:t>Emscripten</a:t>
            </a:r>
            <a:r>
              <a:rPr lang="en-IN" dirty="0" smtClean="0"/>
              <a:t> have is little slow because asm.js huge intake of memory.</a:t>
            </a:r>
          </a:p>
          <a:p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err="1" smtClean="0"/>
              <a:t>Cheerp</a:t>
            </a:r>
            <a:r>
              <a:rPr lang="en-IN" dirty="0" smtClean="0"/>
              <a:t> and cocos2d-js browser performance is good.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35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567" y="116632"/>
            <a:ext cx="1028687" cy="117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60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99176" cy="836712"/>
          </a:xfrm>
        </p:spPr>
        <p:txBody>
          <a:bodyPr/>
          <a:lstStyle/>
          <a:p>
            <a:r>
              <a:rPr lang="en-IN" sz="4800" dirty="0" smtClean="0"/>
              <a:t>Future Work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08720"/>
            <a:ext cx="8363272" cy="5217443"/>
          </a:xfrm>
        </p:spPr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Increase the accuracy of the transpiler.</a:t>
            </a:r>
          </a:p>
          <a:p>
            <a:endParaRPr lang="en-IN" dirty="0"/>
          </a:p>
          <a:p>
            <a:r>
              <a:rPr lang="en-IN" dirty="0" smtClean="0"/>
              <a:t>Make it more robust by adding grammar for newer version.</a:t>
            </a:r>
          </a:p>
          <a:p>
            <a:endParaRPr lang="en-IN" dirty="0"/>
          </a:p>
          <a:p>
            <a:r>
              <a:rPr lang="en-IN" dirty="0" smtClean="0"/>
              <a:t>Add new features to make it more user friendly.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36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3" y="1098441"/>
            <a:ext cx="1368152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09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211144" cy="980728"/>
          </a:xfrm>
        </p:spPr>
        <p:txBody>
          <a:bodyPr/>
          <a:lstStyle/>
          <a:p>
            <a:r>
              <a:rPr lang="en-IN" sz="4800" dirty="0" smtClean="0"/>
              <a:t>Conclusion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736"/>
            <a:ext cx="8424936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+ What I did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- evaluation of different approaches  for porting.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- compare there feasibility.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- coding a new transpiler for porting cocos2d-x c++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to cocos2d-JS.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+ What I achieved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- successfully  trans complied the cocos2d-x C++ 	code to cocos2d-JS.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06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+ What </a:t>
            </a:r>
            <a:r>
              <a:rPr lang="en-IN" dirty="0"/>
              <a:t>I </a:t>
            </a:r>
            <a:r>
              <a:rPr lang="en-IN" dirty="0" smtClean="0"/>
              <a:t>Learned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- How the compiler and transpiler works.</a:t>
            </a:r>
          </a:p>
          <a:p>
            <a:pPr marL="0" indent="0">
              <a:buNone/>
            </a:pPr>
            <a:r>
              <a:rPr lang="en-IN" dirty="0"/>
              <a:t>    - challenges involved in </a:t>
            </a:r>
            <a:r>
              <a:rPr lang="en-IN" dirty="0" err="1"/>
              <a:t>transpiling</a:t>
            </a:r>
            <a:r>
              <a:rPr lang="en-IN" dirty="0"/>
              <a:t> and how to solve  	them.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16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931224" cy="1124744"/>
          </a:xfrm>
        </p:spPr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d30y9cdsu7xlg0.cloudfront.net/png/16766-200.png</a:t>
            </a:r>
            <a:endParaRPr lang="en-IN" dirty="0" smtClean="0"/>
          </a:p>
          <a:p>
            <a:endParaRPr lang="en-IN" dirty="0"/>
          </a:p>
          <a:p>
            <a:r>
              <a:rPr lang="en-IN" dirty="0">
                <a:hlinkClick r:id="rId3"/>
              </a:rPr>
              <a:t>http://www.seagate.com/files/www-content/product-content/enterprise-performance-savvio-fam/enterprise-performance-10k-hdd/_cross-product/_</a:t>
            </a:r>
            <a:r>
              <a:rPr lang="en-IN" dirty="0" smtClean="0">
                <a:hlinkClick r:id="rId3"/>
              </a:rPr>
              <a:t>shared/images/int-es-2.5-savvio-10k-overview-2-270x308.png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>
                <a:hlinkClick r:id="rId4"/>
              </a:rPr>
              <a:t>http://</a:t>
            </a:r>
            <a:r>
              <a:rPr lang="en-IN" dirty="0" smtClean="0">
                <a:hlinkClick r:id="rId4"/>
              </a:rPr>
              <a:t>southern-il-security.com/wp-content/uploads/2016/04/security-1.jpg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>
                <a:hlinkClick r:id="rId5"/>
              </a:rPr>
              <a:t>http://</a:t>
            </a:r>
            <a:r>
              <a:rPr lang="en-IN" dirty="0" smtClean="0">
                <a:hlinkClick r:id="rId5"/>
              </a:rPr>
              <a:t>secretsofthehire.com/wp-content/uploads/2014/04/Do-you-have-any-questions-for-me-interview-tips.png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79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4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196008" y="152400"/>
            <a:ext cx="6696744" cy="980728"/>
          </a:xfrm>
        </p:spPr>
        <p:txBody>
          <a:bodyPr/>
          <a:lstStyle/>
          <a:p>
            <a:r>
              <a:rPr lang="en-IN" sz="4800" dirty="0" smtClean="0"/>
              <a:t>Agenda continued…</a:t>
            </a:r>
            <a:endParaRPr lang="en-IN" sz="48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19944" y="1205136"/>
            <a:ext cx="8219256" cy="5073427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      Title                                                       Page Number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13. </a:t>
            </a:r>
            <a:r>
              <a:rPr lang="en-IN" dirty="0" smtClean="0"/>
              <a:t>Comparative </a:t>
            </a:r>
            <a:r>
              <a:rPr lang="en-IN" dirty="0"/>
              <a:t>approach ………………………..  23</a:t>
            </a:r>
          </a:p>
          <a:p>
            <a:pPr marL="0" indent="0">
              <a:buNone/>
            </a:pPr>
            <a:r>
              <a:rPr lang="en-IN" dirty="0" smtClean="0"/>
              <a:t>      13.1 Automatic generation of code ………...   23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13.2 web browser support……………………...   24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13.3 Portability  ………………............................   25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13.4 security   ……………… ..……………………  26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13.5 Performance………………………………...  27</a:t>
            </a:r>
          </a:p>
          <a:p>
            <a:pPr marL="0" indent="0">
              <a:buNone/>
            </a:pPr>
            <a:r>
              <a:rPr lang="en-IN" dirty="0" smtClean="0"/>
              <a:t>14. Future work …………….. …………………..........  29</a:t>
            </a:r>
          </a:p>
          <a:p>
            <a:pPr marL="0" indent="0">
              <a:buNone/>
            </a:pPr>
            <a:r>
              <a:rPr lang="en-IN" dirty="0" smtClean="0"/>
              <a:t>15. Conclusion ………………………………………...  30</a:t>
            </a:r>
          </a:p>
          <a:p>
            <a:pPr marL="0" indent="0">
              <a:buNone/>
            </a:pPr>
            <a:r>
              <a:rPr lang="en-IN" dirty="0" smtClean="0"/>
              <a:t>16. References ………………………………… .......... 32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0" name="Slide Number Placeholder 3"/>
          <p:cNvSpPr txBox="1">
            <a:spLocks/>
          </p:cNvSpPr>
          <p:nvPr/>
        </p:nvSpPr>
        <p:spPr>
          <a:xfrm>
            <a:off x="8695678" y="65087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DCE0BC-118A-470A-A533-6AA16EA2F65F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12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9" y="2279005"/>
            <a:ext cx="3847158" cy="384715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40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195736" y="476672"/>
            <a:ext cx="46217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IN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 You</a:t>
            </a:r>
            <a:endParaRPr lang="en-IN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552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571184" cy="980728"/>
          </a:xfrm>
        </p:spPr>
        <p:txBody>
          <a:bodyPr/>
          <a:lstStyle/>
          <a:p>
            <a:r>
              <a:rPr lang="en-IN" sz="4800" dirty="0" smtClean="0"/>
              <a:t>Thesis Overview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52736"/>
            <a:ext cx="8363272" cy="5073427"/>
          </a:xfrm>
        </p:spPr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+ Main Goal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- To port cocos2d-c++ application to web browser.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+ Timeline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+ People involved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76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7859216" cy="908720"/>
          </a:xfrm>
        </p:spPr>
        <p:txBody>
          <a:bodyPr/>
          <a:lstStyle/>
          <a:p>
            <a:r>
              <a:rPr lang="en-IN" sz="4800" dirty="0" smtClean="0"/>
              <a:t>Thesis Overview continued…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+ Main </a:t>
            </a:r>
            <a:r>
              <a:rPr lang="en-IN" dirty="0" smtClean="0"/>
              <a:t>Goal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+ T</a:t>
            </a:r>
            <a:r>
              <a:rPr lang="en-IN" dirty="0" smtClean="0"/>
              <a:t>imeline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- Timeline diagram– next page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+ </a:t>
            </a:r>
            <a:r>
              <a:rPr lang="en-IN" dirty="0" smtClean="0"/>
              <a:t>People </a:t>
            </a:r>
            <a:r>
              <a:rPr lang="en-IN" dirty="0"/>
              <a:t>involved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00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87208" cy="1124744"/>
          </a:xfrm>
        </p:spPr>
        <p:txBody>
          <a:bodyPr/>
          <a:lstStyle/>
          <a:p>
            <a:r>
              <a:rPr lang="en-IN" dirty="0" smtClean="0"/>
              <a:t>Timeline diagram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7</a:t>
            </a:fld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28" y="1556792"/>
            <a:ext cx="7522347" cy="406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63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7859216" cy="908720"/>
          </a:xfrm>
        </p:spPr>
        <p:txBody>
          <a:bodyPr/>
          <a:lstStyle/>
          <a:p>
            <a:r>
              <a:rPr lang="en-IN" sz="4800" dirty="0" smtClean="0"/>
              <a:t>Thesis Overview continued…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+ Main </a:t>
            </a:r>
            <a:r>
              <a:rPr lang="en-IN" dirty="0" smtClean="0"/>
              <a:t>Goal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+ T</a:t>
            </a:r>
            <a:r>
              <a:rPr lang="en-IN" dirty="0" smtClean="0"/>
              <a:t>imeline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+ </a:t>
            </a:r>
            <a:r>
              <a:rPr lang="en-IN" dirty="0" smtClean="0"/>
              <a:t>People involved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- Amit Bose (Me)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- Mario </a:t>
            </a:r>
            <a:r>
              <a:rPr lang="en-IN" dirty="0" err="1" smtClean="0"/>
              <a:t>förster</a:t>
            </a:r>
            <a:r>
              <a:rPr lang="en-IN" dirty="0" smtClean="0"/>
              <a:t> (Advisor)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committee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- Robert </a:t>
            </a:r>
            <a:r>
              <a:rPr lang="en-IN" dirty="0" err="1" smtClean="0"/>
              <a:t>manzke</a:t>
            </a:r>
            <a:r>
              <a:rPr lang="en-IN" dirty="0" smtClean="0"/>
              <a:t> (1</a:t>
            </a:r>
            <a:r>
              <a:rPr lang="en-IN" baseline="30000" dirty="0" smtClean="0"/>
              <a:t>st</a:t>
            </a:r>
            <a:r>
              <a:rPr lang="en-IN" dirty="0" smtClean="0"/>
              <a:t> 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- Jens </a:t>
            </a:r>
            <a:r>
              <a:rPr lang="en-IN" dirty="0" err="1" smtClean="0"/>
              <a:t>Lussem</a:t>
            </a:r>
            <a:r>
              <a:rPr lang="en-IN" dirty="0" smtClean="0"/>
              <a:t>  (2</a:t>
            </a:r>
            <a:r>
              <a:rPr lang="en-IN" baseline="30000" dirty="0" smtClean="0"/>
              <a:t>nd</a:t>
            </a:r>
            <a:r>
              <a:rPr lang="en-IN" dirty="0" smtClean="0"/>
              <a:t>)                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18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7772400" cy="1470025"/>
          </a:xfrm>
        </p:spPr>
        <p:txBody>
          <a:bodyPr>
            <a:normAutofit/>
          </a:bodyPr>
          <a:lstStyle/>
          <a:p>
            <a:r>
              <a:rPr lang="en-IN" sz="4400" dirty="0" smtClean="0"/>
              <a:t>Problem set that the thesis deal with </a:t>
            </a:r>
            <a:endParaRPr lang="en-IN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2060848"/>
            <a:ext cx="8640960" cy="4536504"/>
          </a:xfrm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v"/>
            </a:pPr>
            <a:r>
              <a:rPr lang="en-IN" dirty="0" smtClean="0"/>
              <a:t>Challenges involved in porting the cocos2d-x </a:t>
            </a:r>
            <a:r>
              <a:rPr lang="en-IN" dirty="0" err="1" smtClean="0"/>
              <a:t>c++</a:t>
            </a:r>
            <a:r>
              <a:rPr lang="en-IN" dirty="0" smtClean="0"/>
              <a:t> </a:t>
            </a:r>
            <a:r>
              <a:rPr lang="en-IN" dirty="0"/>
              <a:t> </a:t>
            </a:r>
            <a:r>
              <a:rPr lang="en-IN" dirty="0" smtClean="0"/>
              <a:t>to browser</a:t>
            </a:r>
            <a:r>
              <a:rPr lang="en-IN" dirty="0" smtClean="0"/>
              <a:t>.</a:t>
            </a:r>
            <a:endParaRPr lang="en-IN" dirty="0" smtClean="0"/>
          </a:p>
          <a:p>
            <a:pPr algn="l"/>
            <a:endParaRPr lang="en-IN" dirty="0"/>
          </a:p>
          <a:p>
            <a:pPr marL="457200" indent="-457200" algn="l">
              <a:buFont typeface="Wingdings" pitchFamily="2" charset="2"/>
              <a:buChar char="v"/>
            </a:pPr>
            <a:r>
              <a:rPr lang="en-IN" dirty="0" smtClean="0"/>
              <a:t>Comparison of the feasibility of the various </a:t>
            </a:r>
            <a:r>
              <a:rPr lang="en-IN" dirty="0" smtClean="0"/>
              <a:t>technology.</a:t>
            </a:r>
            <a:endParaRPr lang="en-IN" dirty="0" smtClean="0"/>
          </a:p>
          <a:p>
            <a:pPr marL="457200" indent="-457200" algn="l">
              <a:buFont typeface="Wingdings" pitchFamily="2" charset="2"/>
              <a:buChar char="v"/>
            </a:pPr>
            <a:endParaRPr lang="en-IN" dirty="0"/>
          </a:p>
          <a:p>
            <a:pPr marL="457200" indent="-457200" algn="l">
              <a:buFont typeface="Wingdings" pitchFamily="2" charset="2"/>
              <a:buChar char="v"/>
            </a:pPr>
            <a:r>
              <a:rPr lang="en-IN" dirty="0" smtClean="0"/>
              <a:t>Challenges involved in Implementation of the selected technology for porting.</a:t>
            </a:r>
            <a:endParaRPr lang="en-IN" dirty="0"/>
          </a:p>
          <a:p>
            <a:pPr algn="l"/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50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1027</TotalTime>
  <Words>1273</Words>
  <Application>Microsoft Office PowerPoint</Application>
  <PresentationFormat>On-screen Show (4:3)</PresentationFormat>
  <Paragraphs>339</Paragraphs>
  <Slides>40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Executive</vt:lpstr>
      <vt:lpstr>A comparative approach for running a Cocos2d-x C++ cross- platform application on web browsers  Master Thesis  By Amit Bose </vt:lpstr>
      <vt:lpstr>Agenda</vt:lpstr>
      <vt:lpstr>Agenda continued…</vt:lpstr>
      <vt:lpstr>Agenda continued…</vt:lpstr>
      <vt:lpstr>Thesis Overview</vt:lpstr>
      <vt:lpstr>Thesis Overview continued…</vt:lpstr>
      <vt:lpstr>Timeline diagram</vt:lpstr>
      <vt:lpstr>Thesis Overview continued…</vt:lpstr>
      <vt:lpstr>Problem set that the thesis deal with </vt:lpstr>
      <vt:lpstr>Hypothesis</vt:lpstr>
      <vt:lpstr>Background</vt:lpstr>
      <vt:lpstr>PowerPoint Presentation</vt:lpstr>
      <vt:lpstr>PowerPoint Presentation</vt:lpstr>
      <vt:lpstr>What problems need to be solved</vt:lpstr>
      <vt:lpstr>Reason for working on this problem set</vt:lpstr>
      <vt:lpstr>Approaches for the solution </vt:lpstr>
      <vt:lpstr>Comparison of the approaches</vt:lpstr>
      <vt:lpstr>Evaluation of the approaches</vt:lpstr>
      <vt:lpstr>Alternate approach</vt:lpstr>
      <vt:lpstr>Requirement analysis </vt:lpstr>
      <vt:lpstr>Building the transpiler</vt:lpstr>
      <vt:lpstr>Lexical analysis</vt:lpstr>
      <vt:lpstr>Syntactical analysis</vt:lpstr>
      <vt:lpstr>Translation phase</vt:lpstr>
      <vt:lpstr>Training of the system</vt:lpstr>
      <vt:lpstr>PowerPoint Presentation</vt:lpstr>
      <vt:lpstr>Using hidden markov model </vt:lpstr>
      <vt:lpstr>Sequence diagram</vt:lpstr>
      <vt:lpstr>Result</vt:lpstr>
      <vt:lpstr>Changes to get the result</vt:lpstr>
      <vt:lpstr>Comparative approach  </vt:lpstr>
      <vt:lpstr>2. Web browser support</vt:lpstr>
      <vt:lpstr>3.Portability</vt:lpstr>
      <vt:lpstr>4.Security </vt:lpstr>
      <vt:lpstr>5.Performance</vt:lpstr>
      <vt:lpstr>Future Work</vt:lpstr>
      <vt:lpstr>Conclusion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bose</dc:creator>
  <cp:lastModifiedBy>amit bose</cp:lastModifiedBy>
  <cp:revision>73</cp:revision>
  <dcterms:created xsi:type="dcterms:W3CDTF">2016-08-02T14:12:11Z</dcterms:created>
  <dcterms:modified xsi:type="dcterms:W3CDTF">2016-08-08T12:23:11Z</dcterms:modified>
</cp:coreProperties>
</file>