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3"/>
  </p:notesMasterIdLst>
  <p:sldIdLst>
    <p:sldId id="280" r:id="rId2"/>
    <p:sldId id="281" r:id="rId3"/>
    <p:sldId id="287" r:id="rId4"/>
    <p:sldId id="310" r:id="rId5"/>
    <p:sldId id="307" r:id="rId6"/>
    <p:sldId id="289" r:id="rId7"/>
    <p:sldId id="290" r:id="rId8"/>
    <p:sldId id="291" r:id="rId9"/>
    <p:sldId id="293" r:id="rId10"/>
    <p:sldId id="256" r:id="rId11"/>
    <p:sldId id="257" r:id="rId12"/>
    <p:sldId id="258" r:id="rId13"/>
    <p:sldId id="259" r:id="rId14"/>
    <p:sldId id="260" r:id="rId15"/>
    <p:sldId id="261" r:id="rId16"/>
    <p:sldId id="262" r:id="rId17"/>
    <p:sldId id="298" r:id="rId18"/>
    <p:sldId id="308" r:id="rId19"/>
    <p:sldId id="268" r:id="rId20"/>
    <p:sldId id="263" r:id="rId21"/>
    <p:sldId id="299" r:id="rId22"/>
    <p:sldId id="302" r:id="rId23"/>
    <p:sldId id="303" r:id="rId24"/>
    <p:sldId id="304" r:id="rId25"/>
    <p:sldId id="305" r:id="rId26"/>
    <p:sldId id="265" r:id="rId27"/>
    <p:sldId id="266" r:id="rId28"/>
    <p:sldId id="267" r:id="rId29"/>
    <p:sldId id="269" r:id="rId30"/>
    <p:sldId id="270" r:id="rId31"/>
    <p:sldId id="271" r:id="rId32"/>
    <p:sldId id="272" r:id="rId33"/>
    <p:sldId id="273" r:id="rId34"/>
    <p:sldId id="294" r:id="rId35"/>
    <p:sldId id="295" r:id="rId36"/>
    <p:sldId id="297" r:id="rId37"/>
    <p:sldId id="309" r:id="rId38"/>
    <p:sldId id="282" r:id="rId39"/>
    <p:sldId id="284" r:id="rId40"/>
    <p:sldId id="285" r:id="rId41"/>
    <p:sldId id="2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5015-713A-440F-921E-24AAB35E0B78}" type="datetimeFigureOut">
              <a:rPr lang="en-IN" smtClean="0"/>
              <a:t>18-09-2016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3BB8-7963-412D-A613-F8A59AC3E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2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33BB8-7963-412D-A613-F8A59AC3EA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0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6EA4C-7893-4755-9F28-E13D4C218A01}" type="datetime1">
              <a:rPr lang="en-IN" smtClean="0"/>
              <a:t>18-09-2016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A94C-1849-4A17-ACFE-5785F6DFA844}" type="datetime1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3C8A-D4C3-487C-9303-BFB3EE829A30}" type="datetime1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2989-5685-409E-BF6A-905D83BCA67B}" type="datetime1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D306-4C1F-4CE0-BCDA-2EE9C6F11FAF}" type="datetime1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42EC-9C69-4088-B29F-6B3FCBD80FA5}" type="datetime1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CCDF-E8CF-4B88-8B84-787236ED1E96}" type="datetime1">
              <a:rPr lang="en-IN" smtClean="0"/>
              <a:t>18-09-2016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7C0B-7809-418D-94B2-C24844BC058E}" type="datetime1">
              <a:rPr lang="en-IN" smtClean="0"/>
              <a:t>18-09-2016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DDC2-B156-475D-8B6E-8A9DD9396CB3}" type="datetime1">
              <a:rPr lang="en-IN" smtClean="0"/>
              <a:t>18-09-2016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5486-2C64-4387-8E5E-4A7DA5F983AF}" type="datetime1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9-5D3D-4100-B948-4DA50346B720}" type="datetime1">
              <a:rPr lang="en-IN" smtClean="0"/>
              <a:t>18-09-2016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B2A9E3C-B6A4-4A9D-B28B-E62450968169}" type="datetime1">
              <a:rPr lang="en-IN" smtClean="0"/>
              <a:t>18-09-2016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DCE0BC-118A-470A-A533-6AA16EA2F65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712968" cy="648072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5">
                    <a:lumMod val="50000"/>
                  </a:schemeClr>
                </a:solidFill>
              </a:rPr>
              <a:t>A comparative approach for running a Cocos2d-x C++ cross- platform application on web </a:t>
            </a:r>
            <a:r>
              <a:rPr lang="en-IN" sz="3600" dirty="0" smtClean="0">
                <a:solidFill>
                  <a:schemeClr val="accent5">
                    <a:lumMod val="50000"/>
                  </a:schemeClr>
                </a:solidFill>
              </a:rPr>
              <a:t>browsers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Master Thesis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By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err="1" smtClean="0">
                <a:solidFill>
                  <a:schemeClr val="accent1">
                    <a:lumMod val="75000"/>
                  </a:schemeClr>
                </a:solidFill>
              </a:rPr>
              <a:t>Amit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Bose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200" dirty="0" smtClean="0">
                <a:solidFill>
                  <a:schemeClr val="bg2">
                    <a:lumMod val="10000"/>
                  </a:schemeClr>
                </a:solidFill>
              </a:rPr>
              <a:t>September, 2016</a:t>
            </a:r>
            <a:br>
              <a:rPr lang="en-IN" sz="2200" dirty="0" smtClean="0">
                <a:solidFill>
                  <a:schemeClr val="bg2">
                    <a:lumMod val="10000"/>
                  </a:schemeClr>
                </a:solidFill>
              </a:rPr>
            </a:b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100" dirty="0" smtClean="0">
                <a:solidFill>
                  <a:schemeClr val="accent2">
                    <a:lumMod val="50000"/>
                  </a:schemeClr>
                </a:solidFill>
              </a:rPr>
              <a:t>Dissertation Coordinator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100" dirty="0" err="1" smtClean="0">
                <a:solidFill>
                  <a:schemeClr val="accent1">
                    <a:lumMod val="75000"/>
                  </a:schemeClr>
                </a:solidFill>
              </a:rPr>
              <a:t>Prof.Dr</a:t>
            </a:r>
            <a:r>
              <a:rPr lang="en-IN" sz="31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IN" sz="3100" dirty="0" smtClean="0">
                <a:solidFill>
                  <a:schemeClr val="accent1">
                    <a:lumMod val="75000"/>
                  </a:schemeClr>
                </a:solidFill>
              </a:rPr>
              <a:t>Robert </a:t>
            </a:r>
            <a:r>
              <a:rPr lang="en-IN" sz="3100" dirty="0" err="1" smtClean="0">
                <a:solidFill>
                  <a:schemeClr val="accent1">
                    <a:lumMod val="75000"/>
                  </a:schemeClr>
                </a:solidFill>
              </a:rPr>
              <a:t>Manzke</a:t>
            </a:r>
            <a:r>
              <a:rPr lang="en-IN" sz="31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IN" sz="31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3100" dirty="0" err="1">
                <a:solidFill>
                  <a:schemeClr val="accent1">
                    <a:lumMod val="75000"/>
                  </a:schemeClr>
                </a:solidFill>
              </a:rPr>
              <a:t>Prof.Dr</a:t>
            </a:r>
            <a:r>
              <a:rPr lang="en-IN" sz="3100" dirty="0">
                <a:solidFill>
                  <a:schemeClr val="accent1">
                    <a:lumMod val="75000"/>
                  </a:schemeClr>
                </a:solidFill>
              </a:rPr>
              <a:t>. Jens </a:t>
            </a:r>
            <a:r>
              <a:rPr lang="en-IN" sz="3100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de-DE" sz="3100" dirty="0" smtClean="0">
                <a:solidFill>
                  <a:schemeClr val="accent1">
                    <a:lumMod val="75000"/>
                  </a:schemeClr>
                </a:solidFill>
              </a:rPr>
              <a:t>ü</a:t>
            </a:r>
            <a:r>
              <a:rPr lang="en-IN" sz="3100" dirty="0" err="1" smtClean="0">
                <a:solidFill>
                  <a:schemeClr val="accent1">
                    <a:lumMod val="75000"/>
                  </a:schemeClr>
                </a:solidFill>
              </a:rPr>
              <a:t>ssem</a:t>
            </a:r>
            <a:r>
              <a:rPr lang="en-IN" sz="3100" dirty="0" smtClean="0"/>
              <a:t/>
            </a:r>
            <a:br>
              <a:rPr lang="en-IN" sz="3100" dirty="0" smtClean="0"/>
            </a:br>
            <a:endParaRPr lang="en-IN" sz="3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>
            <a:normAutofit/>
          </a:bodyPr>
          <a:lstStyle/>
          <a:p>
            <a:r>
              <a:rPr lang="en-IN" sz="4400" dirty="0" smtClean="0"/>
              <a:t>Problem set that the thesis deal with 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060848"/>
            <a:ext cx="8640960" cy="453650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v"/>
            </a:pPr>
            <a:r>
              <a:rPr lang="en-IN" dirty="0" smtClean="0"/>
              <a:t>Challenges involved in porting the cocos2d-x </a:t>
            </a:r>
            <a:r>
              <a:rPr lang="en-IN" dirty="0"/>
              <a:t>C</a:t>
            </a:r>
            <a:r>
              <a:rPr lang="en-IN" dirty="0" smtClean="0"/>
              <a:t>++  to browser.</a:t>
            </a:r>
          </a:p>
          <a:p>
            <a:pPr algn="l"/>
            <a:endParaRPr lang="en-IN" dirty="0"/>
          </a:p>
          <a:p>
            <a:pPr marL="457200" indent="-457200" algn="l">
              <a:buFont typeface="Wingdings" pitchFamily="2" charset="2"/>
              <a:buChar char="v"/>
            </a:pPr>
            <a:r>
              <a:rPr lang="en-IN" dirty="0" smtClean="0"/>
              <a:t>Comparison of the feasibility of the various </a:t>
            </a:r>
            <a:r>
              <a:rPr lang="en-IN" dirty="0" smtClean="0"/>
              <a:t>technology used for trans compilation.</a:t>
            </a:r>
            <a:endParaRPr lang="en-IN" dirty="0" smtClean="0"/>
          </a:p>
          <a:p>
            <a:pPr marL="457200" indent="-457200" algn="l">
              <a:buFont typeface="Wingdings" pitchFamily="2" charset="2"/>
              <a:buChar char="v"/>
            </a:pPr>
            <a:endParaRPr lang="en-IN" dirty="0"/>
          </a:p>
          <a:p>
            <a:pPr marL="457200" indent="-457200" algn="l">
              <a:buFont typeface="Wingdings" pitchFamily="2" charset="2"/>
              <a:buChar char="v"/>
            </a:pPr>
            <a:r>
              <a:rPr lang="en-IN" dirty="0" smtClean="0"/>
              <a:t>Challenges involved in Implementation of the selected technology(</a:t>
            </a:r>
            <a:r>
              <a:rPr lang="en-IN" dirty="0" err="1" smtClean="0"/>
              <a:t>transpiler</a:t>
            </a:r>
            <a:r>
              <a:rPr lang="en-IN" dirty="0" smtClean="0"/>
              <a:t>) for porting.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Hypothesis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 the two cocos2d-x framework  languages(cocos2d-x C++ and cocos2d-JS) that have some syntactical similarities then they can be trans compiled using a transpiler.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851104" cy="908720"/>
          </a:xfrm>
        </p:spPr>
        <p:txBody>
          <a:bodyPr/>
          <a:lstStyle/>
          <a:p>
            <a:r>
              <a:rPr lang="en-IN" sz="4800" dirty="0" smtClean="0"/>
              <a:t>Background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Evaluation of different type of transpiler for conversion of c++ to JS.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Emscripten</a:t>
            </a:r>
            <a:endParaRPr lang="en-IN" dirty="0" smtClean="0"/>
          </a:p>
          <a:p>
            <a:r>
              <a:rPr lang="en-IN" dirty="0" err="1" smtClean="0"/>
              <a:t>Flascc</a:t>
            </a:r>
            <a:endParaRPr lang="en-IN" dirty="0" smtClean="0"/>
          </a:p>
          <a:p>
            <a:r>
              <a:rPr lang="en-IN" dirty="0" err="1" smtClean="0"/>
              <a:t>Cheerp</a:t>
            </a:r>
            <a:endParaRPr lang="en-IN" dirty="0" smtClean="0"/>
          </a:p>
          <a:p>
            <a:r>
              <a:rPr lang="en-IN" dirty="0" err="1" smtClean="0"/>
              <a:t>Cocos</a:t>
            </a:r>
            <a:endParaRPr lang="en-IN" dirty="0" smtClean="0"/>
          </a:p>
          <a:p>
            <a:pPr marL="971550" lvl="1" indent="-571500">
              <a:buFont typeface="+mj-lt"/>
              <a:buAutoNum type="romanLcPeriod"/>
            </a:pPr>
            <a:r>
              <a:rPr lang="en-IN" dirty="0" err="1" smtClean="0"/>
              <a:t>Cocos</a:t>
            </a:r>
            <a:r>
              <a:rPr lang="en-IN" dirty="0" smtClean="0"/>
              <a:t>-sharp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dirty="0" smtClean="0"/>
              <a:t>Cocos2d-HTML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dirty="0" smtClean="0"/>
              <a:t>Cocos2d-JS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363272" cy="694563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Introduction to compiler and cross compiler.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S</a:t>
            </a:r>
            <a:r>
              <a:rPr lang="en-IN" dirty="0" smtClean="0"/>
              <a:t>teps involved in the compiling:</a:t>
            </a:r>
          </a:p>
          <a:p>
            <a:pPr marL="0" indent="0">
              <a:buNone/>
            </a:pPr>
            <a:endParaRPr lang="en-IN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lexical analysis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syntactical analysis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semantic analysis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/>
              <a:t> </a:t>
            </a:r>
            <a:r>
              <a:rPr lang="en-IN" sz="2400" dirty="0" smtClean="0"/>
              <a:t>   analysis and optimization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400" dirty="0" smtClean="0"/>
              <a:t>    memory management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435280" cy="5649491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How the  transpiler works(its concept)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Discussion of some examples like </a:t>
            </a:r>
            <a:r>
              <a:rPr lang="en-IN" dirty="0" err="1" smtClean="0"/>
              <a:t>psedu</a:t>
            </a:r>
            <a:r>
              <a:rPr lang="en-IN" dirty="0" smtClean="0"/>
              <a:t>-master, </a:t>
            </a:r>
            <a:r>
              <a:rPr lang="en-IN" dirty="0" err="1" smtClean="0"/>
              <a:t>coffeescript</a:t>
            </a:r>
            <a:r>
              <a:rPr lang="en-IN" dirty="0" smtClean="0"/>
              <a:t> transpiler.</a:t>
            </a:r>
          </a:p>
          <a:p>
            <a:endParaRPr lang="en-IN" dirty="0"/>
          </a:p>
          <a:p>
            <a:r>
              <a:rPr lang="en-IN" dirty="0" smtClean="0"/>
              <a:t>Basic difference between c++ and JavaScript code.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600200"/>
          </a:xfrm>
        </p:spPr>
        <p:txBody>
          <a:bodyPr>
            <a:normAutofit/>
          </a:bodyPr>
          <a:lstStyle/>
          <a:p>
            <a:r>
              <a:rPr lang="en-IN" sz="4800" dirty="0" smtClean="0"/>
              <a:t>What problems need to be </a:t>
            </a:r>
            <a:r>
              <a:rPr lang="en-IN" sz="4800" dirty="0" smtClean="0"/>
              <a:t>solved?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>
            <a:normAutofit/>
          </a:bodyPr>
          <a:lstStyle/>
          <a:p>
            <a:r>
              <a:rPr lang="en-IN" dirty="0" smtClean="0"/>
              <a:t>Challenges involved in implementation of porting using the various technology.</a:t>
            </a:r>
          </a:p>
          <a:p>
            <a:endParaRPr lang="en-IN" dirty="0"/>
          </a:p>
          <a:p>
            <a:r>
              <a:rPr lang="en-IN" dirty="0" smtClean="0"/>
              <a:t>Evaluation of the error involved in the technology in porting and finding the solution.</a:t>
            </a:r>
          </a:p>
          <a:p>
            <a:endParaRPr lang="en-IN" dirty="0"/>
          </a:p>
          <a:p>
            <a:r>
              <a:rPr lang="en-IN" dirty="0" smtClean="0"/>
              <a:t>Challenges involved in making the new transpiler for conversion of cocos2d </a:t>
            </a:r>
            <a:r>
              <a:rPr lang="en-IN" dirty="0"/>
              <a:t>C</a:t>
            </a:r>
            <a:r>
              <a:rPr lang="en-IN" dirty="0" smtClean="0"/>
              <a:t>++ </a:t>
            </a:r>
            <a:r>
              <a:rPr lang="en-IN" dirty="0" smtClean="0"/>
              <a:t>to cocos2d-JS.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3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Reason for working on this problem set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19256" cy="4353347"/>
          </a:xfrm>
        </p:spPr>
        <p:txBody>
          <a:bodyPr>
            <a:normAutofit/>
          </a:bodyPr>
          <a:lstStyle/>
          <a:p>
            <a:r>
              <a:rPr lang="en-IN" dirty="0" smtClean="0"/>
              <a:t>Trying to </a:t>
            </a:r>
            <a:r>
              <a:rPr lang="en-IN" dirty="0" smtClean="0"/>
              <a:t>solve challenges involved in trans compiling with various </a:t>
            </a:r>
            <a:r>
              <a:rPr lang="en-IN" dirty="0" err="1" smtClean="0"/>
              <a:t>transpiler</a:t>
            </a:r>
            <a:r>
              <a:rPr lang="en-IN" dirty="0" smtClean="0"/>
              <a:t> that are already there in the market.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 case the error are unsolvable then making my own transpiler for porting cocos2d c++ to cocos2d-JS.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will save the time of the company from recoding the application.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0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idea needed to work 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Transpiler</a:t>
            </a:r>
            <a:r>
              <a:rPr lang="en-IN" dirty="0" smtClean="0"/>
              <a:t> architecture</a:t>
            </a:r>
          </a:p>
          <a:p>
            <a:endParaRPr lang="en-IN" dirty="0"/>
          </a:p>
          <a:p>
            <a:r>
              <a:rPr lang="en-IN" dirty="0" smtClean="0"/>
              <a:t>Coding for the </a:t>
            </a:r>
            <a:r>
              <a:rPr lang="en-IN" dirty="0" err="1" smtClean="0"/>
              <a:t>transpiler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4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3140968"/>
            <a:ext cx="2520280" cy="3600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24128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99592" y="26369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26276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61825" y="231664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Task performed </a:t>
            </a:r>
            <a:r>
              <a:rPr lang="en-IN" dirty="0"/>
              <a:t>and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20442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124744"/>
          </a:xfrm>
        </p:spPr>
        <p:txBody>
          <a:bodyPr/>
          <a:lstStyle/>
          <a:p>
            <a:r>
              <a:rPr lang="en-IN" sz="4800" dirty="0" smtClean="0"/>
              <a:t>Requirement analysis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>
            <a:normAutofit/>
          </a:bodyPr>
          <a:lstStyle/>
          <a:p>
            <a:r>
              <a:rPr lang="en-IN" dirty="0" err="1" smtClean="0"/>
              <a:t>TrunAPP</a:t>
            </a:r>
            <a:r>
              <a:rPr lang="en-IN" dirty="0" smtClean="0"/>
              <a:t> is an existing application made in cocos2d-x C++.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is a cross platform application.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Its is needed to be ported to web browser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Analysis of the technologies which can transfer this to web browser.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0"/>
            <a:ext cx="3600400" cy="836712"/>
          </a:xfrm>
        </p:spPr>
        <p:txBody>
          <a:bodyPr/>
          <a:lstStyle/>
          <a:p>
            <a:r>
              <a:rPr lang="en-IN" sz="4800" dirty="0" smtClean="0"/>
              <a:t>Agenda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4006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Title                                                                 Page </a:t>
            </a:r>
            <a:r>
              <a:rPr lang="en-IN" dirty="0" smtClean="0"/>
              <a:t>number</a:t>
            </a: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1.   Thesis overview   ………………………………………  6-9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2.   Problem </a:t>
            </a:r>
            <a:r>
              <a:rPr lang="en-IN" dirty="0"/>
              <a:t>set </a:t>
            </a:r>
            <a:r>
              <a:rPr lang="en-IN" dirty="0" smtClean="0"/>
              <a:t>does the </a:t>
            </a:r>
            <a:r>
              <a:rPr lang="en-IN" dirty="0"/>
              <a:t>thesis deal </a:t>
            </a:r>
            <a:r>
              <a:rPr lang="en-IN" dirty="0" smtClean="0"/>
              <a:t>with…………….. </a:t>
            </a:r>
            <a:r>
              <a:rPr lang="en-IN" dirty="0" smtClean="0"/>
              <a:t>10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3.   Hypothesis</a:t>
            </a:r>
            <a:r>
              <a:rPr lang="en-IN" dirty="0" smtClean="0"/>
              <a:t>……………………………………………..... </a:t>
            </a:r>
            <a:r>
              <a:rPr lang="en-IN" dirty="0" smtClean="0"/>
              <a:t>11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4.   Background</a:t>
            </a:r>
            <a:r>
              <a:rPr lang="en-IN" dirty="0" smtClean="0"/>
              <a:t>……………………………………………   </a:t>
            </a:r>
            <a:r>
              <a:rPr lang="en-IN" dirty="0" smtClean="0"/>
              <a:t>12-15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5.   What </a:t>
            </a:r>
            <a:r>
              <a:rPr lang="en-IN" dirty="0" smtClean="0"/>
              <a:t>problems need to be </a:t>
            </a:r>
            <a:r>
              <a:rPr lang="en-IN" dirty="0" smtClean="0"/>
              <a:t>solved   ……….........   15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6.   Reasons </a:t>
            </a:r>
            <a:r>
              <a:rPr lang="en-IN" dirty="0" smtClean="0"/>
              <a:t>for working on this problem set…………   </a:t>
            </a:r>
            <a:r>
              <a:rPr lang="en-IN" dirty="0" smtClean="0"/>
              <a:t>16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7.   New </a:t>
            </a:r>
            <a:r>
              <a:rPr lang="en-IN" dirty="0"/>
              <a:t>idea needed to work on </a:t>
            </a:r>
            <a:r>
              <a:rPr lang="en-IN" dirty="0" smtClean="0"/>
              <a:t>    …………….........  </a:t>
            </a:r>
            <a:r>
              <a:rPr lang="en-IN" dirty="0" smtClean="0"/>
              <a:t>17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8.   Requirement analysis     ……………………………... 19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19256" cy="1268760"/>
          </a:xfrm>
        </p:spPr>
        <p:txBody>
          <a:bodyPr/>
          <a:lstStyle/>
          <a:p>
            <a:r>
              <a:rPr lang="en-IN" sz="4800" dirty="0" smtClean="0"/>
              <a:t>Approaches for the solution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Emscripten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Flascc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Cheerp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Cocos</a:t>
            </a:r>
            <a:endParaRPr lang="en-IN" dirty="0"/>
          </a:p>
          <a:p>
            <a:pPr marL="971550" lvl="1" indent="-571500">
              <a:buFont typeface="+mj-lt"/>
              <a:buAutoNum type="romanLcPeriod"/>
            </a:pPr>
            <a:r>
              <a:rPr lang="en-IN" sz="2000" dirty="0" err="1"/>
              <a:t>Cocos</a:t>
            </a:r>
            <a:r>
              <a:rPr lang="en-IN" sz="2000" dirty="0"/>
              <a:t>-sharp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sz="2000" dirty="0"/>
              <a:t>Cocos2d-HTML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IN" sz="2000" dirty="0"/>
              <a:t>Cocos2d-JS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7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003232" cy="778098"/>
          </a:xfrm>
        </p:spPr>
        <p:txBody>
          <a:bodyPr/>
          <a:lstStyle/>
          <a:p>
            <a:r>
              <a:rPr lang="en-IN" sz="4400" dirty="0" smtClean="0"/>
              <a:t>Comparison of the approaches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08720"/>
            <a:ext cx="8352928" cy="55572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9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075240" cy="994122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Comparative approach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7715200" cy="49294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Automatic generation of code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smtClean="0">
                <a:solidFill>
                  <a:srgbClr val="FF0000"/>
                </a:solidFill>
              </a:rPr>
              <a:t>Negative</a:t>
            </a:r>
          </a:p>
          <a:p>
            <a:pPr marL="800100" lvl="2" indent="0">
              <a:buNone/>
            </a:pPr>
            <a:r>
              <a:rPr lang="en-IN" dirty="0" smtClean="0"/>
              <a:t>  </a:t>
            </a:r>
            <a:r>
              <a:rPr lang="en-IN" dirty="0" smtClean="0"/>
              <a:t>- </a:t>
            </a:r>
            <a:r>
              <a:rPr lang="en-IN" dirty="0" smtClean="0"/>
              <a:t>  NACL</a:t>
            </a:r>
            <a:endParaRPr lang="en-IN" dirty="0" smtClean="0"/>
          </a:p>
          <a:p>
            <a:pPr lvl="2">
              <a:buFontTx/>
              <a:buChar char="-"/>
            </a:pPr>
            <a:r>
              <a:rPr lang="en-IN" dirty="0" err="1" smtClean="0"/>
              <a:t>Cheerp</a:t>
            </a:r>
            <a:endParaRPr lang="en-IN" dirty="0" smtClean="0"/>
          </a:p>
          <a:p>
            <a:pPr lvl="2">
              <a:buFontTx/>
              <a:buChar char="-"/>
            </a:pPr>
            <a:r>
              <a:rPr lang="en-IN" dirty="0" err="1" smtClean="0"/>
              <a:t>Flascc</a:t>
            </a:r>
            <a:endParaRPr lang="en-IN" dirty="0" smtClean="0"/>
          </a:p>
          <a:p>
            <a:pPr lvl="2">
              <a:buFontTx/>
              <a:buChar char="-"/>
            </a:pPr>
            <a:r>
              <a:rPr lang="en-IN" dirty="0" smtClean="0"/>
              <a:t>Cocos2d </a:t>
            </a:r>
            <a:r>
              <a:rPr lang="en-IN" dirty="0" err="1" smtClean="0"/>
              <a:t>Js</a:t>
            </a:r>
            <a:endParaRPr lang="en-IN" dirty="0" smtClean="0"/>
          </a:p>
          <a:p>
            <a:pPr lvl="2">
              <a:buFontTx/>
              <a:buChar char="-"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smtClean="0">
                <a:solidFill>
                  <a:srgbClr val="00B050"/>
                </a:solidFill>
              </a:rPr>
              <a:t>Positive</a:t>
            </a:r>
          </a:p>
          <a:p>
            <a:pPr marL="914400" lvl="2" indent="0">
              <a:buNone/>
            </a:pPr>
            <a:r>
              <a:rPr lang="en-IN" dirty="0" smtClean="0"/>
              <a:t>+ </a:t>
            </a:r>
            <a:r>
              <a:rPr lang="en-IN" dirty="0" err="1" smtClean="0"/>
              <a:t>Emscripten</a:t>
            </a:r>
            <a:endParaRPr lang="en-IN" dirty="0" smtClean="0"/>
          </a:p>
          <a:p>
            <a:pPr marL="914400" lvl="2" indent="0">
              <a:buNone/>
            </a:pPr>
            <a:r>
              <a:rPr lang="en-IN" dirty="0" smtClean="0"/>
              <a:t>+ Transpiler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98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31224" cy="1412776"/>
          </a:xfrm>
        </p:spPr>
        <p:txBody>
          <a:bodyPr/>
          <a:lstStyle/>
          <a:p>
            <a:r>
              <a:rPr lang="en-IN" sz="4800" dirty="0" smtClean="0"/>
              <a:t>2. Web </a:t>
            </a:r>
            <a:r>
              <a:rPr lang="en-IN" sz="4800" dirty="0"/>
              <a:t>browser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224" cy="456937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Dependence on plugin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FlasCC</a:t>
            </a:r>
            <a:endParaRPr lang="en-IN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NaCL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Independent from plugin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Emscripten</a:t>
            </a:r>
            <a:endParaRPr lang="en-IN" dirty="0" smtClean="0"/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Cocos2d-JS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Transpiler</a:t>
            </a:r>
            <a:r>
              <a:rPr lang="en-IN" dirty="0" smtClean="0"/>
              <a:t> (</a:t>
            </a:r>
            <a:r>
              <a:rPr lang="en-IN" dirty="0" err="1" smtClean="0"/>
              <a:t>transcompiled</a:t>
            </a:r>
            <a:r>
              <a:rPr lang="en-IN" dirty="0" smtClean="0"/>
              <a:t> code to Cocos2d JS)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43192" cy="980728"/>
          </a:xfrm>
        </p:spPr>
        <p:txBody>
          <a:bodyPr/>
          <a:lstStyle/>
          <a:p>
            <a:r>
              <a:rPr lang="en-IN" sz="4800" dirty="0" smtClean="0"/>
              <a:t>3.Portability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Nearly all the approaches are portable </a:t>
            </a:r>
          </a:p>
          <a:p>
            <a:endParaRPr lang="en-IN" dirty="0"/>
          </a:p>
          <a:p>
            <a:r>
              <a:rPr lang="en-IN" dirty="0" smtClean="0"/>
              <a:t>Can run on any operating system and processor.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922114"/>
          </a:xfrm>
        </p:spPr>
        <p:txBody>
          <a:bodyPr/>
          <a:lstStyle/>
          <a:p>
            <a:r>
              <a:rPr lang="en-IN" sz="4800" dirty="0" smtClean="0"/>
              <a:t>4.Security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4857403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err="1" smtClean="0"/>
              <a:t>NaCL</a:t>
            </a:r>
            <a:r>
              <a:rPr lang="en-IN" dirty="0" smtClean="0"/>
              <a:t> is safe as it uses sandboxing.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Flash dependent on </a:t>
            </a:r>
            <a:r>
              <a:rPr lang="en-IN" dirty="0" err="1" smtClean="0"/>
              <a:t>swf</a:t>
            </a:r>
            <a:r>
              <a:rPr lang="en-IN" dirty="0" smtClean="0"/>
              <a:t> are vulnerable to attacks like spoofing attack.</a:t>
            </a:r>
          </a:p>
          <a:p>
            <a:endParaRPr lang="en-IN" dirty="0"/>
          </a:p>
          <a:p>
            <a:r>
              <a:rPr lang="en-IN" dirty="0" err="1" smtClean="0"/>
              <a:t>Emscription</a:t>
            </a:r>
            <a:r>
              <a:rPr lang="en-IN" dirty="0" smtClean="0"/>
              <a:t> and cocos2d-x JS have same vulnerability as JavaScript </a:t>
            </a:r>
            <a:r>
              <a:rPr lang="en-IN" dirty="0"/>
              <a:t>like cross side </a:t>
            </a:r>
            <a:r>
              <a:rPr lang="en-IN" dirty="0" smtClean="0"/>
              <a:t>scripting.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931224" cy="1052736"/>
          </a:xfrm>
        </p:spPr>
        <p:txBody>
          <a:bodyPr/>
          <a:lstStyle/>
          <a:p>
            <a:r>
              <a:rPr lang="en-IN" sz="4800" dirty="0" smtClean="0"/>
              <a:t>Evaluation of the approaches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91264" cy="4425355"/>
          </a:xfrm>
        </p:spPr>
        <p:txBody>
          <a:bodyPr>
            <a:normAutofit/>
          </a:bodyPr>
          <a:lstStyle/>
          <a:p>
            <a:r>
              <a:rPr lang="en-IN" dirty="0" smtClean="0"/>
              <a:t>The only solution found which ports the existing solution without recoding is </a:t>
            </a:r>
            <a:r>
              <a:rPr lang="en-IN" dirty="0" err="1"/>
              <a:t>E</a:t>
            </a:r>
            <a:r>
              <a:rPr lang="en-IN" dirty="0" err="1" smtClean="0"/>
              <a:t>mscripten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Reasons not using this approach</a:t>
            </a:r>
          </a:p>
          <a:p>
            <a:pPr marL="0" indent="0">
              <a:buNone/>
            </a:pPr>
            <a:endParaRPr lang="en-IN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It converts the code into asm.js which is not so developer friendly.</a:t>
            </a:r>
          </a:p>
          <a:p>
            <a:pPr marL="971550" lvl="1" indent="-571500">
              <a:buFont typeface="+mj-lt"/>
              <a:buAutoNum type="romanUcPeriod"/>
            </a:pPr>
            <a:endParaRPr lang="en-IN" sz="2000" dirty="0" smtClean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It gives a lot of bug when compiling for porting  cocos2d c++ to JavaScript.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075240" cy="850106"/>
          </a:xfrm>
        </p:spPr>
        <p:txBody>
          <a:bodyPr/>
          <a:lstStyle/>
          <a:p>
            <a:r>
              <a:rPr lang="en-IN" sz="4800" dirty="0" smtClean="0"/>
              <a:t>Alternate approach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/>
          <a:lstStyle/>
          <a:p>
            <a:r>
              <a:rPr lang="en-IN" dirty="0" smtClean="0"/>
              <a:t>Making a transpiler which converts the existing code cocos2d </a:t>
            </a:r>
            <a:r>
              <a:rPr lang="en-IN" dirty="0" smtClean="0"/>
              <a:t>C++ </a:t>
            </a:r>
            <a:r>
              <a:rPr lang="en-IN" dirty="0" smtClean="0"/>
              <a:t>to cocos2d JS.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Steps involved…</a:t>
            </a:r>
          </a:p>
          <a:p>
            <a:pPr marL="0" indent="0">
              <a:buNone/>
            </a:pPr>
            <a:endParaRPr lang="en-IN" dirty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Literature review of the existing </a:t>
            </a:r>
            <a:r>
              <a:rPr lang="en-IN" sz="2000" dirty="0" err="1" smtClean="0"/>
              <a:t>transpiler</a:t>
            </a:r>
            <a:r>
              <a:rPr lang="en-IN" sz="2000" dirty="0" smtClean="0"/>
              <a:t> concepts.</a:t>
            </a:r>
          </a:p>
          <a:p>
            <a:pPr marL="971550" lvl="1" indent="-571500">
              <a:buFont typeface="+mj-lt"/>
              <a:buAutoNum type="romanUcPeriod"/>
            </a:pPr>
            <a:endParaRPr lang="en-IN" sz="2000" dirty="0"/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Coding the new transpiler.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6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08720"/>
          </a:xfrm>
        </p:spPr>
        <p:txBody>
          <a:bodyPr/>
          <a:lstStyle/>
          <a:p>
            <a:r>
              <a:rPr lang="en-IN" sz="4800" dirty="0" smtClean="0"/>
              <a:t>Building the transpiler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145435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Coding the </a:t>
            </a:r>
            <a:r>
              <a:rPr lang="en-IN" dirty="0" err="1" smtClean="0"/>
              <a:t>transpiler</a:t>
            </a:r>
            <a:r>
              <a:rPr lang="en-IN" dirty="0" smtClean="0"/>
              <a:t> </a:t>
            </a:r>
            <a:r>
              <a:rPr lang="en-IN" dirty="0" smtClean="0"/>
              <a:t>logic steps involved: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Lexical analysis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Syntactical analysis (grammar check)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Translation logic 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 smtClean="0"/>
              <a:t>Training the system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27168" cy="980728"/>
          </a:xfrm>
        </p:spPr>
        <p:txBody>
          <a:bodyPr/>
          <a:lstStyle/>
          <a:p>
            <a:r>
              <a:rPr lang="en-IN" sz="4800" dirty="0" smtClean="0"/>
              <a:t>Lexical analysis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Source code is feed line wise.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Line is then broken into tokens with categories like separators, operators, keyword and identifier.</a:t>
            </a:r>
          </a:p>
          <a:p>
            <a:endParaRPr lang="en-IN" dirty="0" smtClean="0"/>
          </a:p>
          <a:p>
            <a:r>
              <a:rPr lang="en-IN" dirty="0" smtClean="0"/>
              <a:t>Theses tokens are then send to syntactical analyser and translator.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6696744" cy="980728"/>
          </a:xfrm>
        </p:spPr>
        <p:txBody>
          <a:bodyPr/>
          <a:lstStyle/>
          <a:p>
            <a:r>
              <a:rPr lang="en-IN" sz="4800" dirty="0" smtClean="0"/>
              <a:t>Agenda continued…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19256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  Title                                                       Page </a:t>
            </a:r>
            <a:r>
              <a:rPr lang="en-IN" dirty="0" smtClean="0"/>
              <a:t>number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eriod" startAt="9"/>
            </a:pPr>
            <a:r>
              <a:rPr lang="en-IN" sz="2800" dirty="0" smtClean="0"/>
              <a:t> Approaches </a:t>
            </a:r>
            <a:r>
              <a:rPr lang="en-IN" sz="2800" dirty="0"/>
              <a:t>for the solution </a:t>
            </a:r>
            <a:r>
              <a:rPr lang="en-IN" sz="2800" dirty="0" smtClean="0"/>
              <a:t>…………..20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10. Comparison </a:t>
            </a:r>
            <a:r>
              <a:rPr lang="en-IN" sz="2800" dirty="0"/>
              <a:t>of the </a:t>
            </a:r>
            <a:r>
              <a:rPr lang="en-IN" sz="2800" dirty="0" smtClean="0"/>
              <a:t>approaches ……..21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11. Comparative approach     </a:t>
            </a:r>
            <a:r>
              <a:rPr lang="en-IN" sz="2800" smtClean="0"/>
              <a:t>……………22-26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14. Evaluation of the approaches………..27</a:t>
            </a:r>
          </a:p>
          <a:p>
            <a:pPr marL="0" indent="0">
              <a:buNone/>
            </a:pPr>
            <a:r>
              <a:rPr lang="en-IN" sz="2800" dirty="0" smtClean="0"/>
              <a:t>15. Alternate approach ……………………28</a:t>
            </a:r>
          </a:p>
          <a:p>
            <a:pPr marL="0" indent="0">
              <a:buNone/>
            </a:pPr>
            <a:r>
              <a:rPr lang="en-IN" sz="2800" dirty="0" smtClean="0"/>
              <a:t>16. Building the </a:t>
            </a:r>
            <a:r>
              <a:rPr lang="en-IN" sz="2800" dirty="0" err="1" smtClean="0"/>
              <a:t>transpiler</a:t>
            </a:r>
            <a:r>
              <a:rPr lang="en-IN" sz="2800" dirty="0" smtClean="0"/>
              <a:t> …………………..29-34</a:t>
            </a:r>
          </a:p>
          <a:p>
            <a:pPr marL="0" indent="0">
              <a:buNone/>
            </a:pPr>
            <a:r>
              <a:rPr lang="en-IN" sz="2800" dirty="0" smtClean="0"/>
              <a:t>17. Sequence diagram……………………...35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99176" cy="980728"/>
          </a:xfrm>
        </p:spPr>
        <p:txBody>
          <a:bodyPr/>
          <a:lstStyle/>
          <a:p>
            <a:r>
              <a:rPr lang="en-IN" sz="4800" dirty="0" smtClean="0"/>
              <a:t>Syntactical analysis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IN" dirty="0" smtClean="0"/>
              <a:t>Here the grammar of the line (in the forms of tokens) is checked.</a:t>
            </a:r>
          </a:p>
          <a:p>
            <a:endParaRPr lang="en-IN" dirty="0"/>
          </a:p>
          <a:p>
            <a:r>
              <a:rPr lang="en-IN" dirty="0" smtClean="0"/>
              <a:t>Look ahead algorithm is used to check the proper grammar pattern.</a:t>
            </a:r>
          </a:p>
          <a:p>
            <a:endParaRPr lang="en-IN" dirty="0"/>
          </a:p>
          <a:p>
            <a:r>
              <a:rPr lang="en-IN" dirty="0" smtClean="0"/>
              <a:t>Errors are reported if it doesn't matches with proper grammar.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706090"/>
          </a:xfrm>
        </p:spPr>
        <p:txBody>
          <a:bodyPr>
            <a:noAutofit/>
          </a:bodyPr>
          <a:lstStyle/>
          <a:p>
            <a:r>
              <a:rPr lang="en-IN" sz="4800" dirty="0" smtClean="0"/>
              <a:t>Translation phase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400600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translation pair are retrieve from the trained xml file.</a:t>
            </a:r>
          </a:p>
          <a:p>
            <a:endParaRPr lang="en-IN" dirty="0"/>
          </a:p>
          <a:p>
            <a:r>
              <a:rPr lang="en-IN" dirty="0" smtClean="0"/>
              <a:t>The word pairs are matched and  then they are </a:t>
            </a:r>
          </a:p>
          <a:p>
            <a:pPr marL="0" indent="0">
              <a:buNone/>
            </a:pPr>
            <a:r>
              <a:rPr lang="en-IN" dirty="0" smtClean="0"/>
              <a:t>    replaced.</a:t>
            </a:r>
          </a:p>
          <a:p>
            <a:endParaRPr lang="en-IN" dirty="0"/>
          </a:p>
          <a:p>
            <a:r>
              <a:rPr lang="en-IN" dirty="0" smtClean="0"/>
              <a:t>Some common syntactical difference like -&gt; , :: are replaced by .(dot)</a:t>
            </a:r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908720"/>
          </a:xfrm>
        </p:spPr>
        <p:txBody>
          <a:bodyPr/>
          <a:lstStyle/>
          <a:p>
            <a:r>
              <a:rPr lang="en-IN" sz="4800" dirty="0" smtClean="0"/>
              <a:t>Training of the system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Probability and pattern matching is used to determine the type of the token.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Observation :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operator – 1 Letter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separator – 1Letter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Keyword – 4 letter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 identifier – more than 4</a:t>
            </a:r>
            <a:endParaRPr lang="en-I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6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8291264" cy="5793507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Pattern: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  keyword – Letters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  Identifier – Alphanumeric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 smtClean="0"/>
              <a:t>  Separators – </a:t>
            </a:r>
            <a:r>
              <a:rPr lang="en-IN" sz="2000" dirty="0" smtClean="0"/>
              <a:t>Array </a:t>
            </a:r>
            <a:r>
              <a:rPr lang="en-IN" sz="2000" dirty="0" smtClean="0"/>
              <a:t>of predefined symbol</a:t>
            </a:r>
          </a:p>
          <a:p>
            <a:pPr marL="971550" lvl="1" indent="-571500">
              <a:buFont typeface="+mj-lt"/>
              <a:buAutoNum type="romanUcPeriod"/>
            </a:pPr>
            <a:r>
              <a:rPr lang="en-IN" sz="2000" dirty="0"/>
              <a:t> </a:t>
            </a:r>
            <a:r>
              <a:rPr lang="en-IN" sz="2000" dirty="0" smtClean="0"/>
              <a:t> operators – </a:t>
            </a:r>
            <a:r>
              <a:rPr lang="en-IN" sz="2000" dirty="0" smtClean="0"/>
              <a:t>Array </a:t>
            </a:r>
            <a:r>
              <a:rPr lang="en-IN" sz="2000" dirty="0" smtClean="0"/>
              <a:t>of predefined symbol</a:t>
            </a:r>
            <a:r>
              <a:rPr lang="en-IN" dirty="0" smtClean="0"/>
              <a:t>.</a:t>
            </a:r>
          </a:p>
          <a:p>
            <a:pPr marL="971550" lvl="1" indent="-571500">
              <a:buFont typeface="+mj-lt"/>
              <a:buAutoNum type="romanUcPeriod"/>
            </a:pPr>
            <a:endParaRPr lang="en-IN" dirty="0" smtClean="0"/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err="1" smtClean="0"/>
              <a:t>Avg</a:t>
            </a:r>
            <a:r>
              <a:rPr lang="en-IN" sz="2000" dirty="0" smtClean="0"/>
              <a:t> = (probability of observation + probability of pattern)/2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en-IN" sz="2000" dirty="0"/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err="1" smtClean="0"/>
              <a:t>Avg</a:t>
            </a:r>
            <a:r>
              <a:rPr lang="en-IN" sz="2000" dirty="0" smtClean="0"/>
              <a:t> &gt; 0.5 decides </a:t>
            </a:r>
            <a:r>
              <a:rPr lang="en-IN" sz="2000" dirty="0" smtClean="0"/>
              <a:t>the type </a:t>
            </a:r>
            <a:r>
              <a:rPr lang="en-IN" sz="2000" dirty="0" smtClean="0"/>
              <a:t>of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57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08720"/>
          </a:xfrm>
        </p:spPr>
        <p:txBody>
          <a:bodyPr/>
          <a:lstStyle/>
          <a:p>
            <a:r>
              <a:rPr lang="en-IN" sz="4800" dirty="0" smtClean="0"/>
              <a:t>Sequence diagram</a:t>
            </a:r>
            <a:endParaRPr lang="en-IN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5" y="1052736"/>
            <a:ext cx="8871481" cy="53285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83152" cy="1124744"/>
          </a:xfrm>
        </p:spPr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569298"/>
            <a:ext cx="8218487" cy="432900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5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version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4" y="1446612"/>
            <a:ext cx="6414213" cy="46795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24128" y="3140968"/>
            <a:ext cx="2520280" cy="3600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99592" y="26369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26276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61825" y="231664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Task performed </a:t>
            </a:r>
            <a:r>
              <a:rPr lang="en-IN" dirty="0"/>
              <a:t>and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28576728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99176" cy="836712"/>
          </a:xfrm>
        </p:spPr>
        <p:txBody>
          <a:bodyPr/>
          <a:lstStyle/>
          <a:p>
            <a:r>
              <a:rPr lang="en-IN" sz="4800" dirty="0" smtClean="0"/>
              <a:t>Future Work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217443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Increase the accuracy of the transpiler.</a:t>
            </a:r>
          </a:p>
          <a:p>
            <a:endParaRPr lang="en-IN" dirty="0"/>
          </a:p>
          <a:p>
            <a:r>
              <a:rPr lang="en-IN" dirty="0" smtClean="0"/>
              <a:t>Make it more robust by adding grammar for newer version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Using string similarity </a:t>
            </a:r>
            <a:r>
              <a:rPr lang="en-IN" dirty="0" smtClean="0"/>
              <a:t>algorithm( </a:t>
            </a:r>
            <a:r>
              <a:rPr lang="en-IN" dirty="0" err="1" smtClean="0"/>
              <a:t>LikeJaro</a:t>
            </a:r>
            <a:r>
              <a:rPr lang="en-IN" dirty="0" smtClean="0"/>
              <a:t>–</a:t>
            </a:r>
            <a:r>
              <a:rPr lang="en-IN" dirty="0" err="1" smtClean="0"/>
              <a:t>Winkler_distance</a:t>
            </a:r>
            <a:r>
              <a:rPr lang="en-IN" dirty="0" smtClean="0"/>
              <a:t>) to extract the tokens from respective frameworks grammar files.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098441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9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11144" cy="980728"/>
          </a:xfrm>
        </p:spPr>
        <p:txBody>
          <a:bodyPr/>
          <a:lstStyle/>
          <a:p>
            <a:r>
              <a:rPr lang="en-IN" sz="4800" dirty="0" smtClean="0"/>
              <a:t>Conclusion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+ What I did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evaluation of different approaches  for porting.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compare there feasibility.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coding a new transpiler for porting cocos2d-x </a:t>
            </a:r>
            <a:r>
              <a:rPr lang="en-IN" dirty="0" smtClean="0"/>
              <a:t>C++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to cocos2d-JS.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+ What I achieved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successfully  trans complied the cocos2d-x C++ 	code to cocos2d-JS.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6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5240" cy="980728"/>
          </a:xfrm>
        </p:spPr>
        <p:txBody>
          <a:bodyPr/>
          <a:lstStyle/>
          <a:p>
            <a:r>
              <a:rPr lang="en-IN" dirty="0" smtClean="0"/>
              <a:t>Agenda 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352928" cy="403244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Title                                                                </a:t>
            </a:r>
            <a:r>
              <a:rPr lang="en-IN" dirty="0" smtClean="0"/>
              <a:t>Page number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18. Result  …………………………………………36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19. Web version  …………………………………37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20. Future Work …………………………………..39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21. Conclusion…………………………………….40-41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064896" cy="5544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Ambitions and expectation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To trans compile the code with 95-100%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accuracy.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Limitation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The difference in coding style of both the  	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languages  leads to some </a:t>
            </a:r>
            <a:r>
              <a:rPr lang="en-IN" dirty="0" smtClean="0"/>
              <a:t>limitation.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What I Learned</a:t>
            </a:r>
          </a:p>
          <a:p>
            <a:pPr marL="0" indent="0">
              <a:buNone/>
            </a:pPr>
            <a:r>
              <a:rPr lang="en-IN" dirty="0"/>
              <a:t>    - How the compiler and </a:t>
            </a:r>
            <a:r>
              <a:rPr lang="en-IN" dirty="0" err="1"/>
              <a:t>transpiler</a:t>
            </a:r>
            <a:r>
              <a:rPr lang="en-IN" dirty="0"/>
              <a:t> works.</a:t>
            </a:r>
          </a:p>
          <a:p>
            <a:pPr marL="0" indent="0">
              <a:buNone/>
            </a:pPr>
            <a:r>
              <a:rPr lang="en-IN" dirty="0"/>
              <a:t>    - challenges involved in </a:t>
            </a:r>
            <a:r>
              <a:rPr lang="en-IN" dirty="0" smtClean="0"/>
              <a:t>trans piling </a:t>
            </a:r>
            <a:r>
              <a:rPr lang="en-IN" dirty="0"/>
              <a:t>and how </a:t>
            </a:r>
          </a:p>
          <a:p>
            <a:pPr marL="0" indent="0">
              <a:buNone/>
            </a:pPr>
            <a:r>
              <a:rPr lang="en-IN" dirty="0" smtClean="0"/>
              <a:t>      to solve them.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2279005"/>
            <a:ext cx="3847158" cy="38471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41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95736" y="476672"/>
            <a:ext cx="46217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IN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52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99592" y="3140968"/>
            <a:ext cx="2520280" cy="3600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03848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24128" y="3140968"/>
            <a:ext cx="2520280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899592" y="26369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26276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61825" y="231664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Task performed </a:t>
            </a:r>
            <a:r>
              <a:rPr lang="en-IN" dirty="0"/>
              <a:t>and accomplishments</a:t>
            </a:r>
          </a:p>
        </p:txBody>
      </p:sp>
    </p:spTree>
    <p:extLst>
      <p:ext uri="{BB962C8B-B14F-4D97-AF65-F5344CB8AC3E}">
        <p14:creationId xmlns:p14="http://schemas.microsoft.com/office/powerpoint/2010/main" val="325346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71184" cy="980728"/>
          </a:xfrm>
        </p:spPr>
        <p:txBody>
          <a:bodyPr/>
          <a:lstStyle/>
          <a:p>
            <a:r>
              <a:rPr lang="en-IN" sz="4800" dirty="0" smtClean="0"/>
              <a:t>Thesis Overview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073427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+ Main Goal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- To port </a:t>
            </a:r>
            <a:r>
              <a:rPr lang="en-IN" dirty="0" smtClean="0"/>
              <a:t>cocos2d-x C++ </a:t>
            </a:r>
            <a:r>
              <a:rPr lang="en-IN" dirty="0" smtClean="0"/>
              <a:t>application to web browser.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Timeline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+ </a:t>
            </a:r>
            <a:r>
              <a:rPr lang="en-IN" dirty="0" smtClean="0"/>
              <a:t>Company, </a:t>
            </a:r>
            <a:r>
              <a:rPr lang="en-IN" dirty="0" smtClean="0"/>
              <a:t>a</a:t>
            </a:r>
            <a:r>
              <a:rPr lang="en-IN" dirty="0" smtClean="0"/>
              <a:t>pplication, people </a:t>
            </a:r>
            <a:r>
              <a:rPr lang="en-IN" dirty="0" smtClean="0"/>
              <a:t>involved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859216" cy="908720"/>
          </a:xfrm>
        </p:spPr>
        <p:txBody>
          <a:bodyPr/>
          <a:lstStyle/>
          <a:p>
            <a:r>
              <a:rPr lang="en-IN" sz="4800" dirty="0" smtClean="0"/>
              <a:t>Thesis Overview continued…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+ Main </a:t>
            </a:r>
            <a:r>
              <a:rPr lang="en-IN" dirty="0" smtClean="0"/>
              <a:t>Goal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T</a:t>
            </a:r>
            <a:r>
              <a:rPr lang="en-IN" dirty="0" smtClean="0"/>
              <a:t>imeline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- Timeline diagram– next page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</a:t>
            </a:r>
            <a:r>
              <a:rPr lang="en-IN" dirty="0"/>
              <a:t>Company, application, people involved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0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68886" cy="857033"/>
          </a:xfrm>
        </p:spPr>
        <p:txBody>
          <a:bodyPr/>
          <a:lstStyle/>
          <a:p>
            <a:r>
              <a:rPr lang="en-IN" dirty="0" smtClean="0"/>
              <a:t>Timeline diagram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8</a:t>
            </a:fld>
            <a:endParaRPr lang="en-IN"/>
          </a:p>
        </p:txBody>
      </p:sp>
      <p:sp>
        <p:nvSpPr>
          <p:cNvPr id="6" name="Flowchart: Terminator 5"/>
          <p:cNvSpPr/>
          <p:nvPr/>
        </p:nvSpPr>
        <p:spPr>
          <a:xfrm>
            <a:off x="755576" y="4725144"/>
            <a:ext cx="7848872" cy="144016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304800" dist="165100" dir="6120000" sx="108000" sy="108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31640" y="278092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370627" y="2768614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63888" y="278092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684299" y="278092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24128" y="278092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292889">
            <a:off x="2146842" y="544499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 rot="18292889">
            <a:off x="2299243" y="53739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 rot="18292889">
            <a:off x="773879" y="5156201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/>
                </a:solidFill>
              </a:rPr>
              <a:t>March 2016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292889">
            <a:off x="1880082" y="523540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April 2016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292889">
            <a:off x="4216246" y="5114767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June 2016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8292889">
            <a:off x="3095835" y="511476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May 2016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8292889">
            <a:off x="5307785" y="523540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July</a:t>
            </a:r>
          </a:p>
          <a:p>
            <a:r>
              <a:rPr lang="en-IN" dirty="0" smtClean="0">
                <a:solidFill>
                  <a:schemeClr val="bg2">
                    <a:lumMod val="10000"/>
                  </a:schemeClr>
                </a:solidFill>
              </a:rPr>
              <a:t>2016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804248" y="2780928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843243" y="2713937"/>
            <a:ext cx="0" cy="194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8292889">
            <a:off x="6389816" y="523540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C000"/>
                </a:solidFill>
              </a:rPr>
              <a:t>August2016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18292889">
            <a:off x="7344307" y="523540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Sept</a:t>
            </a:r>
          </a:p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</a:rPr>
              <a:t>2016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9564532">
            <a:off x="534254" y="1721787"/>
            <a:ext cx="3306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Checking different approach</a:t>
            </a:r>
            <a:endParaRPr lang="en-IN" sz="1600" dirty="0"/>
          </a:p>
        </p:txBody>
      </p:sp>
      <p:sp>
        <p:nvSpPr>
          <p:cNvPr id="27" name="TextBox 26"/>
          <p:cNvSpPr txBox="1"/>
          <p:nvPr/>
        </p:nvSpPr>
        <p:spPr>
          <a:xfrm rot="19564532">
            <a:off x="1849209" y="1523536"/>
            <a:ext cx="315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Evaluation of the approaches </a:t>
            </a:r>
            <a:endParaRPr lang="en-IN" sz="1600" dirty="0"/>
          </a:p>
        </p:txBody>
      </p:sp>
      <p:sp>
        <p:nvSpPr>
          <p:cNvPr id="28" name="TextBox 27"/>
          <p:cNvSpPr txBox="1"/>
          <p:nvPr/>
        </p:nvSpPr>
        <p:spPr>
          <a:xfrm rot="19564532">
            <a:off x="3088335" y="1413280"/>
            <a:ext cx="289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Checking the viable solution for the challenges</a:t>
            </a:r>
            <a:endParaRPr lang="en-IN" sz="1600" dirty="0"/>
          </a:p>
        </p:txBody>
      </p:sp>
      <p:sp>
        <p:nvSpPr>
          <p:cNvPr id="29" name="TextBox 28"/>
          <p:cNvSpPr txBox="1"/>
          <p:nvPr/>
        </p:nvSpPr>
        <p:spPr>
          <a:xfrm rot="19564532">
            <a:off x="4227121" y="1565796"/>
            <a:ext cx="2786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Studying journals and books</a:t>
            </a:r>
            <a:endParaRPr lang="en-IN" sz="1600" dirty="0"/>
          </a:p>
        </p:txBody>
      </p:sp>
      <p:sp>
        <p:nvSpPr>
          <p:cNvPr id="30" name="TextBox 29"/>
          <p:cNvSpPr txBox="1"/>
          <p:nvPr/>
        </p:nvSpPr>
        <p:spPr>
          <a:xfrm rot="19564532">
            <a:off x="5356698" y="1524013"/>
            <a:ext cx="2888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Coding of the </a:t>
            </a:r>
            <a:r>
              <a:rPr lang="en-IN" sz="1600" dirty="0" err="1" smtClean="0"/>
              <a:t>transpiler</a:t>
            </a:r>
            <a:r>
              <a:rPr lang="en-IN" sz="1600" dirty="0" smtClean="0"/>
              <a:t> and docs preparation</a:t>
            </a:r>
            <a:endParaRPr lang="en-IN" sz="1600" dirty="0"/>
          </a:p>
        </p:txBody>
      </p:sp>
      <p:sp>
        <p:nvSpPr>
          <p:cNvPr id="31" name="TextBox 30"/>
          <p:cNvSpPr txBox="1"/>
          <p:nvPr/>
        </p:nvSpPr>
        <p:spPr>
          <a:xfrm rot="19564532">
            <a:off x="6439095" y="1416655"/>
            <a:ext cx="315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Increasing the accuracy of the trans compiling</a:t>
            </a:r>
            <a:endParaRPr lang="en-IN" sz="1600" dirty="0"/>
          </a:p>
        </p:txBody>
      </p:sp>
      <p:sp>
        <p:nvSpPr>
          <p:cNvPr id="32" name="TextBox 31"/>
          <p:cNvSpPr txBox="1"/>
          <p:nvPr/>
        </p:nvSpPr>
        <p:spPr>
          <a:xfrm rot="19564532">
            <a:off x="7419278" y="1416655"/>
            <a:ext cx="3151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Checking against </a:t>
            </a:r>
          </a:p>
          <a:p>
            <a:r>
              <a:rPr lang="en-IN" sz="1600" dirty="0" err="1" smtClean="0"/>
              <a:t>TrunAPP</a:t>
            </a:r>
            <a:r>
              <a:rPr lang="en-IN" sz="1600" dirty="0" smtClean="0"/>
              <a:t> code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4563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219"/>
            <a:ext cx="7859216" cy="908720"/>
          </a:xfrm>
        </p:spPr>
        <p:txBody>
          <a:bodyPr/>
          <a:lstStyle/>
          <a:p>
            <a:r>
              <a:rPr lang="en-IN" sz="4400" dirty="0" smtClean="0"/>
              <a:t>Thesis Overview continued…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+ Main </a:t>
            </a:r>
            <a:r>
              <a:rPr lang="en-IN" dirty="0" smtClean="0"/>
              <a:t>Goal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T</a:t>
            </a:r>
            <a:r>
              <a:rPr lang="en-IN" dirty="0" smtClean="0"/>
              <a:t>imeline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+ </a:t>
            </a:r>
            <a:r>
              <a:rPr lang="en-IN" dirty="0" smtClean="0"/>
              <a:t>Company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</a:t>
            </a:r>
            <a:r>
              <a:rPr lang="en-IN" dirty="0" err="1" smtClean="0"/>
              <a:t>TrunCAD</a:t>
            </a:r>
            <a:r>
              <a:rPr lang="en-IN" dirty="0" smtClean="0"/>
              <a:t> GmbH </a:t>
            </a:r>
          </a:p>
          <a:p>
            <a:pPr marL="0" indent="0">
              <a:buNone/>
            </a:pPr>
            <a:r>
              <a:rPr lang="en-IN" dirty="0" smtClean="0"/>
              <a:t>+ Application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</a:t>
            </a:r>
            <a:r>
              <a:rPr lang="en-IN" dirty="0" err="1" smtClean="0"/>
              <a:t>Transpiler</a:t>
            </a:r>
            <a:r>
              <a:rPr lang="en-IN" dirty="0" smtClean="0"/>
              <a:t> for conversion of Cocos2d C++ to Cocos2d JS</a:t>
            </a:r>
          </a:p>
          <a:p>
            <a:pPr marL="0" indent="0">
              <a:buNone/>
            </a:pPr>
            <a:r>
              <a:rPr lang="en-IN" dirty="0"/>
              <a:t>+</a:t>
            </a:r>
            <a:r>
              <a:rPr lang="en-IN" dirty="0" smtClean="0"/>
              <a:t> </a:t>
            </a:r>
            <a:r>
              <a:rPr lang="en-IN" dirty="0"/>
              <a:t>people </a:t>
            </a:r>
            <a:r>
              <a:rPr lang="en-IN" dirty="0" smtClean="0"/>
              <a:t>involved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smtClean="0"/>
              <a:t>- Amit Bose (Me)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Mario </a:t>
            </a:r>
            <a:r>
              <a:rPr lang="en-IN" dirty="0" err="1" smtClean="0"/>
              <a:t>förster</a:t>
            </a:r>
            <a:r>
              <a:rPr lang="en-IN" dirty="0" smtClean="0"/>
              <a:t> (</a:t>
            </a:r>
            <a:r>
              <a:rPr lang="en-IN" dirty="0" smtClean="0"/>
              <a:t>Advisor)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Dissertation coordinator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</a:t>
            </a:r>
            <a:r>
              <a:rPr lang="en-IN" dirty="0" err="1" smtClean="0"/>
              <a:t>Prof.Dr.Robert</a:t>
            </a:r>
            <a:r>
              <a:rPr lang="en-IN" dirty="0" smtClean="0"/>
              <a:t> </a:t>
            </a:r>
            <a:r>
              <a:rPr lang="en-IN" dirty="0" err="1" smtClean="0"/>
              <a:t>manzke</a:t>
            </a:r>
            <a:r>
              <a:rPr lang="en-IN" dirty="0" smtClean="0"/>
              <a:t> (1</a:t>
            </a:r>
            <a:r>
              <a:rPr lang="en-IN" baseline="30000" dirty="0" smtClean="0"/>
              <a:t>st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- </a:t>
            </a:r>
            <a:r>
              <a:rPr lang="en-IN" dirty="0" err="1"/>
              <a:t>Prof.Dr.Jens</a:t>
            </a:r>
            <a:r>
              <a:rPr lang="en-IN" dirty="0"/>
              <a:t> </a:t>
            </a:r>
            <a:r>
              <a:rPr lang="en-IN" dirty="0" smtClean="0"/>
              <a:t>L</a:t>
            </a:r>
            <a:r>
              <a:rPr lang="de-DE" dirty="0" smtClean="0"/>
              <a:t>ü</a:t>
            </a:r>
            <a:r>
              <a:rPr lang="en-IN" dirty="0" err="1" smtClean="0"/>
              <a:t>ssem</a:t>
            </a:r>
            <a:r>
              <a:rPr lang="en-IN" dirty="0" smtClean="0"/>
              <a:t>  (2</a:t>
            </a:r>
            <a:r>
              <a:rPr lang="en-IN" baseline="30000" dirty="0" smtClean="0"/>
              <a:t>nd</a:t>
            </a:r>
            <a:r>
              <a:rPr lang="en-IN" dirty="0" smtClean="0"/>
              <a:t>)               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E0BC-118A-470A-A533-6AA16EA2F6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8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3374</TotalTime>
  <Words>1246</Words>
  <Application>Microsoft Office PowerPoint</Application>
  <PresentationFormat>On-screen Show (4:3)</PresentationFormat>
  <Paragraphs>347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Executive</vt:lpstr>
      <vt:lpstr>A comparative approach for running a Cocos2d-x C++ cross- platform application on web browsers  Master Thesis By Amit Bose   September, 2016  Dissertation Coordinator Prof.Dr. Robert Manzke Prof.Dr. Jens Lüssem </vt:lpstr>
      <vt:lpstr>Agenda</vt:lpstr>
      <vt:lpstr>Agenda continued…</vt:lpstr>
      <vt:lpstr>Agenda Continued..</vt:lpstr>
      <vt:lpstr>PowerPoint Presentation</vt:lpstr>
      <vt:lpstr>Thesis Overview</vt:lpstr>
      <vt:lpstr>Thesis Overview continued…</vt:lpstr>
      <vt:lpstr>Timeline diagram</vt:lpstr>
      <vt:lpstr>Thesis Overview continued…</vt:lpstr>
      <vt:lpstr>Problem set that the thesis deal with </vt:lpstr>
      <vt:lpstr>Hypothesis</vt:lpstr>
      <vt:lpstr>Background</vt:lpstr>
      <vt:lpstr>PowerPoint Presentation</vt:lpstr>
      <vt:lpstr>PowerPoint Presentation</vt:lpstr>
      <vt:lpstr>What problems need to be solved?</vt:lpstr>
      <vt:lpstr>Reason for working on this problem set</vt:lpstr>
      <vt:lpstr>New idea needed to work on </vt:lpstr>
      <vt:lpstr>PowerPoint Presentation</vt:lpstr>
      <vt:lpstr>Requirement analysis </vt:lpstr>
      <vt:lpstr>Approaches for the solution </vt:lpstr>
      <vt:lpstr>Comparison of the approaches</vt:lpstr>
      <vt:lpstr>Comparative approach  </vt:lpstr>
      <vt:lpstr>2. Web browser support</vt:lpstr>
      <vt:lpstr>3.Portability</vt:lpstr>
      <vt:lpstr>4.Security </vt:lpstr>
      <vt:lpstr>Evaluation of the approaches</vt:lpstr>
      <vt:lpstr>Alternate approach</vt:lpstr>
      <vt:lpstr>Building the transpiler</vt:lpstr>
      <vt:lpstr>Lexical analysis</vt:lpstr>
      <vt:lpstr>Syntactical analysis</vt:lpstr>
      <vt:lpstr>Translation phase</vt:lpstr>
      <vt:lpstr>Training of the system</vt:lpstr>
      <vt:lpstr>PowerPoint Presentation</vt:lpstr>
      <vt:lpstr>Sequence diagram</vt:lpstr>
      <vt:lpstr>Result</vt:lpstr>
      <vt:lpstr>Web version</vt:lpstr>
      <vt:lpstr>PowerPoint Presentation</vt:lpstr>
      <vt:lpstr>Future Work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bose</dc:creator>
  <cp:lastModifiedBy>amit bose</cp:lastModifiedBy>
  <cp:revision>137</cp:revision>
  <dcterms:created xsi:type="dcterms:W3CDTF">2016-08-02T14:12:11Z</dcterms:created>
  <dcterms:modified xsi:type="dcterms:W3CDTF">2016-09-18T13:17:27Z</dcterms:modified>
</cp:coreProperties>
</file>