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89E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-21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B4DC-D94D-48D9-ABC1-499A7455DD3A}" type="datetimeFigureOut">
              <a:rPr lang="de-CH" smtClean="0"/>
              <a:t>19.01.2015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9303E-97A1-4905-8216-70340B4F43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105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B4DC-D94D-48D9-ABC1-499A7455DD3A}" type="datetimeFigureOut">
              <a:rPr lang="de-CH" smtClean="0"/>
              <a:t>19.01.2015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9303E-97A1-4905-8216-70340B4F43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54537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B4DC-D94D-48D9-ABC1-499A7455DD3A}" type="datetimeFigureOut">
              <a:rPr lang="de-CH" smtClean="0"/>
              <a:t>19.01.2015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9303E-97A1-4905-8216-70340B4F43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05684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B4DC-D94D-48D9-ABC1-499A7455DD3A}" type="datetimeFigureOut">
              <a:rPr lang="de-CH" smtClean="0"/>
              <a:t>19.01.2015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9303E-97A1-4905-8216-70340B4F43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42652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B4DC-D94D-48D9-ABC1-499A7455DD3A}" type="datetimeFigureOut">
              <a:rPr lang="de-CH" smtClean="0"/>
              <a:t>19.01.2015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9303E-97A1-4905-8216-70340B4F43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85171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B4DC-D94D-48D9-ABC1-499A7455DD3A}" type="datetimeFigureOut">
              <a:rPr lang="de-CH" smtClean="0"/>
              <a:t>19.01.2015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9303E-97A1-4905-8216-70340B4F43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3759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B4DC-D94D-48D9-ABC1-499A7455DD3A}" type="datetimeFigureOut">
              <a:rPr lang="de-CH" smtClean="0"/>
              <a:t>19.01.2015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9303E-97A1-4905-8216-70340B4F43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07505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B4DC-D94D-48D9-ABC1-499A7455DD3A}" type="datetimeFigureOut">
              <a:rPr lang="de-CH" smtClean="0"/>
              <a:t>19.01.2015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9303E-97A1-4905-8216-70340B4F43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27253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B4DC-D94D-48D9-ABC1-499A7455DD3A}" type="datetimeFigureOut">
              <a:rPr lang="de-CH" smtClean="0"/>
              <a:t>19.01.2015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9303E-97A1-4905-8216-70340B4F43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974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B4DC-D94D-48D9-ABC1-499A7455DD3A}" type="datetimeFigureOut">
              <a:rPr lang="de-CH" smtClean="0"/>
              <a:t>19.01.2015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9303E-97A1-4905-8216-70340B4F43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661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B4DC-D94D-48D9-ABC1-499A7455DD3A}" type="datetimeFigureOut">
              <a:rPr lang="de-CH" smtClean="0"/>
              <a:t>19.01.2015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9303E-97A1-4905-8216-70340B4F43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29309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5B4DC-D94D-48D9-ABC1-499A7455DD3A}" type="datetimeFigureOut">
              <a:rPr lang="de-CH" smtClean="0"/>
              <a:t>19.01.2015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9303E-97A1-4905-8216-70340B4F43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08356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angle 150"/>
          <p:cNvSpPr/>
          <p:nvPr/>
        </p:nvSpPr>
        <p:spPr>
          <a:xfrm>
            <a:off x="6208076" y="446549"/>
            <a:ext cx="2756412" cy="59347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000"/>
          </a:p>
        </p:txBody>
      </p:sp>
      <p:sp>
        <p:nvSpPr>
          <p:cNvPr id="152" name="TextBox 151"/>
          <p:cNvSpPr txBox="1"/>
          <p:nvPr/>
        </p:nvSpPr>
        <p:spPr>
          <a:xfrm>
            <a:off x="7018746" y="6011996"/>
            <a:ext cx="124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dirty="0"/>
              <a:t>S</a:t>
            </a:r>
            <a:r>
              <a:rPr lang="de-CH" sz="2000" dirty="0" smtClean="0"/>
              <a:t>pecies</a:t>
            </a:r>
            <a:r>
              <a:rPr lang="de-CH" sz="2000" baseline="-25000" dirty="0" smtClean="0"/>
              <a:t>1..n</a:t>
            </a:r>
            <a:endParaRPr lang="de-CH" sz="2000" baseline="-25000" dirty="0"/>
          </a:p>
        </p:txBody>
      </p:sp>
      <p:grpSp>
        <p:nvGrpSpPr>
          <p:cNvPr id="153" name="Group 152"/>
          <p:cNvGrpSpPr/>
          <p:nvPr/>
        </p:nvGrpSpPr>
        <p:grpSpPr>
          <a:xfrm>
            <a:off x="6974628" y="531624"/>
            <a:ext cx="1292775" cy="5300619"/>
            <a:chOff x="5477434" y="155013"/>
            <a:chExt cx="1292775" cy="5300619"/>
          </a:xfrm>
        </p:grpSpPr>
        <p:cxnSp>
          <p:nvCxnSpPr>
            <p:cNvPr id="154" name="Straight Connector 153"/>
            <p:cNvCxnSpPr>
              <a:stCxn id="157" idx="0"/>
            </p:cNvCxnSpPr>
            <p:nvPr/>
          </p:nvCxnSpPr>
          <p:spPr bwMode="auto">
            <a:xfrm flipV="1">
              <a:off x="6122665" y="4375512"/>
              <a:ext cx="6883" cy="648072"/>
            </a:xfrm>
            <a:prstGeom prst="line">
              <a:avLst/>
            </a:prstGeom>
            <a:ln w="1016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5" name="Group 154"/>
            <p:cNvGrpSpPr/>
            <p:nvPr/>
          </p:nvGrpSpPr>
          <p:grpSpPr>
            <a:xfrm>
              <a:off x="5496768" y="944419"/>
              <a:ext cx="1253321" cy="3750472"/>
              <a:chOff x="5496768" y="944419"/>
              <a:chExt cx="1253321" cy="5017375"/>
            </a:xfrm>
          </p:grpSpPr>
          <p:sp>
            <p:nvSpPr>
              <p:cNvPr id="162" name="Rounded Rectangle 161"/>
              <p:cNvSpPr>
                <a:spLocks noChangeArrowheads="1"/>
              </p:cNvSpPr>
              <p:nvPr/>
            </p:nvSpPr>
            <p:spPr bwMode="auto">
              <a:xfrm rot="5400000">
                <a:off x="3686577" y="2869262"/>
                <a:ext cx="4876800" cy="1143000"/>
              </a:xfrm>
              <a:prstGeom prst="roundRect">
                <a:avLst>
                  <a:gd name="adj" fmla="val 17847"/>
                </a:avLst>
              </a:prstGeom>
              <a:solidFill>
                <a:schemeClr val="bg1"/>
              </a:solidFill>
              <a:ln w="10160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>
                <a:outerShdw dist="38100" dir="16200000" algn="tl" rotWithShape="0">
                  <a:schemeClr val="bg1">
                    <a:alpha val="42998"/>
                  </a:schemeClr>
                </a:outerShdw>
              </a:effectLst>
            </p:spPr>
            <p:txBody>
              <a:bodyPr anchor="ctr"/>
              <a:lstStyle/>
              <a:p>
                <a:pPr algn="ctr"/>
                <a:endParaRPr lang="de-DE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63" name="L-Shape 162"/>
              <p:cNvSpPr/>
              <p:nvPr/>
            </p:nvSpPr>
            <p:spPr bwMode="auto">
              <a:xfrm rot="18900000">
                <a:off x="6634928" y="3303840"/>
                <a:ext cx="115161" cy="156007"/>
              </a:xfrm>
              <a:prstGeom prst="corner">
                <a:avLst>
                  <a:gd name="adj1" fmla="val 15044"/>
                  <a:gd name="adj2" fmla="val 14015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de-DE" sz="2000">
                  <a:solidFill>
                    <a:srgbClr val="FFFFFF"/>
                  </a:solidFill>
                  <a:ea typeface="ＭＳ Ｐゴシック" charset="-128"/>
                </a:endParaRPr>
              </a:p>
            </p:txBody>
          </p:sp>
          <p:sp>
            <p:nvSpPr>
              <p:cNvPr id="164" name="L-Shape 163"/>
              <p:cNvSpPr/>
              <p:nvPr/>
            </p:nvSpPr>
            <p:spPr bwMode="auto">
              <a:xfrm rot="7961778">
                <a:off x="5477655" y="3345515"/>
                <a:ext cx="154114" cy="115887"/>
              </a:xfrm>
              <a:prstGeom prst="corner">
                <a:avLst>
                  <a:gd name="adj1" fmla="val 15044"/>
                  <a:gd name="adj2" fmla="val 14015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de-DE" sz="2000">
                  <a:solidFill>
                    <a:srgbClr val="FFFFFF"/>
                  </a:solidFill>
                  <a:ea typeface="ＭＳ Ｐゴシック" charset="-128"/>
                </a:endParaRPr>
              </a:p>
            </p:txBody>
          </p:sp>
          <p:sp>
            <p:nvSpPr>
              <p:cNvPr id="165" name="L-Shape 164"/>
              <p:cNvSpPr/>
              <p:nvPr/>
            </p:nvSpPr>
            <p:spPr bwMode="auto">
              <a:xfrm rot="2700000">
                <a:off x="6230850" y="5826793"/>
                <a:ext cx="154114" cy="115887"/>
              </a:xfrm>
              <a:prstGeom prst="corner">
                <a:avLst>
                  <a:gd name="adj1" fmla="val 15044"/>
                  <a:gd name="adj2" fmla="val 14015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de-DE" sz="2000">
                  <a:solidFill>
                    <a:srgbClr val="FFFFFF"/>
                  </a:solidFill>
                  <a:ea typeface="ＭＳ Ｐゴシック" charset="-128"/>
                </a:endParaRPr>
              </a:p>
            </p:txBody>
          </p:sp>
          <p:sp>
            <p:nvSpPr>
              <p:cNvPr id="166" name="L-Shape 165"/>
              <p:cNvSpPr/>
              <p:nvPr/>
            </p:nvSpPr>
            <p:spPr bwMode="auto">
              <a:xfrm rot="8100000" flipV="1">
                <a:off x="5860952" y="944419"/>
                <a:ext cx="154114" cy="115887"/>
              </a:xfrm>
              <a:prstGeom prst="corner">
                <a:avLst>
                  <a:gd name="adj1" fmla="val 15044"/>
                  <a:gd name="adj2" fmla="val 14015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de-DE" sz="2000">
                  <a:solidFill>
                    <a:srgbClr val="FFFFFF"/>
                  </a:solidFill>
                  <a:ea typeface="ＭＳ Ｐゴシック" charset="-128"/>
                </a:endParaRPr>
              </a:p>
            </p:txBody>
          </p:sp>
        </p:grpSp>
        <p:sp>
          <p:nvSpPr>
            <p:cNvPr id="156" name="L-Shape 155"/>
            <p:cNvSpPr/>
            <p:nvPr/>
          </p:nvSpPr>
          <p:spPr bwMode="auto">
            <a:xfrm rot="18900000">
              <a:off x="6634565" y="568626"/>
              <a:ext cx="115888" cy="115887"/>
            </a:xfrm>
            <a:prstGeom prst="corner">
              <a:avLst>
                <a:gd name="adj1" fmla="val 15044"/>
                <a:gd name="adj2" fmla="val 1401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de-DE" sz="2000">
                <a:solidFill>
                  <a:srgbClr val="FFFFFF"/>
                </a:solidFill>
                <a:ea typeface="ＭＳ Ｐゴシック" charset="-128"/>
              </a:endParaRPr>
            </a:p>
          </p:txBody>
        </p:sp>
        <p:sp>
          <p:nvSpPr>
            <p:cNvPr id="157" name="Rounded Rectangle 156"/>
            <p:cNvSpPr>
              <a:spLocks noChangeArrowheads="1"/>
            </p:cNvSpPr>
            <p:nvPr/>
          </p:nvSpPr>
          <p:spPr bwMode="auto">
            <a:xfrm>
              <a:off x="5477434" y="5023584"/>
              <a:ext cx="1290462" cy="432048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50000"/>
              </a:schemeClr>
            </a:solidFill>
            <a:ln w="19050" algn="ctr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defTabSz="457200">
                <a:defRPr/>
              </a:pPr>
              <a:r>
                <a:rPr lang="de-CH" sz="1600" dirty="0" err="1">
                  <a:solidFill>
                    <a:schemeClr val="bg1"/>
                  </a:solidFill>
                </a:rPr>
                <a:t>o</a:t>
              </a:r>
              <a:r>
                <a:rPr lang="de-CH" sz="1600" dirty="0" err="1" smtClean="0">
                  <a:solidFill>
                    <a:schemeClr val="bg1"/>
                  </a:solidFill>
                </a:rPr>
                <a:t>ptimized</a:t>
              </a:r>
              <a:r>
                <a:rPr lang="de-CH" sz="1600" dirty="0" smtClean="0">
                  <a:solidFill>
                    <a:schemeClr val="bg1"/>
                  </a:solidFill>
                </a:rPr>
                <a:t> </a:t>
              </a:r>
              <a:r>
                <a:rPr lang="de-CH" sz="1600" dirty="0" err="1" smtClean="0">
                  <a:solidFill>
                    <a:schemeClr val="bg1"/>
                  </a:solidFill>
                </a:rPr>
                <a:t>population</a:t>
              </a:r>
              <a:endParaRPr lang="de-CH" sz="1600" dirty="0">
                <a:solidFill>
                  <a:schemeClr val="bg1"/>
                </a:solidFill>
              </a:endParaRPr>
            </a:p>
          </p:txBody>
        </p:sp>
        <p:sp>
          <p:nvSpPr>
            <p:cNvPr id="158" name="L-Shape 157"/>
            <p:cNvSpPr/>
            <p:nvPr/>
          </p:nvSpPr>
          <p:spPr bwMode="auto">
            <a:xfrm rot="18900000">
              <a:off x="6071604" y="4739679"/>
              <a:ext cx="115888" cy="115887"/>
            </a:xfrm>
            <a:prstGeom prst="corner">
              <a:avLst>
                <a:gd name="adj1" fmla="val 15044"/>
                <a:gd name="adj2" fmla="val 1401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de-DE" sz="2000">
                <a:solidFill>
                  <a:srgbClr val="FFFFFF"/>
                </a:solidFill>
                <a:ea typeface="ＭＳ Ｐゴシック" charset="-128"/>
              </a:endParaRPr>
            </a:p>
          </p:txBody>
        </p:sp>
        <p:cxnSp>
          <p:nvCxnSpPr>
            <p:cNvPr id="159" name="Straight Connector 158"/>
            <p:cNvCxnSpPr/>
            <p:nvPr/>
          </p:nvCxnSpPr>
          <p:spPr bwMode="auto">
            <a:xfrm flipV="1">
              <a:off x="6141462" y="302533"/>
              <a:ext cx="6883" cy="648072"/>
            </a:xfrm>
            <a:prstGeom prst="line">
              <a:avLst/>
            </a:prstGeom>
            <a:ln w="1016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L-Shape 159"/>
            <p:cNvSpPr/>
            <p:nvPr/>
          </p:nvSpPr>
          <p:spPr bwMode="auto">
            <a:xfrm rot="18900000">
              <a:off x="6090401" y="666700"/>
              <a:ext cx="115888" cy="115887"/>
            </a:xfrm>
            <a:prstGeom prst="corner">
              <a:avLst>
                <a:gd name="adj1" fmla="val 15044"/>
                <a:gd name="adj2" fmla="val 1401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de-DE" sz="2000">
                <a:solidFill>
                  <a:srgbClr val="FFFFFF"/>
                </a:solidFill>
                <a:ea typeface="ＭＳ Ｐゴシック" charset="-128"/>
              </a:endParaRPr>
            </a:p>
          </p:txBody>
        </p:sp>
        <p:sp>
          <p:nvSpPr>
            <p:cNvPr id="161" name="Rounded Rectangle 160"/>
            <p:cNvSpPr>
              <a:spLocks noChangeArrowheads="1"/>
            </p:cNvSpPr>
            <p:nvPr/>
          </p:nvSpPr>
          <p:spPr bwMode="auto">
            <a:xfrm>
              <a:off x="5479747" y="155013"/>
              <a:ext cx="1290462" cy="432048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50000"/>
              </a:schemeClr>
            </a:solidFill>
            <a:ln w="19050" algn="ctr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defTabSz="457200">
                <a:defRPr/>
              </a:pPr>
              <a:r>
                <a:rPr lang="de-CH" sz="1600" dirty="0" smtClean="0">
                  <a:solidFill>
                    <a:schemeClr val="bg1"/>
                  </a:solidFill>
                </a:rPr>
                <a:t>Initial </a:t>
              </a:r>
              <a:r>
                <a:rPr lang="de-CH" sz="1600" dirty="0" err="1" smtClean="0">
                  <a:solidFill>
                    <a:schemeClr val="bg1"/>
                  </a:solidFill>
                </a:rPr>
                <a:t>population</a:t>
              </a:r>
              <a:endParaRPr lang="de-CH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67" name="Rounded Rectangle 166"/>
          <p:cNvSpPr>
            <a:spLocks noChangeArrowheads="1"/>
          </p:cNvSpPr>
          <p:nvPr/>
        </p:nvSpPr>
        <p:spPr bwMode="auto">
          <a:xfrm>
            <a:off x="6310657" y="2581507"/>
            <a:ext cx="1512000" cy="288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19050" algn="ctr">
            <a:solidFill>
              <a:schemeClr val="bg1"/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defTabSz="457200">
              <a:defRPr/>
            </a:pPr>
            <a:r>
              <a:rPr lang="de-CH" sz="1600" dirty="0" err="1"/>
              <a:t>recombination</a:t>
            </a:r>
            <a:endParaRPr lang="de-CH" sz="1600" dirty="0"/>
          </a:p>
        </p:txBody>
      </p:sp>
      <p:sp>
        <p:nvSpPr>
          <p:cNvPr id="168" name="Rounded Rectangle 167"/>
          <p:cNvSpPr>
            <a:spLocks noChangeArrowheads="1"/>
          </p:cNvSpPr>
          <p:nvPr/>
        </p:nvSpPr>
        <p:spPr bwMode="auto">
          <a:xfrm>
            <a:off x="6307954" y="2141660"/>
            <a:ext cx="1512000" cy="288032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19050" algn="ctr">
            <a:solidFill>
              <a:schemeClr val="bg1"/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defTabSz="457200">
              <a:defRPr/>
            </a:pPr>
            <a:r>
              <a:rPr lang="de-CH" sz="1600" dirty="0" err="1"/>
              <a:t>mutation</a:t>
            </a:r>
            <a:endParaRPr lang="de-CH" sz="1600" dirty="0"/>
          </a:p>
        </p:txBody>
      </p:sp>
      <p:sp>
        <p:nvSpPr>
          <p:cNvPr id="169" name="Rounded Rectangle 168"/>
          <p:cNvSpPr>
            <a:spLocks noChangeArrowheads="1"/>
          </p:cNvSpPr>
          <p:nvPr/>
        </p:nvSpPr>
        <p:spPr bwMode="auto">
          <a:xfrm>
            <a:off x="6281272" y="4165651"/>
            <a:ext cx="1512168" cy="288032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19050" algn="ctr">
            <a:solidFill>
              <a:schemeClr val="bg1"/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defTabSz="457200">
              <a:defRPr/>
            </a:pPr>
            <a:r>
              <a:rPr lang="de-CH" sz="1600" dirty="0" err="1"/>
              <a:t>s</a:t>
            </a:r>
            <a:r>
              <a:rPr lang="de-CH" sz="1600" dirty="0" err="1" smtClean="0"/>
              <a:t>urvivor</a:t>
            </a:r>
            <a:r>
              <a:rPr lang="de-CH" sz="1600" dirty="0" smtClean="0"/>
              <a:t> </a:t>
            </a:r>
            <a:r>
              <a:rPr lang="de-CH" sz="1600" dirty="0" err="1" smtClean="0"/>
              <a:t>selection</a:t>
            </a:r>
            <a:endParaRPr lang="de-CH" sz="1600" dirty="0"/>
          </a:p>
        </p:txBody>
      </p:sp>
      <p:sp>
        <p:nvSpPr>
          <p:cNvPr id="170" name="Rounded Rectangle 169"/>
          <p:cNvSpPr>
            <a:spLocks noChangeArrowheads="1"/>
          </p:cNvSpPr>
          <p:nvPr/>
        </p:nvSpPr>
        <p:spPr bwMode="auto">
          <a:xfrm>
            <a:off x="6295822" y="3765733"/>
            <a:ext cx="1512168" cy="288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19050" algn="ctr">
            <a:solidFill>
              <a:schemeClr val="bg1"/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defTabSz="457200">
              <a:defRPr/>
            </a:pPr>
            <a:r>
              <a:rPr lang="de-CH" sz="1600" dirty="0" err="1"/>
              <a:t>parent</a:t>
            </a:r>
            <a:r>
              <a:rPr lang="de-CH" sz="1600" dirty="0"/>
              <a:t> </a:t>
            </a:r>
            <a:r>
              <a:rPr lang="de-CH" sz="1600" dirty="0" err="1" smtClean="0"/>
              <a:t>selection</a:t>
            </a:r>
            <a:endParaRPr lang="de-CH" sz="1600" dirty="0"/>
          </a:p>
        </p:txBody>
      </p:sp>
      <p:sp>
        <p:nvSpPr>
          <p:cNvPr id="171" name="Rounded Rectangle 170"/>
          <p:cNvSpPr>
            <a:spLocks noChangeArrowheads="1"/>
          </p:cNvSpPr>
          <p:nvPr/>
        </p:nvSpPr>
        <p:spPr bwMode="auto">
          <a:xfrm>
            <a:off x="6437947" y="3336081"/>
            <a:ext cx="1198818" cy="288000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19050" algn="ctr">
            <a:solidFill>
              <a:schemeClr val="bg1"/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defTabSz="457200" eaLnBrk="1" hangingPunct="1">
              <a:defRPr/>
            </a:pPr>
            <a:r>
              <a:rPr lang="en-US" sz="1600" dirty="0" smtClean="0">
                <a:solidFill>
                  <a:schemeClr val="bg1"/>
                </a:solidFill>
                <a:latin typeface="Calibri" pitchFamily="34" charset="0"/>
                <a:ea typeface="ＭＳ Ｐゴシック" charset="-128"/>
                <a:cs typeface="Calibri" pitchFamily="34" charset="0"/>
              </a:rPr>
              <a:t>parents</a:t>
            </a:r>
            <a:endParaRPr lang="en-US" sz="1600" dirty="0">
              <a:solidFill>
                <a:schemeClr val="bg1"/>
              </a:solidFill>
              <a:latin typeface="Calibri" pitchFamily="34" charset="0"/>
              <a:ea typeface="ＭＳ Ｐゴシック" charset="-128"/>
              <a:cs typeface="Calibri" pitchFamily="34" charset="0"/>
            </a:endParaRPr>
          </a:p>
        </p:txBody>
      </p:sp>
      <p:sp>
        <p:nvSpPr>
          <p:cNvPr id="172" name="Rounded Rectangle 171"/>
          <p:cNvSpPr>
            <a:spLocks noChangeArrowheads="1"/>
          </p:cNvSpPr>
          <p:nvPr/>
        </p:nvSpPr>
        <p:spPr bwMode="auto">
          <a:xfrm>
            <a:off x="6450340" y="1645371"/>
            <a:ext cx="1169519" cy="288000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19050" algn="ctr">
            <a:solidFill>
              <a:schemeClr val="bg1"/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defTabSz="457200" eaLnBrk="1" hangingPunct="1">
              <a:defRPr/>
            </a:pPr>
            <a:r>
              <a:rPr lang="en-US" sz="1600" dirty="0" err="1" smtClean="0">
                <a:solidFill>
                  <a:schemeClr val="bg1"/>
                </a:solidFill>
                <a:latin typeface="Calibri" pitchFamily="34" charset="0"/>
                <a:ea typeface="ＭＳ Ｐゴシック" charset="-128"/>
                <a:cs typeface="Calibri" pitchFamily="34" charset="0"/>
              </a:rPr>
              <a:t>offsprings</a:t>
            </a:r>
            <a:endParaRPr lang="en-US" sz="1600" dirty="0">
              <a:solidFill>
                <a:schemeClr val="bg1"/>
              </a:solidFill>
              <a:latin typeface="Calibri" pitchFamily="34" charset="0"/>
              <a:ea typeface="ＭＳ Ｐゴシック" charset="-128"/>
              <a:cs typeface="Calibri" pitchFamily="34" charset="0"/>
            </a:endParaRPr>
          </a:p>
        </p:txBody>
      </p:sp>
      <p:sp>
        <p:nvSpPr>
          <p:cNvPr id="173" name="Rounded Rectangle 172"/>
          <p:cNvSpPr>
            <a:spLocks noChangeArrowheads="1"/>
          </p:cNvSpPr>
          <p:nvPr/>
        </p:nvSpPr>
        <p:spPr bwMode="auto">
          <a:xfrm>
            <a:off x="7708687" y="2958073"/>
            <a:ext cx="1134719" cy="455866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19050" algn="ctr">
            <a:solidFill>
              <a:schemeClr val="bg1"/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defTabSz="457200">
              <a:defRPr/>
            </a:pPr>
            <a:r>
              <a:rPr lang="de-CH" sz="1600" dirty="0"/>
              <a:t>F</a:t>
            </a:r>
            <a:r>
              <a:rPr lang="de-CH" sz="1600" dirty="0" smtClean="0"/>
              <a:t>itness </a:t>
            </a:r>
          </a:p>
          <a:p>
            <a:pPr algn="ctr" defTabSz="457200">
              <a:defRPr/>
            </a:pPr>
            <a:r>
              <a:rPr lang="de-CH" sz="1600" dirty="0" smtClean="0"/>
              <a:t>evaluation</a:t>
            </a:r>
            <a:endParaRPr lang="de-CH" sz="1600" dirty="0"/>
          </a:p>
        </p:txBody>
      </p:sp>
      <p:sp>
        <p:nvSpPr>
          <p:cNvPr id="149" name="Rectangle 148"/>
          <p:cNvSpPr/>
          <p:nvPr/>
        </p:nvSpPr>
        <p:spPr>
          <a:xfrm>
            <a:off x="4695908" y="73269"/>
            <a:ext cx="2756412" cy="59347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000"/>
          </a:p>
        </p:txBody>
      </p:sp>
      <p:sp>
        <p:nvSpPr>
          <p:cNvPr id="150" name="TextBox 149"/>
          <p:cNvSpPr txBox="1"/>
          <p:nvPr/>
        </p:nvSpPr>
        <p:spPr>
          <a:xfrm>
            <a:off x="5506578" y="5638716"/>
            <a:ext cx="11406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dirty="0"/>
              <a:t>S</a:t>
            </a:r>
            <a:r>
              <a:rPr lang="de-CH" sz="2000" dirty="0" smtClean="0"/>
              <a:t>pecies</a:t>
            </a:r>
            <a:r>
              <a:rPr lang="de-CH" sz="2000" baseline="-25000" dirty="0" smtClean="0"/>
              <a:t>0</a:t>
            </a:r>
            <a:endParaRPr lang="de-CH" sz="2000" baseline="-25000" dirty="0"/>
          </a:p>
        </p:txBody>
      </p:sp>
      <p:sp>
        <p:nvSpPr>
          <p:cNvPr id="129" name="Rectangle 128"/>
          <p:cNvSpPr/>
          <p:nvPr/>
        </p:nvSpPr>
        <p:spPr>
          <a:xfrm>
            <a:off x="1618015" y="392302"/>
            <a:ext cx="2665953" cy="59347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000"/>
          </a:p>
        </p:txBody>
      </p:sp>
      <p:grpSp>
        <p:nvGrpSpPr>
          <p:cNvPr id="130" name="Group 129"/>
          <p:cNvGrpSpPr/>
          <p:nvPr/>
        </p:nvGrpSpPr>
        <p:grpSpPr>
          <a:xfrm>
            <a:off x="2296792" y="523589"/>
            <a:ext cx="1292775" cy="5300619"/>
            <a:chOff x="5477434" y="155013"/>
            <a:chExt cx="1292775" cy="5300619"/>
          </a:xfrm>
        </p:grpSpPr>
        <p:cxnSp>
          <p:nvCxnSpPr>
            <p:cNvPr id="131" name="Straight Connector 130"/>
            <p:cNvCxnSpPr>
              <a:stCxn id="134" idx="0"/>
            </p:cNvCxnSpPr>
            <p:nvPr/>
          </p:nvCxnSpPr>
          <p:spPr bwMode="auto">
            <a:xfrm flipV="1">
              <a:off x="6122665" y="4375512"/>
              <a:ext cx="6883" cy="648072"/>
            </a:xfrm>
            <a:prstGeom prst="line">
              <a:avLst/>
            </a:prstGeom>
            <a:ln w="101600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2" name="Group 131"/>
            <p:cNvGrpSpPr/>
            <p:nvPr/>
          </p:nvGrpSpPr>
          <p:grpSpPr>
            <a:xfrm>
              <a:off x="5496768" y="944419"/>
              <a:ext cx="1253321" cy="3750472"/>
              <a:chOff x="5496768" y="944419"/>
              <a:chExt cx="1253321" cy="5017375"/>
            </a:xfrm>
          </p:grpSpPr>
          <p:sp>
            <p:nvSpPr>
              <p:cNvPr id="139" name="Rounded Rectangle 138"/>
              <p:cNvSpPr>
                <a:spLocks noChangeArrowheads="1"/>
              </p:cNvSpPr>
              <p:nvPr/>
            </p:nvSpPr>
            <p:spPr bwMode="auto">
              <a:xfrm rot="5400000">
                <a:off x="3686577" y="2869262"/>
                <a:ext cx="4876800" cy="1143000"/>
              </a:xfrm>
              <a:prstGeom prst="roundRect">
                <a:avLst>
                  <a:gd name="adj" fmla="val 17847"/>
                </a:avLst>
              </a:prstGeom>
              <a:solidFill>
                <a:schemeClr val="bg1"/>
              </a:solidFill>
              <a:ln w="101600">
                <a:solidFill>
                  <a:srgbClr val="0070C0"/>
                </a:solidFill>
                <a:round/>
                <a:headEnd/>
                <a:tailEnd/>
              </a:ln>
              <a:effectLst>
                <a:outerShdw dist="38100" dir="16200000" algn="tl" rotWithShape="0">
                  <a:schemeClr val="bg1">
                    <a:alpha val="42998"/>
                  </a:schemeClr>
                </a:outerShdw>
              </a:effectLst>
            </p:spPr>
            <p:txBody>
              <a:bodyPr anchor="ctr"/>
              <a:lstStyle/>
              <a:p>
                <a:pPr algn="ctr"/>
                <a:endParaRPr lang="de-DE" sz="2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0" name="L-Shape 139"/>
              <p:cNvSpPr/>
              <p:nvPr/>
            </p:nvSpPr>
            <p:spPr bwMode="auto">
              <a:xfrm rot="18900000">
                <a:off x="6634928" y="3303840"/>
                <a:ext cx="115161" cy="156007"/>
              </a:xfrm>
              <a:prstGeom prst="corner">
                <a:avLst>
                  <a:gd name="adj1" fmla="val 15044"/>
                  <a:gd name="adj2" fmla="val 14015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de-DE" sz="2000">
                  <a:solidFill>
                    <a:srgbClr val="FFFFFF"/>
                  </a:solidFill>
                  <a:ea typeface="ＭＳ Ｐゴシック" charset="-128"/>
                </a:endParaRPr>
              </a:p>
            </p:txBody>
          </p:sp>
          <p:sp>
            <p:nvSpPr>
              <p:cNvPr id="141" name="L-Shape 140"/>
              <p:cNvSpPr/>
              <p:nvPr/>
            </p:nvSpPr>
            <p:spPr bwMode="auto">
              <a:xfrm rot="7961778">
                <a:off x="5477655" y="3345515"/>
                <a:ext cx="154114" cy="115887"/>
              </a:xfrm>
              <a:prstGeom prst="corner">
                <a:avLst>
                  <a:gd name="adj1" fmla="val 15044"/>
                  <a:gd name="adj2" fmla="val 14015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de-DE" sz="2000">
                  <a:solidFill>
                    <a:srgbClr val="FFFFFF"/>
                  </a:solidFill>
                  <a:ea typeface="ＭＳ Ｐゴシック" charset="-128"/>
                </a:endParaRPr>
              </a:p>
            </p:txBody>
          </p:sp>
          <p:sp>
            <p:nvSpPr>
              <p:cNvPr id="142" name="L-Shape 141"/>
              <p:cNvSpPr/>
              <p:nvPr/>
            </p:nvSpPr>
            <p:spPr bwMode="auto">
              <a:xfrm rot="2700000">
                <a:off x="6230850" y="5826793"/>
                <a:ext cx="154114" cy="115887"/>
              </a:xfrm>
              <a:prstGeom prst="corner">
                <a:avLst>
                  <a:gd name="adj1" fmla="val 15044"/>
                  <a:gd name="adj2" fmla="val 14015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de-DE" sz="2000">
                  <a:solidFill>
                    <a:srgbClr val="FFFFFF"/>
                  </a:solidFill>
                  <a:ea typeface="ＭＳ Ｐゴシック" charset="-128"/>
                </a:endParaRPr>
              </a:p>
            </p:txBody>
          </p:sp>
          <p:sp>
            <p:nvSpPr>
              <p:cNvPr id="143" name="L-Shape 142"/>
              <p:cNvSpPr/>
              <p:nvPr/>
            </p:nvSpPr>
            <p:spPr bwMode="auto">
              <a:xfrm rot="8100000" flipV="1">
                <a:off x="5860952" y="944419"/>
                <a:ext cx="154114" cy="115887"/>
              </a:xfrm>
              <a:prstGeom prst="corner">
                <a:avLst>
                  <a:gd name="adj1" fmla="val 15044"/>
                  <a:gd name="adj2" fmla="val 14015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de-DE" sz="2000">
                  <a:solidFill>
                    <a:srgbClr val="FFFFFF"/>
                  </a:solidFill>
                  <a:ea typeface="ＭＳ Ｐゴシック" charset="-128"/>
                </a:endParaRPr>
              </a:p>
            </p:txBody>
          </p:sp>
        </p:grpSp>
        <p:sp>
          <p:nvSpPr>
            <p:cNvPr id="133" name="L-Shape 132"/>
            <p:cNvSpPr/>
            <p:nvPr/>
          </p:nvSpPr>
          <p:spPr bwMode="auto">
            <a:xfrm rot="18900000">
              <a:off x="6634565" y="568626"/>
              <a:ext cx="115888" cy="115887"/>
            </a:xfrm>
            <a:prstGeom prst="corner">
              <a:avLst>
                <a:gd name="adj1" fmla="val 15044"/>
                <a:gd name="adj2" fmla="val 1401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de-DE" sz="2000">
                <a:solidFill>
                  <a:srgbClr val="FFFFFF"/>
                </a:solidFill>
                <a:ea typeface="ＭＳ Ｐゴシック" charset="-128"/>
              </a:endParaRPr>
            </a:p>
          </p:txBody>
        </p:sp>
        <p:sp>
          <p:nvSpPr>
            <p:cNvPr id="134" name="Rounded Rectangle 133"/>
            <p:cNvSpPr>
              <a:spLocks noChangeArrowheads="1"/>
            </p:cNvSpPr>
            <p:nvPr/>
          </p:nvSpPr>
          <p:spPr bwMode="auto">
            <a:xfrm>
              <a:off x="5477434" y="5023584"/>
              <a:ext cx="1290462" cy="432048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19050" algn="ctr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defTabSz="457200">
                <a:defRPr/>
              </a:pPr>
              <a:r>
                <a:rPr lang="de-CH" sz="1600" dirty="0" err="1">
                  <a:solidFill>
                    <a:schemeClr val="bg1"/>
                  </a:solidFill>
                </a:rPr>
                <a:t>o</a:t>
              </a:r>
              <a:r>
                <a:rPr lang="de-CH" sz="1600" dirty="0" err="1" smtClean="0">
                  <a:solidFill>
                    <a:schemeClr val="bg1"/>
                  </a:solidFill>
                </a:rPr>
                <a:t>ptimized</a:t>
              </a:r>
              <a:r>
                <a:rPr lang="de-CH" sz="1600" dirty="0" smtClean="0">
                  <a:solidFill>
                    <a:schemeClr val="bg1"/>
                  </a:solidFill>
                </a:rPr>
                <a:t> </a:t>
              </a:r>
              <a:r>
                <a:rPr lang="de-CH" sz="1600" dirty="0" err="1" smtClean="0">
                  <a:solidFill>
                    <a:schemeClr val="bg1"/>
                  </a:solidFill>
                </a:rPr>
                <a:t>plans</a:t>
              </a:r>
              <a:endParaRPr lang="de-CH" sz="1600" dirty="0">
                <a:solidFill>
                  <a:schemeClr val="bg1"/>
                </a:solidFill>
              </a:endParaRPr>
            </a:p>
          </p:txBody>
        </p:sp>
        <p:sp>
          <p:nvSpPr>
            <p:cNvPr id="135" name="L-Shape 134"/>
            <p:cNvSpPr/>
            <p:nvPr/>
          </p:nvSpPr>
          <p:spPr bwMode="auto">
            <a:xfrm rot="18900000">
              <a:off x="6071604" y="4739679"/>
              <a:ext cx="115888" cy="115887"/>
            </a:xfrm>
            <a:prstGeom prst="corner">
              <a:avLst>
                <a:gd name="adj1" fmla="val 15044"/>
                <a:gd name="adj2" fmla="val 1401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de-DE" sz="2000">
                <a:solidFill>
                  <a:srgbClr val="FFFFFF"/>
                </a:solidFill>
                <a:ea typeface="ＭＳ Ｐゴシック" charset="-128"/>
              </a:endParaRPr>
            </a:p>
          </p:txBody>
        </p:sp>
        <p:cxnSp>
          <p:nvCxnSpPr>
            <p:cNvPr id="136" name="Straight Connector 135"/>
            <p:cNvCxnSpPr/>
            <p:nvPr/>
          </p:nvCxnSpPr>
          <p:spPr bwMode="auto">
            <a:xfrm flipV="1">
              <a:off x="6141462" y="302533"/>
              <a:ext cx="6883" cy="648072"/>
            </a:xfrm>
            <a:prstGeom prst="line">
              <a:avLst/>
            </a:prstGeom>
            <a:ln w="101600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L-Shape 136"/>
            <p:cNvSpPr/>
            <p:nvPr/>
          </p:nvSpPr>
          <p:spPr bwMode="auto">
            <a:xfrm rot="18900000">
              <a:off x="6090401" y="666700"/>
              <a:ext cx="115888" cy="115887"/>
            </a:xfrm>
            <a:prstGeom prst="corner">
              <a:avLst>
                <a:gd name="adj1" fmla="val 15044"/>
                <a:gd name="adj2" fmla="val 1401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de-DE" sz="2000">
                <a:solidFill>
                  <a:srgbClr val="FFFFFF"/>
                </a:solidFill>
                <a:ea typeface="ＭＳ Ｐゴシック" charset="-128"/>
              </a:endParaRPr>
            </a:p>
          </p:txBody>
        </p:sp>
        <p:sp>
          <p:nvSpPr>
            <p:cNvPr id="138" name="Rounded Rectangle 137"/>
            <p:cNvSpPr>
              <a:spLocks noChangeArrowheads="1"/>
            </p:cNvSpPr>
            <p:nvPr/>
          </p:nvSpPr>
          <p:spPr bwMode="auto">
            <a:xfrm>
              <a:off x="5479747" y="155013"/>
              <a:ext cx="1290462" cy="432048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19050" algn="ctr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defTabSz="457200">
                <a:defRPr/>
              </a:pPr>
              <a:r>
                <a:rPr lang="de-CH" sz="1600" dirty="0" smtClean="0">
                  <a:solidFill>
                    <a:schemeClr val="bg1"/>
                  </a:solidFill>
                </a:rPr>
                <a:t>Initial </a:t>
              </a:r>
              <a:r>
                <a:rPr lang="de-CH" sz="1600" dirty="0" err="1" smtClean="0">
                  <a:solidFill>
                    <a:schemeClr val="bg1"/>
                  </a:solidFill>
                </a:rPr>
                <a:t>plans</a:t>
              </a:r>
              <a:endParaRPr lang="de-CH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4" name="L-Shape 143"/>
          <p:cNvSpPr/>
          <p:nvPr/>
        </p:nvSpPr>
        <p:spPr bwMode="auto">
          <a:xfrm rot="8100000" flipV="1">
            <a:off x="3794432" y="421214"/>
            <a:ext cx="115887" cy="115887"/>
          </a:xfrm>
          <a:prstGeom prst="corner">
            <a:avLst>
              <a:gd name="adj1" fmla="val 15044"/>
              <a:gd name="adj2" fmla="val 14015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DE" sz="2000">
              <a:solidFill>
                <a:srgbClr val="FFFFFF"/>
              </a:solidFill>
              <a:ea typeface="ＭＳ Ｐゴシック" charset="-128"/>
            </a:endParaRPr>
          </a:p>
        </p:txBody>
      </p:sp>
      <p:sp>
        <p:nvSpPr>
          <p:cNvPr id="145" name="Rounded Rectangle 144"/>
          <p:cNvSpPr>
            <a:spLocks noChangeArrowheads="1"/>
          </p:cNvSpPr>
          <p:nvPr/>
        </p:nvSpPr>
        <p:spPr bwMode="auto">
          <a:xfrm>
            <a:off x="2894159" y="3909716"/>
            <a:ext cx="1235413" cy="32332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9050" algn="ctr">
            <a:solidFill>
              <a:schemeClr val="bg1"/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defTabSz="457200"/>
            <a:r>
              <a:rPr lang="de-CH" sz="1600" dirty="0"/>
              <a:t>S</a:t>
            </a:r>
            <a:r>
              <a:rPr lang="de-CH" sz="1600" dirty="0" smtClean="0"/>
              <a:t>coring</a:t>
            </a:r>
            <a:endParaRPr lang="de-CH" sz="1600" dirty="0"/>
          </a:p>
        </p:txBody>
      </p:sp>
      <p:sp>
        <p:nvSpPr>
          <p:cNvPr id="146" name="Rounded Rectangle 145"/>
          <p:cNvSpPr>
            <a:spLocks noChangeArrowheads="1"/>
          </p:cNvSpPr>
          <p:nvPr/>
        </p:nvSpPr>
        <p:spPr bwMode="auto">
          <a:xfrm>
            <a:off x="1756363" y="3289097"/>
            <a:ext cx="1235413" cy="32332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9050" algn="ctr">
            <a:solidFill>
              <a:schemeClr val="bg1"/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defTabSz="457200">
              <a:defRPr/>
            </a:pPr>
            <a:r>
              <a:rPr lang="de-CH" sz="1600" dirty="0" err="1"/>
              <a:t>replanning</a:t>
            </a:r>
            <a:endParaRPr lang="de-CH" sz="1600" dirty="0"/>
          </a:p>
        </p:txBody>
      </p:sp>
      <p:sp>
        <p:nvSpPr>
          <p:cNvPr id="147" name="Rounded Rectangle 146"/>
          <p:cNvSpPr>
            <a:spLocks noChangeArrowheads="1"/>
          </p:cNvSpPr>
          <p:nvPr/>
        </p:nvSpPr>
        <p:spPr bwMode="auto">
          <a:xfrm>
            <a:off x="2894158" y="2258510"/>
            <a:ext cx="1235413" cy="32332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9050" algn="ctr">
            <a:solidFill>
              <a:schemeClr val="bg1"/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defTabSz="457200"/>
            <a:r>
              <a:rPr lang="de-CH" sz="1600" dirty="0" err="1"/>
              <a:t>E</a:t>
            </a:r>
            <a:r>
              <a:rPr lang="de-CH" sz="1600" dirty="0" err="1" smtClean="0"/>
              <a:t>xecution</a:t>
            </a:r>
            <a:endParaRPr lang="de-CH" sz="1600" dirty="0"/>
          </a:p>
        </p:txBody>
      </p:sp>
      <p:sp>
        <p:nvSpPr>
          <p:cNvPr id="148" name="TextBox 147"/>
          <p:cNvSpPr txBox="1"/>
          <p:nvPr/>
        </p:nvSpPr>
        <p:spPr>
          <a:xfrm>
            <a:off x="2428685" y="5957749"/>
            <a:ext cx="1061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smtClean="0"/>
              <a:t>Agent</a:t>
            </a:r>
            <a:r>
              <a:rPr lang="de-CH" sz="2000" baseline="-25000" smtClean="0"/>
              <a:t>1</a:t>
            </a:r>
            <a:r>
              <a:rPr lang="de-CH" sz="2000" baseline="-25000" dirty="0" smtClean="0"/>
              <a:t>..n</a:t>
            </a:r>
            <a:endParaRPr lang="de-CH" sz="2000" baseline="-25000" dirty="0"/>
          </a:p>
        </p:txBody>
      </p:sp>
      <p:sp>
        <p:nvSpPr>
          <p:cNvPr id="6" name="Rectangle 5"/>
          <p:cNvSpPr/>
          <p:nvPr/>
        </p:nvSpPr>
        <p:spPr>
          <a:xfrm>
            <a:off x="93824" y="21952"/>
            <a:ext cx="2665953" cy="59347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000"/>
          </a:p>
        </p:txBody>
      </p:sp>
      <p:grpSp>
        <p:nvGrpSpPr>
          <p:cNvPr id="81" name="Group 80"/>
          <p:cNvGrpSpPr/>
          <p:nvPr/>
        </p:nvGrpSpPr>
        <p:grpSpPr>
          <a:xfrm>
            <a:off x="772601" y="153239"/>
            <a:ext cx="1292775" cy="5300619"/>
            <a:chOff x="5477434" y="155013"/>
            <a:chExt cx="1292775" cy="5300619"/>
          </a:xfrm>
        </p:grpSpPr>
        <p:cxnSp>
          <p:nvCxnSpPr>
            <p:cNvPr id="82" name="Straight Connector 81"/>
            <p:cNvCxnSpPr>
              <a:stCxn id="85" idx="0"/>
            </p:cNvCxnSpPr>
            <p:nvPr/>
          </p:nvCxnSpPr>
          <p:spPr bwMode="auto">
            <a:xfrm flipV="1">
              <a:off x="6122665" y="4375512"/>
              <a:ext cx="6883" cy="648072"/>
            </a:xfrm>
            <a:prstGeom prst="line">
              <a:avLst/>
            </a:prstGeom>
            <a:ln w="101600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Group 82"/>
            <p:cNvGrpSpPr/>
            <p:nvPr/>
          </p:nvGrpSpPr>
          <p:grpSpPr>
            <a:xfrm>
              <a:off x="5496768" y="944419"/>
              <a:ext cx="1253321" cy="3750472"/>
              <a:chOff x="5496768" y="944419"/>
              <a:chExt cx="1253321" cy="5017375"/>
            </a:xfrm>
          </p:grpSpPr>
          <p:sp>
            <p:nvSpPr>
              <p:cNvPr id="90" name="Rounded Rectangle 89"/>
              <p:cNvSpPr>
                <a:spLocks noChangeArrowheads="1"/>
              </p:cNvSpPr>
              <p:nvPr/>
            </p:nvSpPr>
            <p:spPr bwMode="auto">
              <a:xfrm rot="5400000">
                <a:off x="3686577" y="2869262"/>
                <a:ext cx="4876800" cy="1143000"/>
              </a:xfrm>
              <a:prstGeom prst="roundRect">
                <a:avLst>
                  <a:gd name="adj" fmla="val 17847"/>
                </a:avLst>
              </a:prstGeom>
              <a:solidFill>
                <a:schemeClr val="bg1"/>
              </a:solidFill>
              <a:ln w="101600">
                <a:solidFill>
                  <a:srgbClr val="0070C0"/>
                </a:solidFill>
                <a:round/>
                <a:headEnd/>
                <a:tailEnd/>
              </a:ln>
              <a:effectLst>
                <a:outerShdw dist="38100" dir="16200000" algn="tl" rotWithShape="0">
                  <a:schemeClr val="bg1">
                    <a:alpha val="42998"/>
                  </a:schemeClr>
                </a:outerShdw>
              </a:effectLst>
            </p:spPr>
            <p:txBody>
              <a:bodyPr anchor="ctr"/>
              <a:lstStyle/>
              <a:p>
                <a:pPr algn="ctr"/>
                <a:endParaRPr lang="de-DE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91" name="L-Shape 90"/>
              <p:cNvSpPr/>
              <p:nvPr/>
            </p:nvSpPr>
            <p:spPr bwMode="auto">
              <a:xfrm rot="18900000">
                <a:off x="6634928" y="3303840"/>
                <a:ext cx="115161" cy="156007"/>
              </a:xfrm>
              <a:prstGeom prst="corner">
                <a:avLst>
                  <a:gd name="adj1" fmla="val 15044"/>
                  <a:gd name="adj2" fmla="val 14015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de-DE" sz="2000">
                  <a:solidFill>
                    <a:srgbClr val="FFFFFF"/>
                  </a:solidFill>
                  <a:ea typeface="ＭＳ Ｐゴシック" charset="-128"/>
                </a:endParaRPr>
              </a:p>
            </p:txBody>
          </p:sp>
          <p:sp>
            <p:nvSpPr>
              <p:cNvPr id="92" name="L-Shape 91"/>
              <p:cNvSpPr/>
              <p:nvPr/>
            </p:nvSpPr>
            <p:spPr bwMode="auto">
              <a:xfrm rot="7961778">
                <a:off x="5477655" y="3345515"/>
                <a:ext cx="154114" cy="115887"/>
              </a:xfrm>
              <a:prstGeom prst="corner">
                <a:avLst>
                  <a:gd name="adj1" fmla="val 15044"/>
                  <a:gd name="adj2" fmla="val 14015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de-DE" sz="2000">
                  <a:solidFill>
                    <a:srgbClr val="FFFFFF"/>
                  </a:solidFill>
                  <a:ea typeface="ＭＳ Ｐゴシック" charset="-128"/>
                </a:endParaRPr>
              </a:p>
            </p:txBody>
          </p:sp>
          <p:sp>
            <p:nvSpPr>
              <p:cNvPr id="93" name="L-Shape 92"/>
              <p:cNvSpPr/>
              <p:nvPr/>
            </p:nvSpPr>
            <p:spPr bwMode="auto">
              <a:xfrm rot="2700000">
                <a:off x="6230850" y="5826793"/>
                <a:ext cx="154114" cy="115887"/>
              </a:xfrm>
              <a:prstGeom prst="corner">
                <a:avLst>
                  <a:gd name="adj1" fmla="val 15044"/>
                  <a:gd name="adj2" fmla="val 14015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de-DE" sz="2000">
                  <a:solidFill>
                    <a:srgbClr val="FFFFFF"/>
                  </a:solidFill>
                  <a:ea typeface="ＭＳ Ｐゴシック" charset="-128"/>
                </a:endParaRPr>
              </a:p>
            </p:txBody>
          </p:sp>
          <p:sp>
            <p:nvSpPr>
              <p:cNvPr id="94" name="L-Shape 93"/>
              <p:cNvSpPr/>
              <p:nvPr/>
            </p:nvSpPr>
            <p:spPr bwMode="auto">
              <a:xfrm rot="8100000" flipV="1">
                <a:off x="5860952" y="944419"/>
                <a:ext cx="154114" cy="115887"/>
              </a:xfrm>
              <a:prstGeom prst="corner">
                <a:avLst>
                  <a:gd name="adj1" fmla="val 15044"/>
                  <a:gd name="adj2" fmla="val 14015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de-DE" sz="2000">
                  <a:solidFill>
                    <a:srgbClr val="FFFFFF"/>
                  </a:solidFill>
                  <a:ea typeface="ＭＳ Ｐゴシック" charset="-128"/>
                </a:endParaRPr>
              </a:p>
            </p:txBody>
          </p:sp>
        </p:grpSp>
        <p:sp>
          <p:nvSpPr>
            <p:cNvPr id="84" name="L-Shape 83"/>
            <p:cNvSpPr/>
            <p:nvPr/>
          </p:nvSpPr>
          <p:spPr bwMode="auto">
            <a:xfrm rot="18900000">
              <a:off x="6634565" y="568626"/>
              <a:ext cx="115888" cy="115887"/>
            </a:xfrm>
            <a:prstGeom prst="corner">
              <a:avLst>
                <a:gd name="adj1" fmla="val 15044"/>
                <a:gd name="adj2" fmla="val 1401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de-DE" sz="2000">
                <a:solidFill>
                  <a:srgbClr val="FFFFFF"/>
                </a:solidFill>
                <a:ea typeface="ＭＳ Ｐゴシック" charset="-128"/>
              </a:endParaRPr>
            </a:p>
          </p:txBody>
        </p:sp>
        <p:sp>
          <p:nvSpPr>
            <p:cNvPr id="85" name="Rounded Rectangle 84"/>
            <p:cNvSpPr>
              <a:spLocks noChangeArrowheads="1"/>
            </p:cNvSpPr>
            <p:nvPr/>
          </p:nvSpPr>
          <p:spPr bwMode="auto">
            <a:xfrm>
              <a:off x="5477434" y="5023584"/>
              <a:ext cx="1290462" cy="432048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19050" algn="ctr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defTabSz="457200">
                <a:defRPr/>
              </a:pPr>
              <a:r>
                <a:rPr lang="de-CH" sz="1600" dirty="0" err="1">
                  <a:solidFill>
                    <a:schemeClr val="bg1"/>
                  </a:solidFill>
                </a:rPr>
                <a:t>O</a:t>
              </a:r>
              <a:r>
                <a:rPr lang="de-CH" sz="1600" dirty="0" err="1" smtClean="0">
                  <a:solidFill>
                    <a:schemeClr val="bg1"/>
                  </a:solidFill>
                </a:rPr>
                <a:t>ptimized</a:t>
              </a:r>
              <a:r>
                <a:rPr lang="de-CH" sz="1600" dirty="0" smtClean="0">
                  <a:solidFill>
                    <a:schemeClr val="bg1"/>
                  </a:solidFill>
                </a:rPr>
                <a:t> </a:t>
              </a:r>
              <a:r>
                <a:rPr lang="de-CH" sz="1600" dirty="0" err="1" smtClean="0">
                  <a:solidFill>
                    <a:schemeClr val="bg1"/>
                  </a:solidFill>
                </a:rPr>
                <a:t>plans</a:t>
              </a:r>
              <a:endParaRPr lang="de-CH" sz="1600" dirty="0">
                <a:solidFill>
                  <a:schemeClr val="bg1"/>
                </a:solidFill>
              </a:endParaRPr>
            </a:p>
          </p:txBody>
        </p:sp>
        <p:sp>
          <p:nvSpPr>
            <p:cNvPr id="86" name="L-Shape 85"/>
            <p:cNvSpPr/>
            <p:nvPr/>
          </p:nvSpPr>
          <p:spPr bwMode="auto">
            <a:xfrm rot="18900000">
              <a:off x="6071604" y="4739679"/>
              <a:ext cx="115888" cy="115887"/>
            </a:xfrm>
            <a:prstGeom prst="corner">
              <a:avLst>
                <a:gd name="adj1" fmla="val 15044"/>
                <a:gd name="adj2" fmla="val 1401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de-DE" sz="2000">
                <a:solidFill>
                  <a:srgbClr val="FFFFFF"/>
                </a:solidFill>
                <a:ea typeface="ＭＳ Ｐゴシック" charset="-128"/>
              </a:endParaRPr>
            </a:p>
          </p:txBody>
        </p:sp>
        <p:cxnSp>
          <p:nvCxnSpPr>
            <p:cNvPr id="87" name="Straight Connector 86"/>
            <p:cNvCxnSpPr/>
            <p:nvPr/>
          </p:nvCxnSpPr>
          <p:spPr bwMode="auto">
            <a:xfrm flipV="1">
              <a:off x="6141462" y="302533"/>
              <a:ext cx="6883" cy="648072"/>
            </a:xfrm>
            <a:prstGeom prst="line">
              <a:avLst/>
            </a:prstGeom>
            <a:ln w="101600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L-Shape 87"/>
            <p:cNvSpPr/>
            <p:nvPr/>
          </p:nvSpPr>
          <p:spPr bwMode="auto">
            <a:xfrm rot="18900000">
              <a:off x="6090401" y="666700"/>
              <a:ext cx="115888" cy="115887"/>
            </a:xfrm>
            <a:prstGeom prst="corner">
              <a:avLst>
                <a:gd name="adj1" fmla="val 15044"/>
                <a:gd name="adj2" fmla="val 1401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de-DE" sz="2000">
                <a:solidFill>
                  <a:srgbClr val="FFFFFF"/>
                </a:solidFill>
                <a:ea typeface="ＭＳ Ｐゴシック" charset="-128"/>
              </a:endParaRPr>
            </a:p>
          </p:txBody>
        </p:sp>
        <p:sp>
          <p:nvSpPr>
            <p:cNvPr id="89" name="Rounded Rectangle 88"/>
            <p:cNvSpPr>
              <a:spLocks noChangeArrowheads="1"/>
            </p:cNvSpPr>
            <p:nvPr/>
          </p:nvSpPr>
          <p:spPr bwMode="auto">
            <a:xfrm>
              <a:off x="5479747" y="155013"/>
              <a:ext cx="1290462" cy="432048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19050" algn="ctr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defTabSz="457200">
                <a:defRPr/>
              </a:pPr>
              <a:r>
                <a:rPr lang="de-CH" sz="1600" dirty="0">
                  <a:solidFill>
                    <a:schemeClr val="bg1"/>
                  </a:solidFill>
                </a:rPr>
                <a:t>I</a:t>
              </a:r>
              <a:r>
                <a:rPr lang="de-CH" sz="1600" dirty="0" smtClean="0">
                  <a:solidFill>
                    <a:schemeClr val="bg1"/>
                  </a:solidFill>
                </a:rPr>
                <a:t>nitial </a:t>
              </a:r>
              <a:r>
                <a:rPr lang="de-CH" sz="1600" dirty="0" err="1">
                  <a:solidFill>
                    <a:schemeClr val="bg1"/>
                  </a:solidFill>
                </a:rPr>
                <a:t>p</a:t>
              </a:r>
              <a:r>
                <a:rPr lang="de-CH" sz="1600" dirty="0" err="1" smtClean="0">
                  <a:solidFill>
                    <a:schemeClr val="bg1"/>
                  </a:solidFill>
                </a:rPr>
                <a:t>lans</a:t>
              </a:r>
              <a:endParaRPr lang="de-CH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462460" y="158344"/>
            <a:ext cx="1292775" cy="5300619"/>
            <a:chOff x="5477434" y="155013"/>
            <a:chExt cx="1292775" cy="5300619"/>
          </a:xfrm>
        </p:grpSpPr>
        <p:cxnSp>
          <p:nvCxnSpPr>
            <p:cNvPr id="57" name="Straight Connector 56"/>
            <p:cNvCxnSpPr>
              <a:stCxn id="65" idx="0"/>
            </p:cNvCxnSpPr>
            <p:nvPr/>
          </p:nvCxnSpPr>
          <p:spPr bwMode="auto">
            <a:xfrm flipV="1">
              <a:off x="6122665" y="4375512"/>
              <a:ext cx="6883" cy="648072"/>
            </a:xfrm>
            <a:prstGeom prst="line">
              <a:avLst/>
            </a:prstGeom>
            <a:ln w="1016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/>
            <p:cNvGrpSpPr/>
            <p:nvPr/>
          </p:nvGrpSpPr>
          <p:grpSpPr>
            <a:xfrm>
              <a:off x="5496768" y="944419"/>
              <a:ext cx="1253321" cy="3750472"/>
              <a:chOff x="5496768" y="944419"/>
              <a:chExt cx="1253321" cy="5017375"/>
            </a:xfrm>
          </p:grpSpPr>
          <p:sp>
            <p:nvSpPr>
              <p:cNvPr id="60" name="Rounded Rectangle 59"/>
              <p:cNvSpPr>
                <a:spLocks noChangeArrowheads="1"/>
              </p:cNvSpPr>
              <p:nvPr/>
            </p:nvSpPr>
            <p:spPr bwMode="auto">
              <a:xfrm rot="5400000">
                <a:off x="3686577" y="2869262"/>
                <a:ext cx="4876800" cy="1143000"/>
              </a:xfrm>
              <a:prstGeom prst="roundRect">
                <a:avLst>
                  <a:gd name="adj" fmla="val 17847"/>
                </a:avLst>
              </a:prstGeom>
              <a:solidFill>
                <a:schemeClr val="bg1"/>
              </a:solidFill>
              <a:ln w="10160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>
                <a:outerShdw dist="38100" dir="16200000" algn="tl" rotWithShape="0">
                  <a:schemeClr val="bg1">
                    <a:alpha val="42998"/>
                  </a:schemeClr>
                </a:outerShdw>
              </a:effectLst>
            </p:spPr>
            <p:txBody>
              <a:bodyPr anchor="ctr"/>
              <a:lstStyle/>
              <a:p>
                <a:pPr algn="ctr"/>
                <a:endParaRPr lang="de-DE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61" name="L-Shape 60"/>
              <p:cNvSpPr/>
              <p:nvPr/>
            </p:nvSpPr>
            <p:spPr bwMode="auto">
              <a:xfrm rot="18900000">
                <a:off x="6634928" y="3303840"/>
                <a:ext cx="115161" cy="156007"/>
              </a:xfrm>
              <a:prstGeom prst="corner">
                <a:avLst>
                  <a:gd name="adj1" fmla="val 15044"/>
                  <a:gd name="adj2" fmla="val 14015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de-DE" sz="2000">
                  <a:solidFill>
                    <a:srgbClr val="FFFFFF"/>
                  </a:solidFill>
                  <a:ea typeface="ＭＳ Ｐゴシック" charset="-128"/>
                </a:endParaRPr>
              </a:p>
            </p:txBody>
          </p:sp>
          <p:sp>
            <p:nvSpPr>
              <p:cNvPr id="62" name="L-Shape 61"/>
              <p:cNvSpPr/>
              <p:nvPr/>
            </p:nvSpPr>
            <p:spPr bwMode="auto">
              <a:xfrm rot="7961778">
                <a:off x="5477655" y="3345515"/>
                <a:ext cx="154114" cy="115887"/>
              </a:xfrm>
              <a:prstGeom prst="corner">
                <a:avLst>
                  <a:gd name="adj1" fmla="val 15044"/>
                  <a:gd name="adj2" fmla="val 14015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de-DE" sz="2000">
                  <a:solidFill>
                    <a:srgbClr val="FFFFFF"/>
                  </a:solidFill>
                  <a:ea typeface="ＭＳ Ｐゴシック" charset="-128"/>
                </a:endParaRPr>
              </a:p>
            </p:txBody>
          </p:sp>
          <p:sp>
            <p:nvSpPr>
              <p:cNvPr id="63" name="L-Shape 62"/>
              <p:cNvSpPr/>
              <p:nvPr/>
            </p:nvSpPr>
            <p:spPr bwMode="auto">
              <a:xfrm rot="2700000">
                <a:off x="6230850" y="5826793"/>
                <a:ext cx="154114" cy="115887"/>
              </a:xfrm>
              <a:prstGeom prst="corner">
                <a:avLst>
                  <a:gd name="adj1" fmla="val 15044"/>
                  <a:gd name="adj2" fmla="val 14015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de-DE" sz="2000">
                  <a:solidFill>
                    <a:srgbClr val="FFFFFF"/>
                  </a:solidFill>
                  <a:ea typeface="ＭＳ Ｐゴシック" charset="-128"/>
                </a:endParaRPr>
              </a:p>
            </p:txBody>
          </p:sp>
          <p:sp>
            <p:nvSpPr>
              <p:cNvPr id="64" name="L-Shape 63"/>
              <p:cNvSpPr/>
              <p:nvPr/>
            </p:nvSpPr>
            <p:spPr bwMode="auto">
              <a:xfrm rot="8100000" flipV="1">
                <a:off x="5860952" y="944419"/>
                <a:ext cx="154114" cy="115887"/>
              </a:xfrm>
              <a:prstGeom prst="corner">
                <a:avLst>
                  <a:gd name="adj1" fmla="val 15044"/>
                  <a:gd name="adj2" fmla="val 14015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de-DE" sz="2000">
                  <a:solidFill>
                    <a:srgbClr val="FFFFFF"/>
                  </a:solidFill>
                  <a:ea typeface="ＭＳ Ｐゴシック" charset="-128"/>
                </a:endParaRPr>
              </a:p>
            </p:txBody>
          </p:sp>
        </p:grpSp>
        <p:sp>
          <p:nvSpPr>
            <p:cNvPr id="58" name="L-Shape 57"/>
            <p:cNvSpPr/>
            <p:nvPr/>
          </p:nvSpPr>
          <p:spPr bwMode="auto">
            <a:xfrm rot="18900000">
              <a:off x="6634565" y="568626"/>
              <a:ext cx="115888" cy="115887"/>
            </a:xfrm>
            <a:prstGeom prst="corner">
              <a:avLst>
                <a:gd name="adj1" fmla="val 15044"/>
                <a:gd name="adj2" fmla="val 1401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de-DE" sz="2000">
                <a:solidFill>
                  <a:srgbClr val="FFFFFF"/>
                </a:solidFill>
                <a:ea typeface="ＭＳ Ｐゴシック" charset="-128"/>
              </a:endParaRPr>
            </a:p>
          </p:txBody>
        </p:sp>
        <p:sp>
          <p:nvSpPr>
            <p:cNvPr id="65" name="Rounded Rectangle 64"/>
            <p:cNvSpPr>
              <a:spLocks noChangeArrowheads="1"/>
            </p:cNvSpPr>
            <p:nvPr/>
          </p:nvSpPr>
          <p:spPr bwMode="auto">
            <a:xfrm>
              <a:off x="5477434" y="5023584"/>
              <a:ext cx="1290462" cy="432048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50000"/>
              </a:schemeClr>
            </a:solidFill>
            <a:ln w="19050" algn="ctr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defTabSz="457200">
                <a:defRPr/>
              </a:pPr>
              <a:r>
                <a:rPr lang="de-CH" sz="1600" dirty="0" err="1">
                  <a:solidFill>
                    <a:schemeClr val="bg1"/>
                  </a:solidFill>
                </a:rPr>
                <a:t>O</a:t>
              </a:r>
              <a:r>
                <a:rPr lang="de-CH" sz="1600" dirty="0" err="1" smtClean="0">
                  <a:solidFill>
                    <a:schemeClr val="bg1"/>
                  </a:solidFill>
                </a:rPr>
                <a:t>ptimized</a:t>
              </a:r>
              <a:r>
                <a:rPr lang="de-CH" sz="1600" dirty="0" smtClean="0">
                  <a:solidFill>
                    <a:schemeClr val="bg1"/>
                  </a:solidFill>
                </a:rPr>
                <a:t> </a:t>
              </a:r>
              <a:r>
                <a:rPr lang="de-CH" sz="1600" dirty="0" err="1" smtClean="0">
                  <a:solidFill>
                    <a:schemeClr val="bg1"/>
                  </a:solidFill>
                </a:rPr>
                <a:t>population</a:t>
              </a:r>
              <a:endParaRPr lang="de-CH" sz="1600" dirty="0">
                <a:solidFill>
                  <a:schemeClr val="bg1"/>
                </a:solidFill>
              </a:endParaRPr>
            </a:p>
          </p:txBody>
        </p:sp>
        <p:sp>
          <p:nvSpPr>
            <p:cNvPr id="66" name="L-Shape 65"/>
            <p:cNvSpPr/>
            <p:nvPr/>
          </p:nvSpPr>
          <p:spPr bwMode="auto">
            <a:xfrm rot="18900000">
              <a:off x="6071604" y="4739679"/>
              <a:ext cx="115888" cy="115887"/>
            </a:xfrm>
            <a:prstGeom prst="corner">
              <a:avLst>
                <a:gd name="adj1" fmla="val 15044"/>
                <a:gd name="adj2" fmla="val 1401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de-DE" sz="2000">
                <a:solidFill>
                  <a:srgbClr val="FFFFFF"/>
                </a:solidFill>
                <a:ea typeface="ＭＳ Ｐゴシック" charset="-128"/>
              </a:endParaRPr>
            </a:p>
          </p:txBody>
        </p:sp>
        <p:cxnSp>
          <p:nvCxnSpPr>
            <p:cNvPr id="67" name="Straight Connector 66"/>
            <p:cNvCxnSpPr/>
            <p:nvPr/>
          </p:nvCxnSpPr>
          <p:spPr bwMode="auto">
            <a:xfrm flipV="1">
              <a:off x="6141462" y="302533"/>
              <a:ext cx="6883" cy="648072"/>
            </a:xfrm>
            <a:prstGeom prst="line">
              <a:avLst/>
            </a:prstGeom>
            <a:ln w="1016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L-Shape 67"/>
            <p:cNvSpPr/>
            <p:nvPr/>
          </p:nvSpPr>
          <p:spPr bwMode="auto">
            <a:xfrm rot="18900000">
              <a:off x="6090401" y="666700"/>
              <a:ext cx="115888" cy="115887"/>
            </a:xfrm>
            <a:prstGeom prst="corner">
              <a:avLst>
                <a:gd name="adj1" fmla="val 15044"/>
                <a:gd name="adj2" fmla="val 1401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de-DE" sz="2000">
                <a:solidFill>
                  <a:srgbClr val="FFFFFF"/>
                </a:solidFill>
                <a:ea typeface="ＭＳ Ｐゴシック" charset="-128"/>
              </a:endParaRPr>
            </a:p>
          </p:txBody>
        </p:sp>
        <p:sp>
          <p:nvSpPr>
            <p:cNvPr id="69" name="Rounded Rectangle 68"/>
            <p:cNvSpPr>
              <a:spLocks noChangeArrowheads="1"/>
            </p:cNvSpPr>
            <p:nvPr/>
          </p:nvSpPr>
          <p:spPr bwMode="auto">
            <a:xfrm>
              <a:off x="5479747" y="155013"/>
              <a:ext cx="1290462" cy="432048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50000"/>
              </a:schemeClr>
            </a:solidFill>
            <a:ln w="19050" algn="ctr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defTabSz="457200">
                <a:defRPr/>
              </a:pPr>
              <a:r>
                <a:rPr lang="de-CH" sz="1600" dirty="0">
                  <a:solidFill>
                    <a:schemeClr val="bg1"/>
                  </a:solidFill>
                </a:rPr>
                <a:t>I</a:t>
              </a:r>
              <a:r>
                <a:rPr lang="de-CH" sz="1600" dirty="0" smtClean="0">
                  <a:solidFill>
                    <a:schemeClr val="bg1"/>
                  </a:solidFill>
                </a:rPr>
                <a:t>nitial </a:t>
              </a:r>
              <a:r>
                <a:rPr lang="de-CH" sz="1600" dirty="0" err="1" smtClean="0">
                  <a:solidFill>
                    <a:schemeClr val="bg1"/>
                  </a:solidFill>
                </a:rPr>
                <a:t>population</a:t>
              </a:r>
              <a:endParaRPr lang="de-CH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Rounded Rectangle 20"/>
          <p:cNvSpPr>
            <a:spLocks noChangeArrowheads="1"/>
          </p:cNvSpPr>
          <p:nvPr/>
        </p:nvSpPr>
        <p:spPr bwMode="auto">
          <a:xfrm>
            <a:off x="1369968" y="3413111"/>
            <a:ext cx="1235413" cy="32332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9050" algn="ctr">
            <a:solidFill>
              <a:schemeClr val="bg1"/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defTabSz="457200"/>
            <a:r>
              <a:rPr lang="de-CH" sz="1600" dirty="0"/>
              <a:t>S</a:t>
            </a:r>
            <a:r>
              <a:rPr lang="de-CH" sz="1600" dirty="0" smtClean="0"/>
              <a:t>coring</a:t>
            </a:r>
            <a:endParaRPr lang="de-CH" sz="1600" dirty="0"/>
          </a:p>
        </p:txBody>
      </p:sp>
      <p:sp>
        <p:nvSpPr>
          <p:cNvPr id="32" name="Rounded Rectangle 31"/>
          <p:cNvSpPr>
            <a:spLocks noChangeArrowheads="1"/>
          </p:cNvSpPr>
          <p:nvPr/>
        </p:nvSpPr>
        <p:spPr bwMode="auto">
          <a:xfrm>
            <a:off x="4798488" y="2208227"/>
            <a:ext cx="1651851" cy="288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19050" algn="ctr">
            <a:solidFill>
              <a:schemeClr val="bg1"/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defTabSz="457200">
              <a:defRPr/>
            </a:pPr>
            <a:r>
              <a:rPr lang="de-CH" sz="1600" dirty="0" err="1"/>
              <a:t>R</a:t>
            </a:r>
            <a:r>
              <a:rPr lang="de-CH" sz="1600" dirty="0" err="1" smtClean="0"/>
              <a:t>ecombination</a:t>
            </a:r>
            <a:endParaRPr lang="de-CH" sz="1600" dirty="0"/>
          </a:p>
        </p:txBody>
      </p:sp>
      <p:sp>
        <p:nvSpPr>
          <p:cNvPr id="33" name="Rounded Rectangle 32"/>
          <p:cNvSpPr>
            <a:spLocks noChangeArrowheads="1"/>
          </p:cNvSpPr>
          <p:nvPr/>
        </p:nvSpPr>
        <p:spPr bwMode="auto">
          <a:xfrm>
            <a:off x="4795786" y="1768380"/>
            <a:ext cx="1654554" cy="288032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19050" algn="ctr">
            <a:solidFill>
              <a:schemeClr val="bg1"/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defTabSz="457200">
              <a:defRPr/>
            </a:pPr>
            <a:r>
              <a:rPr lang="de-CH" sz="1600" dirty="0"/>
              <a:t>M</a:t>
            </a:r>
            <a:r>
              <a:rPr lang="de-CH" sz="1600" dirty="0" smtClean="0"/>
              <a:t>utation</a:t>
            </a:r>
            <a:endParaRPr lang="de-CH" sz="1600" dirty="0"/>
          </a:p>
        </p:txBody>
      </p:sp>
      <p:sp>
        <p:nvSpPr>
          <p:cNvPr id="34" name="Rounded Rectangle 33"/>
          <p:cNvSpPr>
            <a:spLocks noChangeArrowheads="1"/>
          </p:cNvSpPr>
          <p:nvPr/>
        </p:nvSpPr>
        <p:spPr bwMode="auto">
          <a:xfrm>
            <a:off x="4769102" y="3792371"/>
            <a:ext cx="1681237" cy="288032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19050" algn="ctr">
            <a:solidFill>
              <a:schemeClr val="bg1"/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defTabSz="457200">
              <a:defRPr/>
            </a:pPr>
            <a:r>
              <a:rPr lang="de-CH" sz="1600" dirty="0" err="1"/>
              <a:t>S</a:t>
            </a:r>
            <a:r>
              <a:rPr lang="de-CH" sz="1600" dirty="0" err="1" smtClean="0"/>
              <a:t>urvivor</a:t>
            </a:r>
            <a:r>
              <a:rPr lang="de-CH" sz="1600" dirty="0" smtClean="0"/>
              <a:t> </a:t>
            </a:r>
            <a:r>
              <a:rPr lang="de-CH" sz="1600" dirty="0" err="1" smtClean="0"/>
              <a:t>selection</a:t>
            </a:r>
            <a:endParaRPr lang="de-CH" sz="1600" dirty="0"/>
          </a:p>
        </p:txBody>
      </p:sp>
      <p:sp>
        <p:nvSpPr>
          <p:cNvPr id="35" name="Rounded Rectangle 34"/>
          <p:cNvSpPr>
            <a:spLocks noChangeArrowheads="1"/>
          </p:cNvSpPr>
          <p:nvPr/>
        </p:nvSpPr>
        <p:spPr bwMode="auto">
          <a:xfrm>
            <a:off x="4783653" y="3392453"/>
            <a:ext cx="1666687" cy="288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19050" algn="ctr">
            <a:solidFill>
              <a:schemeClr val="bg1"/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defTabSz="457200">
              <a:defRPr/>
            </a:pPr>
            <a:r>
              <a:rPr lang="de-CH" sz="1600" dirty="0"/>
              <a:t>P</a:t>
            </a:r>
            <a:r>
              <a:rPr lang="de-CH" sz="1600" dirty="0" smtClean="0"/>
              <a:t>arent </a:t>
            </a:r>
            <a:r>
              <a:rPr lang="de-CH" sz="1600" dirty="0" err="1" smtClean="0"/>
              <a:t>selection</a:t>
            </a:r>
            <a:endParaRPr lang="de-CH" sz="1600" dirty="0"/>
          </a:p>
        </p:txBody>
      </p:sp>
      <p:sp>
        <p:nvSpPr>
          <p:cNvPr id="36" name="Rounded Rectangle 35"/>
          <p:cNvSpPr>
            <a:spLocks noChangeArrowheads="1"/>
          </p:cNvSpPr>
          <p:nvPr/>
        </p:nvSpPr>
        <p:spPr bwMode="auto">
          <a:xfrm>
            <a:off x="4925779" y="2962801"/>
            <a:ext cx="1198818" cy="288000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19050" algn="ctr">
            <a:solidFill>
              <a:schemeClr val="bg1"/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defTabSz="457200" eaLnBrk="1" hangingPunct="1">
              <a:defRPr/>
            </a:pPr>
            <a:r>
              <a:rPr lang="en-US" sz="1600" dirty="0">
                <a:solidFill>
                  <a:schemeClr val="bg1"/>
                </a:solidFill>
                <a:latin typeface="Calibri" pitchFamily="34" charset="0"/>
                <a:ea typeface="ＭＳ Ｐゴシック" charset="-128"/>
                <a:cs typeface="Calibri" pitchFamily="34" charset="0"/>
              </a:rPr>
              <a:t>P</a:t>
            </a:r>
            <a:r>
              <a:rPr lang="en-US" sz="1600" dirty="0" smtClean="0">
                <a:solidFill>
                  <a:schemeClr val="bg1"/>
                </a:solidFill>
                <a:latin typeface="Calibri" pitchFamily="34" charset="0"/>
                <a:ea typeface="ＭＳ Ｐゴシック" charset="-128"/>
                <a:cs typeface="Calibri" pitchFamily="34" charset="0"/>
              </a:rPr>
              <a:t>arents</a:t>
            </a:r>
            <a:endParaRPr lang="en-US" sz="1600" dirty="0">
              <a:solidFill>
                <a:schemeClr val="bg1"/>
              </a:solidFill>
              <a:latin typeface="Calibri" pitchFamily="34" charset="0"/>
              <a:ea typeface="ＭＳ Ｐゴシック" charset="-128"/>
              <a:cs typeface="Calibri" pitchFamily="34" charset="0"/>
            </a:endParaRPr>
          </a:p>
        </p:txBody>
      </p:sp>
      <p:sp>
        <p:nvSpPr>
          <p:cNvPr id="37" name="Rounded Rectangle 36"/>
          <p:cNvSpPr>
            <a:spLocks noChangeArrowheads="1"/>
          </p:cNvSpPr>
          <p:nvPr/>
        </p:nvSpPr>
        <p:spPr bwMode="auto">
          <a:xfrm>
            <a:off x="4938172" y="1272091"/>
            <a:ext cx="1169519" cy="288000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19050" algn="ctr">
            <a:solidFill>
              <a:schemeClr val="bg1"/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defTabSz="457200" eaLnBrk="1" hangingPunct="1">
              <a:defRPr/>
            </a:pPr>
            <a:r>
              <a:rPr lang="en-US" sz="1600" dirty="0" err="1">
                <a:solidFill>
                  <a:schemeClr val="bg1"/>
                </a:solidFill>
                <a:latin typeface="Calibri" pitchFamily="34" charset="0"/>
                <a:ea typeface="ＭＳ Ｐゴシック" charset="-128"/>
                <a:cs typeface="Calibri" pitchFamily="34" charset="0"/>
              </a:rPr>
              <a:t>O</a:t>
            </a:r>
            <a:r>
              <a:rPr lang="en-US" sz="1600" dirty="0" err="1" smtClean="0">
                <a:solidFill>
                  <a:schemeClr val="bg1"/>
                </a:solidFill>
                <a:latin typeface="Calibri" pitchFamily="34" charset="0"/>
                <a:ea typeface="ＭＳ Ｐゴシック" charset="-128"/>
                <a:cs typeface="Calibri" pitchFamily="34" charset="0"/>
              </a:rPr>
              <a:t>ffsprings</a:t>
            </a:r>
            <a:endParaRPr lang="en-US" sz="1600" dirty="0">
              <a:solidFill>
                <a:schemeClr val="bg1"/>
              </a:solidFill>
              <a:latin typeface="Calibri" pitchFamily="34" charset="0"/>
              <a:ea typeface="ＭＳ Ｐゴシック" charset="-128"/>
              <a:cs typeface="Calibri" pitchFamily="34" charset="0"/>
            </a:endParaRPr>
          </a:p>
        </p:txBody>
      </p:sp>
      <p:sp>
        <p:nvSpPr>
          <p:cNvPr id="40" name="Rounded Rectangle 39"/>
          <p:cNvSpPr>
            <a:spLocks noChangeArrowheads="1"/>
          </p:cNvSpPr>
          <p:nvPr/>
        </p:nvSpPr>
        <p:spPr bwMode="auto">
          <a:xfrm>
            <a:off x="6196519" y="2584793"/>
            <a:ext cx="1134719" cy="455866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19050" algn="ctr">
            <a:solidFill>
              <a:schemeClr val="bg1"/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defTabSz="457200">
              <a:defRPr/>
            </a:pPr>
            <a:r>
              <a:rPr lang="de-CH" sz="1600" dirty="0"/>
              <a:t>F</a:t>
            </a:r>
            <a:r>
              <a:rPr lang="de-CH" sz="1600" dirty="0" smtClean="0"/>
              <a:t>itness </a:t>
            </a:r>
          </a:p>
          <a:p>
            <a:pPr algn="ctr" defTabSz="457200">
              <a:defRPr/>
            </a:pPr>
            <a:r>
              <a:rPr lang="de-CH" sz="1600" dirty="0" smtClean="0"/>
              <a:t>evaluation</a:t>
            </a:r>
            <a:endParaRPr lang="de-CH" sz="1600" dirty="0"/>
          </a:p>
        </p:txBody>
      </p:sp>
      <p:sp>
        <p:nvSpPr>
          <p:cNvPr id="42" name="Rounded Rectangle 41"/>
          <p:cNvSpPr>
            <a:spLocks noChangeArrowheads="1"/>
          </p:cNvSpPr>
          <p:nvPr/>
        </p:nvSpPr>
        <p:spPr bwMode="auto">
          <a:xfrm>
            <a:off x="232172" y="2918747"/>
            <a:ext cx="1235413" cy="32332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9050" algn="ctr">
            <a:solidFill>
              <a:schemeClr val="bg1"/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defTabSz="457200">
              <a:defRPr/>
            </a:pPr>
            <a:r>
              <a:rPr lang="de-CH" sz="1600" dirty="0" err="1"/>
              <a:t>R</a:t>
            </a:r>
            <a:r>
              <a:rPr lang="de-CH" sz="1600" dirty="0" err="1" smtClean="0"/>
              <a:t>eplanning</a:t>
            </a:r>
            <a:endParaRPr lang="de-CH" sz="1600" dirty="0"/>
          </a:p>
        </p:txBody>
      </p:sp>
      <p:sp>
        <p:nvSpPr>
          <p:cNvPr id="43" name="Rounded Rectangle 42"/>
          <p:cNvSpPr>
            <a:spLocks noChangeArrowheads="1"/>
          </p:cNvSpPr>
          <p:nvPr/>
        </p:nvSpPr>
        <p:spPr bwMode="auto">
          <a:xfrm>
            <a:off x="1369967" y="1761905"/>
            <a:ext cx="1235413" cy="32332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9050" algn="ctr">
            <a:solidFill>
              <a:schemeClr val="bg1"/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defTabSz="457200"/>
            <a:r>
              <a:rPr lang="de-CH" sz="1600" dirty="0" err="1"/>
              <a:t>E</a:t>
            </a:r>
            <a:r>
              <a:rPr lang="de-CH" sz="1600" dirty="0" err="1" smtClean="0"/>
              <a:t>xecution</a:t>
            </a:r>
            <a:endParaRPr lang="de-CH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1457488" y="6488668"/>
            <a:ext cx="1062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b="1" dirty="0" smtClean="0"/>
              <a:t>MATSim</a:t>
            </a:r>
            <a:endParaRPr lang="de-CH" sz="20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4940753" y="6488668"/>
            <a:ext cx="2973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b="1" dirty="0" smtClean="0"/>
              <a:t>Co-Evolutionary algorithm</a:t>
            </a:r>
            <a:endParaRPr lang="de-CH" sz="2000" b="1" dirty="0"/>
          </a:p>
        </p:txBody>
      </p:sp>
      <p:sp>
        <p:nvSpPr>
          <p:cNvPr id="127" name="TextBox 126"/>
          <p:cNvSpPr txBox="1"/>
          <p:nvPr/>
        </p:nvSpPr>
        <p:spPr>
          <a:xfrm>
            <a:off x="904494" y="5587399"/>
            <a:ext cx="8854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dirty="0" smtClean="0"/>
              <a:t>Agent</a:t>
            </a:r>
            <a:r>
              <a:rPr lang="de-CH" sz="2000" baseline="-25000" dirty="0" smtClean="0"/>
              <a:t>0</a:t>
            </a:r>
            <a:endParaRPr lang="de-CH" sz="2000" baseline="-25000" dirty="0"/>
          </a:p>
        </p:txBody>
      </p:sp>
      <p:sp>
        <p:nvSpPr>
          <p:cNvPr id="7" name="Left-Right Arrow 6"/>
          <p:cNvSpPr/>
          <p:nvPr/>
        </p:nvSpPr>
        <p:spPr>
          <a:xfrm rot="2700184">
            <a:off x="2410480" y="2089513"/>
            <a:ext cx="699113" cy="161664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000"/>
          </a:p>
        </p:txBody>
      </p:sp>
      <p:sp>
        <p:nvSpPr>
          <p:cNvPr id="174" name="Left-Right Arrow 173"/>
          <p:cNvSpPr/>
          <p:nvPr/>
        </p:nvSpPr>
        <p:spPr>
          <a:xfrm rot="2700184">
            <a:off x="7191060" y="2827803"/>
            <a:ext cx="699113" cy="161664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000"/>
          </a:p>
        </p:txBody>
      </p:sp>
      <p:sp>
        <p:nvSpPr>
          <p:cNvPr id="8" name="TextBox 7"/>
          <p:cNvSpPr txBox="1"/>
          <p:nvPr/>
        </p:nvSpPr>
        <p:spPr>
          <a:xfrm>
            <a:off x="2822413" y="1816637"/>
            <a:ext cx="1229439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de-CH" b="1" dirty="0">
                <a:solidFill>
                  <a:srgbClr val="FF0000"/>
                </a:solidFill>
              </a:rPr>
              <a:t>I</a:t>
            </a:r>
            <a:r>
              <a:rPr lang="de-CH" b="1" dirty="0" smtClean="0">
                <a:solidFill>
                  <a:srgbClr val="FF0000"/>
                </a:solidFill>
              </a:rPr>
              <a:t>nteraction</a:t>
            </a:r>
            <a:endParaRPr lang="de-CH" b="1" dirty="0">
              <a:solidFill>
                <a:srgbClr val="FF0000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7557220" y="2481979"/>
            <a:ext cx="1229439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de-CH" b="1" dirty="0">
                <a:solidFill>
                  <a:srgbClr val="FF0000"/>
                </a:solidFill>
              </a:rPr>
              <a:t>I</a:t>
            </a:r>
            <a:r>
              <a:rPr lang="de-CH" b="1" dirty="0" smtClean="0">
                <a:solidFill>
                  <a:srgbClr val="FF0000"/>
                </a:solidFill>
              </a:rPr>
              <a:t>nteraction</a:t>
            </a:r>
            <a:endParaRPr lang="de-CH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317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45" grpId="0" animBg="1"/>
      <p:bldP spid="146" grpId="0" animBg="1"/>
      <p:bldP spid="147" grpId="0" animBg="1"/>
      <p:bldP spid="2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0" grpId="0" animBg="1"/>
      <p:bldP spid="42" grpId="0" animBg="1"/>
      <p:bldP spid="4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Microsoft Office PowerPoint</Application>
  <PresentationFormat>On-screen Show (4:3)</PresentationFormat>
  <Paragraphs>38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ETH Zuerich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Horni  Andreas</dc:creator>
  <cp:lastModifiedBy>Horni  Andreas</cp:lastModifiedBy>
  <cp:revision>120</cp:revision>
  <dcterms:created xsi:type="dcterms:W3CDTF">2011-06-01T07:07:37Z</dcterms:created>
  <dcterms:modified xsi:type="dcterms:W3CDTF">2015-01-19T12:05:48Z</dcterms:modified>
</cp:coreProperties>
</file>