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001125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824" y="-84"/>
      </p:cViewPr>
      <p:guideLst>
        <p:guide orient="horz" pos="2608"/>
        <p:guide pos="2836"/>
      </p:guideLst>
    </p:cSldViewPr>
  </p:slideViewPr>
  <p:notesTextViewPr>
    <p:cViewPr>
      <p:scale>
        <a:sx n="1" d="1"/>
        <a:sy n="1" d="1"/>
      </p:scale>
      <p:origin x="0" y="4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D21E-A933-4E39-927B-0A694CFD8A59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5275" y="685800"/>
            <a:ext cx="372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26EA7-538F-440B-9341-08F889E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kommt</a:t>
            </a:r>
            <a:r>
              <a:rPr lang="en-US" baseline="0" dirty="0" smtClean="0"/>
              <a:t> von: http://pixabay.com/de/computer-usb-icon-draht-bus-34271/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Copyright: </a:t>
            </a:r>
          </a:p>
          <a:p>
            <a:r>
              <a:rPr lang="de-CH" b="1" dirty="0" smtClean="0"/>
              <a:t>Download</a:t>
            </a:r>
          </a:p>
          <a:p>
            <a:r>
              <a:rPr lang="de-CH" dirty="0" smtClean="0"/>
              <a:t>Du kannst alle Bilder dieser Website kostenlos und ohne Quellenangabe für private und kommerzielle Zwecke verwenden - sowohl online als auch für Print-Medien.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26EA7-538F-440B-9341-08F889E30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572293"/>
            <a:ext cx="7650957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4692227"/>
            <a:ext cx="6300787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7551" y="400605"/>
            <a:ext cx="1673647" cy="85295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921" y="400605"/>
            <a:ext cx="4875609" cy="8529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6" y="5320926"/>
            <a:ext cx="7650957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6" y="3509588"/>
            <a:ext cx="7650957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923" y="2332698"/>
            <a:ext cx="3273847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87" y="2332698"/>
            <a:ext cx="3275410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853508"/>
            <a:ext cx="3977060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625960"/>
            <a:ext cx="3977060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1853508"/>
            <a:ext cx="397862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2625960"/>
            <a:ext cx="3978622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329682"/>
            <a:ext cx="2961308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329683"/>
            <a:ext cx="5031879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1732751"/>
            <a:ext cx="2961308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3" y="5796280"/>
            <a:ext cx="5400675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3" y="739869"/>
            <a:ext cx="5400675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3" y="6480564"/>
            <a:ext cx="5400675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932095"/>
            <a:ext cx="8101013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C6-F0CB-4B34-9E6A-ADED0510816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7674705"/>
            <a:ext cx="285035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84969" y="2267993"/>
            <a:ext cx="8229600" cy="3650271"/>
            <a:chOff x="457200" y="4183183"/>
            <a:chExt cx="8229600" cy="1465859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62000" y="4341813"/>
              <a:ext cx="7543800" cy="1587"/>
            </a:xfrm>
            <a:prstGeom prst="line">
              <a:avLst/>
            </a:prstGeom>
            <a:ln w="1016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2133600" y="4343400"/>
              <a:ext cx="4876800" cy="1143000"/>
            </a:xfrm>
            <a:prstGeom prst="roundRect">
              <a:avLst>
                <a:gd name="adj" fmla="val 17847"/>
              </a:avLst>
            </a:prstGeom>
            <a:solidFill>
              <a:schemeClr val="bg1"/>
            </a:solidFill>
            <a:ln w="101600">
              <a:solidFill>
                <a:schemeClr val="accent1"/>
              </a:solidFill>
              <a:round/>
              <a:headEnd/>
              <a:tailEnd/>
            </a:ln>
            <a:effectLst>
              <a:outerShdw dist="38100" dir="16200000" algn="tl" rotWithShape="0">
                <a:schemeClr val="bg1">
                  <a:alpha val="42998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57200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initial demand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3183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analyses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5177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execution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254625" y="4183183"/>
              <a:ext cx="1366838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scoring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849687" y="5330958"/>
              <a:ext cx="1368425" cy="318084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  <a:cs typeface="Arial" charset="0"/>
                </a:rPr>
                <a:t>replanning</a:t>
              </a:r>
            </a:p>
          </p:txBody>
        </p:sp>
        <p:sp>
          <p:nvSpPr>
            <p:cNvPr id="25" name="L-Shape 24"/>
            <p:cNvSpPr/>
            <p:nvPr/>
          </p:nvSpPr>
          <p:spPr bwMode="auto">
            <a:xfrm rot="13500000">
              <a:off x="44434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6" name="L-Shape 25"/>
            <p:cNvSpPr/>
            <p:nvPr/>
          </p:nvSpPr>
          <p:spPr bwMode="auto">
            <a:xfrm rot="13500000">
              <a:off x="70342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" name="L-Shape 26"/>
            <p:cNvSpPr/>
            <p:nvPr/>
          </p:nvSpPr>
          <p:spPr bwMode="auto">
            <a:xfrm rot="13500000">
              <a:off x="1849438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" name="L-Shape 27"/>
            <p:cNvSpPr/>
            <p:nvPr/>
          </p:nvSpPr>
          <p:spPr bwMode="auto">
            <a:xfrm rot="18900000">
              <a:off x="6950075" y="4579938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L-Shape 28"/>
            <p:cNvSpPr/>
            <p:nvPr/>
          </p:nvSpPr>
          <p:spPr bwMode="auto">
            <a:xfrm rot="2700000" flipV="1">
              <a:off x="2081213" y="4579938"/>
              <a:ext cx="115887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7603" y="3132088"/>
            <a:ext cx="819411" cy="1038030"/>
            <a:chOff x="457939" y="4797152"/>
            <a:chExt cx="819411" cy="1038030"/>
          </a:xfrm>
        </p:grpSpPr>
        <p:pic>
          <p:nvPicPr>
            <p:cNvPr id="31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ounded Rectangle 31"/>
            <p:cNvSpPr/>
            <p:nvPr/>
          </p:nvSpPr>
          <p:spPr bwMode="auto">
            <a:xfrm>
              <a:off x="457939" y="5373216"/>
              <a:ext cx="819411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cs typeface="Arial" charset="0"/>
                </a:rPr>
                <a:t>n</a:t>
              </a:r>
              <a:r>
                <a:rPr lang="en-US" altLang="en-US" sz="1200" dirty="0" smtClean="0">
                  <a:cs typeface="Arial" charset="0"/>
                </a:rPr>
                <a:t>etwork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editor</a:t>
              </a:r>
              <a:endParaRPr lang="en-US" altLang="en-US" sz="1200" dirty="0">
                <a:cs typeface="Arial" charset="0"/>
              </a:endParaRPr>
            </a:p>
          </p:txBody>
        </p:sp>
      </p:grpSp>
      <p:pic>
        <p:nvPicPr>
          <p:cNvPr id="3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264" y="234688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51491" y="2776550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99563" y="2768720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6788" y="2796714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75627" y="5673247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37252" y="5673246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95707" y="5673247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76027" y="2776550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64544" y="2768719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23940" y="5169191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76543" y="233631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6637" y="2335176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3210501" y="6027315"/>
            <a:ext cx="881199" cy="1038030"/>
            <a:chOff x="457939" y="4797152"/>
            <a:chExt cx="881199" cy="1038030"/>
          </a:xfrm>
        </p:grpSpPr>
        <p:pic>
          <p:nvPicPr>
            <p:cNvPr id="46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ounded Rectangle 46"/>
            <p:cNvSpPr/>
            <p:nvPr/>
          </p:nvSpPr>
          <p:spPr bwMode="auto">
            <a:xfrm>
              <a:off x="457939" y="5373216"/>
              <a:ext cx="881199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selectors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3901376" y="6990767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t</a:t>
            </a:r>
            <a:r>
              <a:rPr lang="en-US" altLang="en-US" sz="1200" dirty="0" smtClean="0">
                <a:cs typeface="Arial" charset="0"/>
              </a:rPr>
              <a:t>ime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choice</a:t>
            </a:r>
            <a:endParaRPr lang="en-US" altLang="en-US" sz="1200" dirty="0">
              <a:cs typeface="Arial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970281" y="5796384"/>
            <a:ext cx="881199" cy="1038030"/>
            <a:chOff x="457939" y="4797152"/>
            <a:chExt cx="881199" cy="1038030"/>
          </a:xfrm>
        </p:grpSpPr>
        <p:pic>
          <p:nvPicPr>
            <p:cNvPr id="5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ounded Rectangle 52"/>
            <p:cNvSpPr/>
            <p:nvPr/>
          </p:nvSpPr>
          <p:spPr bwMode="auto">
            <a:xfrm>
              <a:off x="457939" y="5373216"/>
              <a:ext cx="881199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route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choice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56" name="Rounded Rectangle 55"/>
          <p:cNvSpPr/>
          <p:nvPr/>
        </p:nvSpPr>
        <p:spPr bwMode="auto">
          <a:xfrm>
            <a:off x="3185815" y="7198044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mode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choice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4644578" y="6891463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cs typeface="Arial" charset="0"/>
              </a:rPr>
              <a:t>planomat</a:t>
            </a:r>
            <a:endParaRPr lang="en-US" altLang="en-US" sz="1200" dirty="0" smtClean="0"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242940" y="2978625"/>
            <a:ext cx="1002613" cy="1856969"/>
            <a:chOff x="300125" y="3836642"/>
            <a:chExt cx="1002613" cy="1856969"/>
          </a:xfrm>
        </p:grpSpPr>
        <p:pic>
          <p:nvPicPr>
            <p:cNvPr id="64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03096" y="399459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Rounded Rectangle 64"/>
            <p:cNvSpPr/>
            <p:nvPr/>
          </p:nvSpPr>
          <p:spPr bwMode="auto">
            <a:xfrm>
              <a:off x="300125" y="5231645"/>
              <a:ext cx="1002613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destination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choice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70" name="Rounded Rectangle 69"/>
          <p:cNvSpPr/>
          <p:nvPr/>
        </p:nvSpPr>
        <p:spPr bwMode="auto">
          <a:xfrm>
            <a:off x="1671176" y="1013938"/>
            <a:ext cx="1066295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p</a:t>
            </a:r>
            <a:r>
              <a:rPr lang="en-US" altLang="en-US" sz="1200" dirty="0" smtClean="0">
                <a:cs typeface="Arial" charset="0"/>
              </a:rPr>
              <a:t>edestrian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modeling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124298" y="1453279"/>
            <a:ext cx="724881" cy="1030737"/>
            <a:chOff x="7128874" y="1628800"/>
            <a:chExt cx="724881" cy="1030737"/>
          </a:xfrm>
        </p:grpSpPr>
        <p:pic>
          <p:nvPicPr>
            <p:cNvPr id="7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ounded Rectangle 72"/>
            <p:cNvSpPr/>
            <p:nvPr/>
          </p:nvSpPr>
          <p:spPr bwMode="auto">
            <a:xfrm>
              <a:off x="7128874" y="1628800"/>
              <a:ext cx="690552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lanes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668951" y="1349649"/>
            <a:ext cx="799636" cy="1030737"/>
            <a:chOff x="7128873" y="1628800"/>
            <a:chExt cx="799636" cy="1030737"/>
          </a:xfrm>
        </p:grpSpPr>
        <p:pic>
          <p:nvPicPr>
            <p:cNvPr id="75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ounded Rectangle 75"/>
            <p:cNvSpPr/>
            <p:nvPr/>
          </p:nvSpPr>
          <p:spPr bwMode="auto">
            <a:xfrm>
              <a:off x="7128873" y="1628800"/>
              <a:ext cx="799636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network</a:t>
              </a:r>
            </a:p>
          </p:txBody>
        </p:sp>
      </p:grpSp>
      <p:sp>
        <p:nvSpPr>
          <p:cNvPr id="79" name="Rounded Rectangle 78"/>
          <p:cNvSpPr/>
          <p:nvPr/>
        </p:nvSpPr>
        <p:spPr bwMode="auto">
          <a:xfrm>
            <a:off x="2628354" y="941930"/>
            <a:ext cx="799636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facilities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3060402" y="581890"/>
            <a:ext cx="879524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cs typeface="Arial" charset="0"/>
              </a:rPr>
              <a:t>mobsim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3373018" y="1043856"/>
            <a:ext cx="799636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h</a:t>
            </a:r>
            <a:r>
              <a:rPr lang="en-US" altLang="en-US" sz="1200" dirty="0" smtClean="0">
                <a:cs typeface="Arial" charset="0"/>
              </a:rPr>
              <a:t>ouse -holds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348434" y="1470181"/>
            <a:ext cx="724882" cy="1030737"/>
            <a:chOff x="7128873" y="1628800"/>
            <a:chExt cx="724882" cy="1030737"/>
          </a:xfrm>
        </p:grpSpPr>
        <p:pic>
          <p:nvPicPr>
            <p:cNvPr id="87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ounded Rectangle 87"/>
            <p:cNvSpPr/>
            <p:nvPr/>
          </p:nvSpPr>
          <p:spPr bwMode="auto">
            <a:xfrm>
              <a:off x="7128873" y="1628800"/>
              <a:ext cx="724882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signals</a:t>
              </a:r>
            </a:p>
          </p:txBody>
        </p:sp>
      </p:grpSp>
      <p:pic>
        <p:nvPicPr>
          <p:cNvPr id="92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5506">
            <a:off x="3446268" y="4749997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4793577" y="5853433"/>
            <a:ext cx="881199" cy="1038030"/>
            <a:chOff x="457939" y="4797152"/>
            <a:chExt cx="881199" cy="1038030"/>
          </a:xfrm>
        </p:grpSpPr>
        <p:pic>
          <p:nvPicPr>
            <p:cNvPr id="95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ounded Rectangle 95"/>
            <p:cNvSpPr/>
            <p:nvPr/>
          </p:nvSpPr>
          <p:spPr bwMode="auto">
            <a:xfrm>
              <a:off x="457939" y="5373216"/>
              <a:ext cx="881199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activity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choice</a:t>
              </a:r>
              <a:endParaRPr lang="en-US" altLang="en-US" sz="1200" dirty="0">
                <a:cs typeface="Arial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02556" y="1301970"/>
            <a:ext cx="819411" cy="1110038"/>
            <a:chOff x="7128873" y="1722604"/>
            <a:chExt cx="819411" cy="1110038"/>
          </a:xfrm>
        </p:grpSpPr>
        <p:pic>
          <p:nvPicPr>
            <p:cNvPr id="101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0887" y="2277811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Rounded Rectangle 101"/>
            <p:cNvSpPr/>
            <p:nvPr/>
          </p:nvSpPr>
          <p:spPr bwMode="auto">
            <a:xfrm>
              <a:off x="7128873" y="1722604"/>
              <a:ext cx="819411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cs typeface="Arial" charset="0"/>
                </a:rPr>
                <a:t>OTFVis</a:t>
              </a:r>
              <a:endParaRPr lang="en-US" altLang="en-US" sz="1200" dirty="0">
                <a:cs typeface="Arial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022723" y="1453279"/>
            <a:ext cx="720182" cy="1030737"/>
            <a:chOff x="7128874" y="1628800"/>
            <a:chExt cx="720182" cy="1030737"/>
          </a:xfrm>
        </p:grpSpPr>
        <p:pic>
          <p:nvPicPr>
            <p:cNvPr id="98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0887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Rounded Rectangle 98"/>
            <p:cNvSpPr/>
            <p:nvPr/>
          </p:nvSpPr>
          <p:spPr bwMode="auto">
            <a:xfrm>
              <a:off x="7128874" y="1628800"/>
              <a:ext cx="720182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via</a:t>
              </a:r>
              <a:endParaRPr lang="en-US" altLang="en-US" sz="1200" dirty="0">
                <a:cs typeface="Arial" charset="0"/>
              </a:endParaRPr>
            </a:p>
          </p:txBody>
        </p:sp>
      </p:grpSp>
      <p:pic>
        <p:nvPicPr>
          <p:cNvPr id="107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75116">
            <a:off x="4579902" y="28574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9599" y="466396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ounded Rectangle 105"/>
          <p:cNvSpPr/>
          <p:nvPr/>
        </p:nvSpPr>
        <p:spPr bwMode="auto">
          <a:xfrm>
            <a:off x="5724698" y="4830362"/>
            <a:ext cx="1002613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road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pricing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392964" y="3335018"/>
            <a:ext cx="433633" cy="678730"/>
          </a:xfrm>
          <a:custGeom>
            <a:avLst/>
            <a:gdLst>
              <a:gd name="connsiteX0" fmla="*/ 433633 w 433633"/>
              <a:gd name="connsiteY0" fmla="*/ 0 h 678730"/>
              <a:gd name="connsiteX1" fmla="*/ 377072 w 433633"/>
              <a:gd name="connsiteY1" fmla="*/ 28280 h 678730"/>
              <a:gd name="connsiteX2" fmla="*/ 273377 w 433633"/>
              <a:gd name="connsiteY2" fmla="*/ 75414 h 678730"/>
              <a:gd name="connsiteX3" fmla="*/ 216816 w 433633"/>
              <a:gd name="connsiteY3" fmla="*/ 131975 h 678730"/>
              <a:gd name="connsiteX4" fmla="*/ 169682 w 433633"/>
              <a:gd name="connsiteY4" fmla="*/ 188536 h 678730"/>
              <a:gd name="connsiteX5" fmla="*/ 131975 w 433633"/>
              <a:gd name="connsiteY5" fmla="*/ 197963 h 678730"/>
              <a:gd name="connsiteX6" fmla="*/ 84841 w 433633"/>
              <a:gd name="connsiteY6" fmla="*/ 273377 h 678730"/>
              <a:gd name="connsiteX7" fmla="*/ 37707 w 433633"/>
              <a:gd name="connsiteY7" fmla="*/ 358219 h 678730"/>
              <a:gd name="connsiteX8" fmla="*/ 18853 w 433633"/>
              <a:gd name="connsiteY8" fmla="*/ 414779 h 678730"/>
              <a:gd name="connsiteX9" fmla="*/ 0 w 433633"/>
              <a:gd name="connsiteY9" fmla="*/ 678730 h 67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633" h="678730">
                <a:moveTo>
                  <a:pt x="433633" y="0"/>
                </a:moveTo>
                <a:cubicBezTo>
                  <a:pt x="414779" y="9427"/>
                  <a:pt x="396530" y="20173"/>
                  <a:pt x="377072" y="28280"/>
                </a:cubicBezTo>
                <a:cubicBezTo>
                  <a:pt x="325610" y="49723"/>
                  <a:pt x="316826" y="39865"/>
                  <a:pt x="273377" y="75414"/>
                </a:cubicBezTo>
                <a:cubicBezTo>
                  <a:pt x="252741" y="92298"/>
                  <a:pt x="231605" y="109790"/>
                  <a:pt x="216816" y="131975"/>
                </a:cubicBezTo>
                <a:cubicBezTo>
                  <a:pt x="204801" y="149998"/>
                  <a:pt x="189227" y="177368"/>
                  <a:pt x="169682" y="188536"/>
                </a:cubicBezTo>
                <a:cubicBezTo>
                  <a:pt x="158433" y="194964"/>
                  <a:pt x="144544" y="194821"/>
                  <a:pt x="131975" y="197963"/>
                </a:cubicBezTo>
                <a:cubicBezTo>
                  <a:pt x="107665" y="230377"/>
                  <a:pt x="99629" y="236407"/>
                  <a:pt x="84841" y="273377"/>
                </a:cubicBezTo>
                <a:cubicBezTo>
                  <a:pt x="54081" y="350276"/>
                  <a:pt x="85198" y="310726"/>
                  <a:pt x="37707" y="358219"/>
                </a:cubicBezTo>
                <a:cubicBezTo>
                  <a:pt x="31422" y="377072"/>
                  <a:pt x="20321" y="394960"/>
                  <a:pt x="18853" y="414779"/>
                </a:cubicBezTo>
                <a:cubicBezTo>
                  <a:pt x="-232" y="672437"/>
                  <a:pt x="0" y="584229"/>
                  <a:pt x="0" y="67873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870456" y="1282589"/>
            <a:ext cx="940906" cy="1030737"/>
            <a:chOff x="7128873" y="1628800"/>
            <a:chExt cx="940906" cy="1030737"/>
          </a:xfrm>
        </p:grpSpPr>
        <p:pic>
          <p:nvPicPr>
            <p:cNvPr id="11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Rounded Rectangle 112"/>
            <p:cNvSpPr/>
            <p:nvPr/>
          </p:nvSpPr>
          <p:spPr bwMode="auto">
            <a:xfrm>
              <a:off x="7128873" y="1628800"/>
              <a:ext cx="940906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cs typeface="Arial" charset="0"/>
                </a:rPr>
                <a:t>s</a:t>
              </a:r>
              <a:r>
                <a:rPr lang="en-US" altLang="en-US" sz="1200" dirty="0" smtClean="0">
                  <a:cs typeface="Arial" charset="0"/>
                </a:rPr>
                <a:t>coring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functions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119" name="Rounded Rectangle 118"/>
          <p:cNvSpPr/>
          <p:nvPr/>
        </p:nvSpPr>
        <p:spPr bwMode="auto">
          <a:xfrm>
            <a:off x="7668953" y="860410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t</a:t>
            </a:r>
            <a:r>
              <a:rPr lang="en-US" altLang="en-US" sz="1200" dirty="0" smtClean="0">
                <a:cs typeface="Arial" charset="0"/>
              </a:rPr>
              <a:t>ableau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8011851" y="539800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counts</a:t>
            </a:r>
            <a:endParaRPr lang="en-US" altLang="en-US" sz="1200" dirty="0">
              <a:cs typeface="Arial" charset="0"/>
            </a:endParaRPr>
          </a:p>
        </p:txBody>
      </p:sp>
      <p:pic>
        <p:nvPicPr>
          <p:cNvPr id="12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1738">
            <a:off x="3443923" y="312787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2323219" y="2958154"/>
            <a:ext cx="881199" cy="1038030"/>
            <a:chOff x="457939" y="4797152"/>
            <a:chExt cx="881199" cy="1038030"/>
          </a:xfrm>
        </p:grpSpPr>
        <p:pic>
          <p:nvPicPr>
            <p:cNvPr id="90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ounded Rectangle 90"/>
            <p:cNvSpPr/>
            <p:nvPr/>
          </p:nvSpPr>
          <p:spPr bwMode="auto">
            <a:xfrm>
              <a:off x="457939" y="5373216"/>
              <a:ext cx="881199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cs typeface="Arial" charset="0"/>
                </a:rPr>
                <a:t>p</a:t>
              </a:r>
              <a:r>
                <a:rPr lang="en-US" altLang="en-US" sz="1200" dirty="0" smtClean="0">
                  <a:cs typeface="Arial" charset="0"/>
                </a:rPr>
                <a:t>ublic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transport</a:t>
              </a:r>
            </a:p>
          </p:txBody>
        </p:sp>
      </p:grpSp>
      <p:sp>
        <p:nvSpPr>
          <p:cNvPr id="122" name="Rounded Rectangle 121"/>
          <p:cNvSpPr/>
          <p:nvPr/>
        </p:nvSpPr>
        <p:spPr bwMode="auto">
          <a:xfrm>
            <a:off x="3626414" y="4103169"/>
            <a:ext cx="724882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parking</a:t>
            </a:r>
          </a:p>
        </p:txBody>
      </p:sp>
      <p:sp>
        <p:nvSpPr>
          <p:cNvPr id="3" name="Freeform 2"/>
          <p:cNvSpPr/>
          <p:nvPr/>
        </p:nvSpPr>
        <p:spPr>
          <a:xfrm>
            <a:off x="2886635" y="4007224"/>
            <a:ext cx="609600" cy="788894"/>
          </a:xfrm>
          <a:custGeom>
            <a:avLst/>
            <a:gdLst>
              <a:gd name="connsiteX0" fmla="*/ 609600 w 609600"/>
              <a:gd name="connsiteY0" fmla="*/ 788894 h 788894"/>
              <a:gd name="connsiteX1" fmla="*/ 582706 w 609600"/>
              <a:gd name="connsiteY1" fmla="*/ 744070 h 788894"/>
              <a:gd name="connsiteX2" fmla="*/ 546847 w 609600"/>
              <a:gd name="connsiteY2" fmla="*/ 663388 h 788894"/>
              <a:gd name="connsiteX3" fmla="*/ 510989 w 609600"/>
              <a:gd name="connsiteY3" fmla="*/ 591670 h 788894"/>
              <a:gd name="connsiteX4" fmla="*/ 475130 w 609600"/>
              <a:gd name="connsiteY4" fmla="*/ 555811 h 788894"/>
              <a:gd name="connsiteX5" fmla="*/ 421341 w 609600"/>
              <a:gd name="connsiteY5" fmla="*/ 510988 h 788894"/>
              <a:gd name="connsiteX6" fmla="*/ 349624 w 609600"/>
              <a:gd name="connsiteY6" fmla="*/ 484094 h 788894"/>
              <a:gd name="connsiteX7" fmla="*/ 322730 w 609600"/>
              <a:gd name="connsiteY7" fmla="*/ 466164 h 788894"/>
              <a:gd name="connsiteX8" fmla="*/ 286871 w 609600"/>
              <a:gd name="connsiteY8" fmla="*/ 448235 h 788894"/>
              <a:gd name="connsiteX9" fmla="*/ 197224 w 609600"/>
              <a:gd name="connsiteY9" fmla="*/ 376517 h 788894"/>
              <a:gd name="connsiteX10" fmla="*/ 170330 w 609600"/>
              <a:gd name="connsiteY10" fmla="*/ 358588 h 788894"/>
              <a:gd name="connsiteX11" fmla="*/ 143436 w 609600"/>
              <a:gd name="connsiteY11" fmla="*/ 322729 h 788894"/>
              <a:gd name="connsiteX12" fmla="*/ 116541 w 609600"/>
              <a:gd name="connsiteY12" fmla="*/ 277905 h 788894"/>
              <a:gd name="connsiteX13" fmla="*/ 98612 w 609600"/>
              <a:gd name="connsiteY13" fmla="*/ 224117 h 788894"/>
              <a:gd name="connsiteX14" fmla="*/ 71718 w 609600"/>
              <a:gd name="connsiteY14" fmla="*/ 197223 h 788894"/>
              <a:gd name="connsiteX15" fmla="*/ 35859 w 609600"/>
              <a:gd name="connsiteY15" fmla="*/ 152400 h 788894"/>
              <a:gd name="connsiteX16" fmla="*/ 26894 w 609600"/>
              <a:gd name="connsiteY16" fmla="*/ 125505 h 788894"/>
              <a:gd name="connsiteX17" fmla="*/ 8965 w 609600"/>
              <a:gd name="connsiteY17" fmla="*/ 98611 h 788894"/>
              <a:gd name="connsiteX18" fmla="*/ 0 w 609600"/>
              <a:gd name="connsiteY18" fmla="*/ 0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" h="788894">
                <a:moveTo>
                  <a:pt x="609600" y="788894"/>
                </a:moveTo>
                <a:cubicBezTo>
                  <a:pt x="600635" y="773953"/>
                  <a:pt x="589408" y="760154"/>
                  <a:pt x="582706" y="744070"/>
                </a:cubicBezTo>
                <a:cubicBezTo>
                  <a:pt x="546544" y="657280"/>
                  <a:pt x="586342" y="702881"/>
                  <a:pt x="546847" y="663388"/>
                </a:cubicBezTo>
                <a:cubicBezTo>
                  <a:pt x="534894" y="639482"/>
                  <a:pt x="525815" y="613909"/>
                  <a:pt x="510989" y="591670"/>
                </a:cubicBezTo>
                <a:cubicBezTo>
                  <a:pt x="501612" y="577605"/>
                  <a:pt x="487695" y="567119"/>
                  <a:pt x="475130" y="555811"/>
                </a:cubicBezTo>
                <a:cubicBezTo>
                  <a:pt x="457782" y="540198"/>
                  <a:pt x="441031" y="523518"/>
                  <a:pt x="421341" y="510988"/>
                </a:cubicBezTo>
                <a:cubicBezTo>
                  <a:pt x="409543" y="503480"/>
                  <a:pt x="367239" y="489965"/>
                  <a:pt x="349624" y="484094"/>
                </a:cubicBezTo>
                <a:cubicBezTo>
                  <a:pt x="340659" y="478117"/>
                  <a:pt x="332085" y="471510"/>
                  <a:pt x="322730" y="466164"/>
                </a:cubicBezTo>
                <a:cubicBezTo>
                  <a:pt x="311127" y="459534"/>
                  <a:pt x="297746" y="456003"/>
                  <a:pt x="286871" y="448235"/>
                </a:cubicBezTo>
                <a:cubicBezTo>
                  <a:pt x="255731" y="425992"/>
                  <a:pt x="229065" y="397744"/>
                  <a:pt x="197224" y="376517"/>
                </a:cubicBezTo>
                <a:lnTo>
                  <a:pt x="170330" y="358588"/>
                </a:lnTo>
                <a:cubicBezTo>
                  <a:pt x="161365" y="346635"/>
                  <a:pt x="150849" y="335702"/>
                  <a:pt x="143436" y="322729"/>
                </a:cubicBezTo>
                <a:cubicBezTo>
                  <a:pt x="112403" y="268421"/>
                  <a:pt x="158501" y="319865"/>
                  <a:pt x="116541" y="277905"/>
                </a:cubicBezTo>
                <a:cubicBezTo>
                  <a:pt x="110565" y="259976"/>
                  <a:pt x="111976" y="237481"/>
                  <a:pt x="98612" y="224117"/>
                </a:cubicBezTo>
                <a:cubicBezTo>
                  <a:pt x="89647" y="215152"/>
                  <a:pt x="79834" y="206963"/>
                  <a:pt x="71718" y="197223"/>
                </a:cubicBezTo>
                <a:cubicBezTo>
                  <a:pt x="15184" y="129381"/>
                  <a:pt x="88015" y="204553"/>
                  <a:pt x="35859" y="152400"/>
                </a:cubicBezTo>
                <a:cubicBezTo>
                  <a:pt x="32871" y="143435"/>
                  <a:pt x="31120" y="133957"/>
                  <a:pt x="26894" y="125505"/>
                </a:cubicBezTo>
                <a:cubicBezTo>
                  <a:pt x="22076" y="115868"/>
                  <a:pt x="11222" y="109146"/>
                  <a:pt x="8965" y="98611"/>
                </a:cubicBezTo>
                <a:cubicBezTo>
                  <a:pt x="2049" y="66338"/>
                  <a:pt x="0" y="0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025153" y="3567953"/>
            <a:ext cx="331694" cy="439271"/>
          </a:xfrm>
          <a:custGeom>
            <a:avLst/>
            <a:gdLst>
              <a:gd name="connsiteX0" fmla="*/ 0 w 331694"/>
              <a:gd name="connsiteY0" fmla="*/ 0 h 439271"/>
              <a:gd name="connsiteX1" fmla="*/ 8965 w 331694"/>
              <a:gd name="connsiteY1" fmla="*/ 44823 h 439271"/>
              <a:gd name="connsiteX2" fmla="*/ 26894 w 331694"/>
              <a:gd name="connsiteY2" fmla="*/ 62753 h 439271"/>
              <a:gd name="connsiteX3" fmla="*/ 62753 w 331694"/>
              <a:gd name="connsiteY3" fmla="*/ 107576 h 439271"/>
              <a:gd name="connsiteX4" fmla="*/ 71718 w 331694"/>
              <a:gd name="connsiteY4" fmla="*/ 143435 h 439271"/>
              <a:gd name="connsiteX5" fmla="*/ 116541 w 331694"/>
              <a:gd name="connsiteY5" fmla="*/ 188259 h 439271"/>
              <a:gd name="connsiteX6" fmla="*/ 161365 w 331694"/>
              <a:gd name="connsiteY6" fmla="*/ 224118 h 439271"/>
              <a:gd name="connsiteX7" fmla="*/ 179294 w 331694"/>
              <a:gd name="connsiteY7" fmla="*/ 251012 h 439271"/>
              <a:gd name="connsiteX8" fmla="*/ 206188 w 331694"/>
              <a:gd name="connsiteY8" fmla="*/ 259976 h 439271"/>
              <a:gd name="connsiteX9" fmla="*/ 224118 w 331694"/>
              <a:gd name="connsiteY9" fmla="*/ 277906 h 439271"/>
              <a:gd name="connsiteX10" fmla="*/ 233082 w 331694"/>
              <a:gd name="connsiteY10" fmla="*/ 304800 h 439271"/>
              <a:gd name="connsiteX11" fmla="*/ 259976 w 331694"/>
              <a:gd name="connsiteY11" fmla="*/ 322729 h 439271"/>
              <a:gd name="connsiteX12" fmla="*/ 277906 w 331694"/>
              <a:gd name="connsiteY12" fmla="*/ 340659 h 439271"/>
              <a:gd name="connsiteX13" fmla="*/ 304800 w 331694"/>
              <a:gd name="connsiteY13" fmla="*/ 394447 h 439271"/>
              <a:gd name="connsiteX14" fmla="*/ 313765 w 331694"/>
              <a:gd name="connsiteY14" fmla="*/ 421341 h 439271"/>
              <a:gd name="connsiteX15" fmla="*/ 331694 w 331694"/>
              <a:gd name="connsiteY15" fmla="*/ 439271 h 4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694" h="439271">
                <a:moveTo>
                  <a:pt x="0" y="0"/>
                </a:moveTo>
                <a:cubicBezTo>
                  <a:pt x="2988" y="14941"/>
                  <a:pt x="2963" y="30818"/>
                  <a:pt x="8965" y="44823"/>
                </a:cubicBezTo>
                <a:cubicBezTo>
                  <a:pt x="12294" y="52592"/>
                  <a:pt x="21614" y="56153"/>
                  <a:pt x="26894" y="62753"/>
                </a:cubicBezTo>
                <a:cubicBezTo>
                  <a:pt x="72118" y="119286"/>
                  <a:pt x="19470" y="64295"/>
                  <a:pt x="62753" y="107576"/>
                </a:cubicBezTo>
                <a:cubicBezTo>
                  <a:pt x="65741" y="119529"/>
                  <a:pt x="64884" y="133183"/>
                  <a:pt x="71718" y="143435"/>
                </a:cubicBezTo>
                <a:cubicBezTo>
                  <a:pt x="83439" y="161016"/>
                  <a:pt x="101600" y="173318"/>
                  <a:pt x="116541" y="188259"/>
                </a:cubicBezTo>
                <a:cubicBezTo>
                  <a:pt x="142086" y="213804"/>
                  <a:pt x="127444" y="201503"/>
                  <a:pt x="161365" y="224118"/>
                </a:cubicBezTo>
                <a:cubicBezTo>
                  <a:pt x="167341" y="233083"/>
                  <a:pt x="170881" y="244282"/>
                  <a:pt x="179294" y="251012"/>
                </a:cubicBezTo>
                <a:cubicBezTo>
                  <a:pt x="186673" y="256915"/>
                  <a:pt x="198085" y="255114"/>
                  <a:pt x="206188" y="259976"/>
                </a:cubicBezTo>
                <a:cubicBezTo>
                  <a:pt x="213436" y="264325"/>
                  <a:pt x="218141" y="271929"/>
                  <a:pt x="224118" y="277906"/>
                </a:cubicBezTo>
                <a:cubicBezTo>
                  <a:pt x="227106" y="286871"/>
                  <a:pt x="227179" y="297421"/>
                  <a:pt x="233082" y="304800"/>
                </a:cubicBezTo>
                <a:cubicBezTo>
                  <a:pt x="239812" y="313213"/>
                  <a:pt x="251563" y="315998"/>
                  <a:pt x="259976" y="322729"/>
                </a:cubicBezTo>
                <a:cubicBezTo>
                  <a:pt x="266576" y="328009"/>
                  <a:pt x="271929" y="334682"/>
                  <a:pt x="277906" y="340659"/>
                </a:cubicBezTo>
                <a:cubicBezTo>
                  <a:pt x="300440" y="408258"/>
                  <a:pt x="270043" y="324934"/>
                  <a:pt x="304800" y="394447"/>
                </a:cubicBezTo>
                <a:cubicBezTo>
                  <a:pt x="309026" y="402899"/>
                  <a:pt x="308903" y="413238"/>
                  <a:pt x="313765" y="421341"/>
                </a:cubicBezTo>
                <a:cubicBezTo>
                  <a:pt x="318113" y="428589"/>
                  <a:pt x="331694" y="439271"/>
                  <a:pt x="331694" y="439271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 bwMode="auto">
          <a:xfrm>
            <a:off x="6154410" y="4343117"/>
            <a:ext cx="81041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c</a:t>
            </a:r>
            <a:r>
              <a:rPr lang="en-US" altLang="en-US" sz="1200" dirty="0" smtClean="0">
                <a:cs typeface="Arial" charset="0"/>
              </a:rPr>
              <a:t>ar sharing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3727529" y="3708152"/>
            <a:ext cx="984037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evacuation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6067302" y="3911662"/>
            <a:ext cx="738902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j</a:t>
            </a:r>
            <a:r>
              <a:rPr lang="en-US" altLang="en-US" sz="1200" dirty="0" smtClean="0">
                <a:cs typeface="Arial" charset="0"/>
              </a:rPr>
              <a:t>oint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trips</a:t>
            </a:r>
            <a:endParaRPr lang="en-US" altLang="en-US" sz="1200" dirty="0">
              <a:cs typeface="Arial" charset="0"/>
            </a:endParaRPr>
          </a:p>
        </p:txBody>
      </p:sp>
      <p:pic>
        <p:nvPicPr>
          <p:cNvPr id="130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9623">
            <a:off x="4964085" y="4932101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5970494" y="3657600"/>
            <a:ext cx="134471" cy="242047"/>
          </a:xfrm>
          <a:custGeom>
            <a:avLst/>
            <a:gdLst>
              <a:gd name="connsiteX0" fmla="*/ 134471 w 134471"/>
              <a:gd name="connsiteY0" fmla="*/ 0 h 242047"/>
              <a:gd name="connsiteX1" fmla="*/ 89647 w 134471"/>
              <a:gd name="connsiteY1" fmla="*/ 35859 h 242047"/>
              <a:gd name="connsiteX2" fmla="*/ 62753 w 134471"/>
              <a:gd name="connsiteY2" fmla="*/ 98612 h 242047"/>
              <a:gd name="connsiteX3" fmla="*/ 35859 w 134471"/>
              <a:gd name="connsiteY3" fmla="*/ 125506 h 242047"/>
              <a:gd name="connsiteX4" fmla="*/ 0 w 134471"/>
              <a:gd name="connsiteY4" fmla="*/ 206188 h 242047"/>
              <a:gd name="connsiteX5" fmla="*/ 0 w 134471"/>
              <a:gd name="connsiteY5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471" h="242047">
                <a:moveTo>
                  <a:pt x="134471" y="0"/>
                </a:moveTo>
                <a:cubicBezTo>
                  <a:pt x="119530" y="11953"/>
                  <a:pt x="102247" y="21459"/>
                  <a:pt x="89647" y="35859"/>
                </a:cubicBezTo>
                <a:cubicBezTo>
                  <a:pt x="42319" y="89948"/>
                  <a:pt x="93744" y="52126"/>
                  <a:pt x="62753" y="98612"/>
                </a:cubicBezTo>
                <a:cubicBezTo>
                  <a:pt x="55720" y="109161"/>
                  <a:pt x="43975" y="115766"/>
                  <a:pt x="35859" y="125506"/>
                </a:cubicBezTo>
                <a:cubicBezTo>
                  <a:pt x="19611" y="145004"/>
                  <a:pt x="0" y="182736"/>
                  <a:pt x="0" y="206188"/>
                </a:cubicBezTo>
                <a:lnTo>
                  <a:pt x="0" y="242047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 bwMode="auto">
          <a:xfrm>
            <a:off x="5204141" y="3881151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e</a:t>
            </a:r>
            <a:r>
              <a:rPr lang="en-US" altLang="en-US" sz="1200" dirty="0" smtClean="0">
                <a:cs typeface="Arial" charset="0"/>
              </a:rPr>
              <a:t>lectric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vehicles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5706940" y="3477169"/>
            <a:ext cx="812057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retailers</a:t>
            </a:r>
            <a:endParaRPr lang="en-US" alt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anhorni</cp:lastModifiedBy>
  <cp:revision>32</cp:revision>
  <dcterms:created xsi:type="dcterms:W3CDTF">2014-03-18T17:45:08Z</dcterms:created>
  <dcterms:modified xsi:type="dcterms:W3CDTF">2014-03-18T20:55:44Z</dcterms:modified>
</cp:coreProperties>
</file>