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001125" cy="828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824" y="-84"/>
      </p:cViewPr>
      <p:guideLst>
        <p:guide orient="horz" pos="2608"/>
        <p:guide pos="2836"/>
      </p:guideLst>
    </p:cSldViewPr>
  </p:slideViewPr>
  <p:notesTextViewPr>
    <p:cViewPr>
      <p:scale>
        <a:sx n="1" d="1"/>
        <a:sy n="1" d="1"/>
      </p:scale>
      <p:origin x="0" y="40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1D21E-A933-4E39-927B-0A694CFD8A59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65275" y="685800"/>
            <a:ext cx="3727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26EA7-538F-440B-9341-08F889E3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4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Kabel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kommt</a:t>
            </a:r>
            <a:r>
              <a:rPr lang="en-US" baseline="0" dirty="0" smtClean="0"/>
              <a:t> von: http://pixabay.com/de/computer-usb-icon-draht-bus-34271/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Copyright: </a:t>
            </a:r>
          </a:p>
          <a:p>
            <a:r>
              <a:rPr lang="de-CH" b="1" dirty="0" smtClean="0"/>
              <a:t>Download</a:t>
            </a:r>
          </a:p>
          <a:p>
            <a:r>
              <a:rPr lang="de-CH" dirty="0" smtClean="0"/>
              <a:t>Du kannst alle Bilder dieser Website kostenlos und ohne Quellenangabe für private und kommerzielle Zwecke verwenden - sowohl online als auch für Print-Medien.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26EA7-538F-440B-9341-08F889E30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2572293"/>
            <a:ext cx="7650957" cy="17749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70" y="4692227"/>
            <a:ext cx="6300787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7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3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97551" y="400605"/>
            <a:ext cx="1673647" cy="85295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921" y="400605"/>
            <a:ext cx="4875609" cy="85295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4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26" y="5320926"/>
            <a:ext cx="7650957" cy="16445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26" y="3509588"/>
            <a:ext cx="7650957" cy="18113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923" y="2332698"/>
            <a:ext cx="3273847" cy="6597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787" y="2332698"/>
            <a:ext cx="3275410" cy="6597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4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7" y="331601"/>
            <a:ext cx="8101013" cy="13800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7" y="1853508"/>
            <a:ext cx="3977060" cy="772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7" y="2625960"/>
            <a:ext cx="3977060" cy="47708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448" y="1853508"/>
            <a:ext cx="3978622" cy="772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448" y="2625960"/>
            <a:ext cx="3978622" cy="47708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8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0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8" y="329682"/>
            <a:ext cx="2961308" cy="14030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190" y="329683"/>
            <a:ext cx="5031879" cy="70670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8" y="1732751"/>
            <a:ext cx="2961308" cy="56640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4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83" y="5796280"/>
            <a:ext cx="5400675" cy="68428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4283" y="739869"/>
            <a:ext cx="5400675" cy="4968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4283" y="6480564"/>
            <a:ext cx="5400675" cy="9717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5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57" y="331601"/>
            <a:ext cx="8101013" cy="138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7" y="1932095"/>
            <a:ext cx="8101013" cy="54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57" y="7674705"/>
            <a:ext cx="210026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39C6-F0CB-4B34-9E6A-ADED0510816B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5385" y="7674705"/>
            <a:ext cx="2850356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0807" y="7674705"/>
            <a:ext cx="210026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384969" y="2788451"/>
            <a:ext cx="8229600" cy="3650271"/>
            <a:chOff x="457200" y="4183183"/>
            <a:chExt cx="8229600" cy="1465859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762000" y="4341813"/>
              <a:ext cx="7543800" cy="1587"/>
            </a:xfrm>
            <a:prstGeom prst="line">
              <a:avLst/>
            </a:prstGeom>
            <a:ln w="1016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>
              <a:spLocks noChangeArrowheads="1"/>
            </p:cNvSpPr>
            <p:nvPr/>
          </p:nvSpPr>
          <p:spPr bwMode="auto">
            <a:xfrm>
              <a:off x="2133600" y="4343400"/>
              <a:ext cx="4876800" cy="1143000"/>
            </a:xfrm>
            <a:prstGeom prst="roundRect">
              <a:avLst>
                <a:gd name="adj" fmla="val 17847"/>
              </a:avLst>
            </a:prstGeom>
            <a:solidFill>
              <a:schemeClr val="bg1"/>
            </a:solidFill>
            <a:ln w="101600">
              <a:solidFill>
                <a:schemeClr val="accent1"/>
              </a:solidFill>
              <a:round/>
              <a:headEnd/>
              <a:tailEnd/>
            </a:ln>
            <a:effectLst>
              <a:outerShdw dist="38100" dir="16200000" algn="tl" rotWithShape="0">
                <a:schemeClr val="bg1">
                  <a:alpha val="42998"/>
                </a:scheme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457200" y="4183183"/>
              <a:ext cx="1368425" cy="318083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initial demand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7318375" y="4183183"/>
              <a:ext cx="1368425" cy="318083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analyses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2517775" y="4183183"/>
              <a:ext cx="1368425" cy="318083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execution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5254625" y="4183183"/>
              <a:ext cx="1366838" cy="318083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scoring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3849687" y="5330958"/>
              <a:ext cx="1368425" cy="318084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solidFill>
                    <a:srgbClr val="FFFFFF"/>
                  </a:solidFill>
                  <a:cs typeface="Arial" charset="0"/>
                </a:rPr>
                <a:t>replanning</a:t>
              </a:r>
            </a:p>
          </p:txBody>
        </p:sp>
        <p:sp>
          <p:nvSpPr>
            <p:cNvPr id="25" name="L-Shape 24"/>
            <p:cNvSpPr/>
            <p:nvPr/>
          </p:nvSpPr>
          <p:spPr bwMode="auto">
            <a:xfrm rot="13500000">
              <a:off x="4443413" y="4289425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6" name="L-Shape 25"/>
            <p:cNvSpPr/>
            <p:nvPr/>
          </p:nvSpPr>
          <p:spPr bwMode="auto">
            <a:xfrm rot="13500000">
              <a:off x="7034213" y="4289425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7" name="L-Shape 26"/>
            <p:cNvSpPr/>
            <p:nvPr/>
          </p:nvSpPr>
          <p:spPr bwMode="auto">
            <a:xfrm rot="13500000">
              <a:off x="1849438" y="4289425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8" name="L-Shape 27"/>
            <p:cNvSpPr/>
            <p:nvPr/>
          </p:nvSpPr>
          <p:spPr bwMode="auto">
            <a:xfrm rot="18900000">
              <a:off x="6950075" y="4579938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9" name="L-Shape 28"/>
            <p:cNvSpPr/>
            <p:nvPr/>
          </p:nvSpPr>
          <p:spPr bwMode="auto">
            <a:xfrm rot="2700000" flipV="1">
              <a:off x="2081213" y="4579938"/>
              <a:ext cx="115887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pic>
        <p:nvPicPr>
          <p:cNvPr id="31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0455" y="3738495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ounded Rectangle 31"/>
          <p:cNvSpPr/>
          <p:nvPr/>
        </p:nvSpPr>
        <p:spPr bwMode="auto">
          <a:xfrm>
            <a:off x="147333" y="4156602"/>
            <a:ext cx="1830820" cy="703677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b="1" dirty="0">
                <a:cs typeface="Arial" charset="0"/>
              </a:rPr>
              <a:t>n</a:t>
            </a:r>
            <a:r>
              <a:rPr lang="en-US" altLang="en-US" sz="1200" b="1" dirty="0" smtClean="0">
                <a:cs typeface="Arial" charset="0"/>
              </a:rPr>
              <a:t>etwork editors</a:t>
            </a:r>
          </a:p>
          <a:p>
            <a:pPr eaLnBrk="1" hangingPunct="1"/>
            <a:r>
              <a:rPr lang="en-US" altLang="en-US" sz="1200" b="1" dirty="0" err="1" smtClean="0">
                <a:cs typeface="Arial" charset="0"/>
              </a:rPr>
              <a:t>freightChainsFromTD</a:t>
            </a:r>
            <a:endParaRPr lang="en-US" altLang="en-US" sz="1200" b="1" dirty="0">
              <a:cs typeface="Arial" charset="0"/>
            </a:endParaRPr>
          </a:p>
        </p:txBody>
      </p:sp>
      <p:pic>
        <p:nvPicPr>
          <p:cNvPr id="33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7264" y="2867346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27208" y="3297008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96788" y="3317172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60200" y="6193705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921149" y="2881338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23940" y="5689649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81316" y="2841252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96637" y="2855634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01082" y="3634578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753934" y="2377635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61755" y="5184426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" name="Group 110"/>
          <p:cNvGrpSpPr/>
          <p:nvPr/>
        </p:nvGrpSpPr>
        <p:grpSpPr>
          <a:xfrm>
            <a:off x="5447398" y="1865964"/>
            <a:ext cx="940906" cy="1030737"/>
            <a:chOff x="7128873" y="1628800"/>
            <a:chExt cx="940906" cy="1030737"/>
          </a:xfrm>
        </p:grpSpPr>
        <p:pic>
          <p:nvPicPr>
            <p:cNvPr id="112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98924" y="2104706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Rounded Rectangle 112"/>
            <p:cNvSpPr/>
            <p:nvPr/>
          </p:nvSpPr>
          <p:spPr bwMode="auto">
            <a:xfrm>
              <a:off x="7128873" y="1628800"/>
              <a:ext cx="940906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b="1" dirty="0" smtClean="0">
                  <a:cs typeface="Arial" charset="0"/>
                </a:rPr>
                <a:t>scoring</a:t>
              </a:r>
            </a:p>
          </p:txBody>
        </p:sp>
      </p:grpSp>
      <p:pic>
        <p:nvPicPr>
          <p:cNvPr id="124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1738">
            <a:off x="2470921" y="3622628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4025153" y="4088411"/>
            <a:ext cx="331694" cy="439271"/>
          </a:xfrm>
          <a:custGeom>
            <a:avLst/>
            <a:gdLst>
              <a:gd name="connsiteX0" fmla="*/ 0 w 331694"/>
              <a:gd name="connsiteY0" fmla="*/ 0 h 439271"/>
              <a:gd name="connsiteX1" fmla="*/ 8965 w 331694"/>
              <a:gd name="connsiteY1" fmla="*/ 44823 h 439271"/>
              <a:gd name="connsiteX2" fmla="*/ 26894 w 331694"/>
              <a:gd name="connsiteY2" fmla="*/ 62753 h 439271"/>
              <a:gd name="connsiteX3" fmla="*/ 62753 w 331694"/>
              <a:gd name="connsiteY3" fmla="*/ 107576 h 439271"/>
              <a:gd name="connsiteX4" fmla="*/ 71718 w 331694"/>
              <a:gd name="connsiteY4" fmla="*/ 143435 h 439271"/>
              <a:gd name="connsiteX5" fmla="*/ 116541 w 331694"/>
              <a:gd name="connsiteY5" fmla="*/ 188259 h 439271"/>
              <a:gd name="connsiteX6" fmla="*/ 161365 w 331694"/>
              <a:gd name="connsiteY6" fmla="*/ 224118 h 439271"/>
              <a:gd name="connsiteX7" fmla="*/ 179294 w 331694"/>
              <a:gd name="connsiteY7" fmla="*/ 251012 h 439271"/>
              <a:gd name="connsiteX8" fmla="*/ 206188 w 331694"/>
              <a:gd name="connsiteY8" fmla="*/ 259976 h 439271"/>
              <a:gd name="connsiteX9" fmla="*/ 224118 w 331694"/>
              <a:gd name="connsiteY9" fmla="*/ 277906 h 439271"/>
              <a:gd name="connsiteX10" fmla="*/ 233082 w 331694"/>
              <a:gd name="connsiteY10" fmla="*/ 304800 h 439271"/>
              <a:gd name="connsiteX11" fmla="*/ 259976 w 331694"/>
              <a:gd name="connsiteY11" fmla="*/ 322729 h 439271"/>
              <a:gd name="connsiteX12" fmla="*/ 277906 w 331694"/>
              <a:gd name="connsiteY12" fmla="*/ 340659 h 439271"/>
              <a:gd name="connsiteX13" fmla="*/ 304800 w 331694"/>
              <a:gd name="connsiteY13" fmla="*/ 394447 h 439271"/>
              <a:gd name="connsiteX14" fmla="*/ 313765 w 331694"/>
              <a:gd name="connsiteY14" fmla="*/ 421341 h 439271"/>
              <a:gd name="connsiteX15" fmla="*/ 331694 w 331694"/>
              <a:gd name="connsiteY15" fmla="*/ 439271 h 439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694" h="439271">
                <a:moveTo>
                  <a:pt x="0" y="0"/>
                </a:moveTo>
                <a:cubicBezTo>
                  <a:pt x="2988" y="14941"/>
                  <a:pt x="2963" y="30818"/>
                  <a:pt x="8965" y="44823"/>
                </a:cubicBezTo>
                <a:cubicBezTo>
                  <a:pt x="12294" y="52592"/>
                  <a:pt x="21614" y="56153"/>
                  <a:pt x="26894" y="62753"/>
                </a:cubicBezTo>
                <a:cubicBezTo>
                  <a:pt x="72118" y="119286"/>
                  <a:pt x="19470" y="64295"/>
                  <a:pt x="62753" y="107576"/>
                </a:cubicBezTo>
                <a:cubicBezTo>
                  <a:pt x="65741" y="119529"/>
                  <a:pt x="64884" y="133183"/>
                  <a:pt x="71718" y="143435"/>
                </a:cubicBezTo>
                <a:cubicBezTo>
                  <a:pt x="83439" y="161016"/>
                  <a:pt x="101600" y="173318"/>
                  <a:pt x="116541" y="188259"/>
                </a:cubicBezTo>
                <a:cubicBezTo>
                  <a:pt x="142086" y="213804"/>
                  <a:pt x="127444" y="201503"/>
                  <a:pt x="161365" y="224118"/>
                </a:cubicBezTo>
                <a:cubicBezTo>
                  <a:pt x="167341" y="233083"/>
                  <a:pt x="170881" y="244282"/>
                  <a:pt x="179294" y="251012"/>
                </a:cubicBezTo>
                <a:cubicBezTo>
                  <a:pt x="186673" y="256915"/>
                  <a:pt x="198085" y="255114"/>
                  <a:pt x="206188" y="259976"/>
                </a:cubicBezTo>
                <a:cubicBezTo>
                  <a:pt x="213436" y="264325"/>
                  <a:pt x="218141" y="271929"/>
                  <a:pt x="224118" y="277906"/>
                </a:cubicBezTo>
                <a:cubicBezTo>
                  <a:pt x="227106" y="286871"/>
                  <a:pt x="227179" y="297421"/>
                  <a:pt x="233082" y="304800"/>
                </a:cubicBezTo>
                <a:cubicBezTo>
                  <a:pt x="239812" y="313213"/>
                  <a:pt x="251563" y="315998"/>
                  <a:pt x="259976" y="322729"/>
                </a:cubicBezTo>
                <a:cubicBezTo>
                  <a:pt x="266576" y="328009"/>
                  <a:pt x="271929" y="334682"/>
                  <a:pt x="277906" y="340659"/>
                </a:cubicBezTo>
                <a:cubicBezTo>
                  <a:pt x="300440" y="408258"/>
                  <a:pt x="270043" y="324934"/>
                  <a:pt x="304800" y="394447"/>
                </a:cubicBezTo>
                <a:cubicBezTo>
                  <a:pt x="309026" y="402899"/>
                  <a:pt x="308903" y="413238"/>
                  <a:pt x="313765" y="421341"/>
                </a:cubicBezTo>
                <a:cubicBezTo>
                  <a:pt x="318113" y="428589"/>
                  <a:pt x="331694" y="439271"/>
                  <a:pt x="331694" y="439271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 bwMode="auto">
          <a:xfrm>
            <a:off x="147333" y="107752"/>
            <a:ext cx="1914035" cy="167362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b="1" dirty="0">
                <a:cs typeface="Arial" charset="0"/>
              </a:rPr>
              <a:t>s</a:t>
            </a:r>
            <a:r>
              <a:rPr lang="en-US" altLang="en-US" sz="1200" b="1" dirty="0" smtClean="0">
                <a:cs typeface="Arial" charset="0"/>
              </a:rPr>
              <a:t>cenario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population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households</a:t>
            </a:r>
          </a:p>
          <a:p>
            <a:pPr eaLnBrk="1" hangingPunct="1"/>
            <a:r>
              <a:rPr lang="en-US" altLang="en-US" sz="1200" b="1" dirty="0" err="1" smtClean="0">
                <a:cs typeface="Arial" charset="0"/>
              </a:rPr>
              <a:t>controler</a:t>
            </a:r>
            <a:endParaRPr lang="en-US" altLang="en-US" sz="1200" b="1" dirty="0" smtClean="0">
              <a:cs typeface="Arial" charset="0"/>
            </a:endParaRPr>
          </a:p>
          <a:p>
            <a:pPr eaLnBrk="1" hangingPunct="1"/>
            <a:r>
              <a:rPr lang="en-US" altLang="en-US" sz="1200" b="1" dirty="0">
                <a:cs typeface="Arial" charset="0"/>
              </a:rPr>
              <a:t>events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parallel computing</a:t>
            </a:r>
          </a:p>
          <a:p>
            <a:pPr eaLnBrk="1" hangingPunct="1"/>
            <a:r>
              <a:rPr lang="en-US" altLang="en-US" sz="1200" b="1" dirty="0">
                <a:cs typeface="Arial" charset="0"/>
              </a:rPr>
              <a:t>global</a:t>
            </a:r>
            <a:endParaRPr lang="en-US" altLang="en-US" sz="1200" dirty="0" smtClean="0">
              <a:cs typeface="Arial" charset="0"/>
            </a:endParaRP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travel time calculator</a:t>
            </a:r>
          </a:p>
        </p:txBody>
      </p:sp>
      <p:pic>
        <p:nvPicPr>
          <p:cNvPr id="52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46418" y="6553595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ounded Rectangle 135"/>
          <p:cNvSpPr/>
          <p:nvPr/>
        </p:nvSpPr>
        <p:spPr bwMode="auto">
          <a:xfrm>
            <a:off x="147394" y="7615868"/>
            <a:ext cx="1875784" cy="43826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en-US" sz="1200" b="1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rPr>
              <a:t>p</a:t>
            </a:r>
            <a:r>
              <a:rPr lang="en-US" altLang="en-US" sz="1200" b="1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rPr>
              <a:t>sim</a:t>
            </a:r>
            <a:endParaRPr lang="en-US" altLang="en-US" sz="1200" b="1" dirty="0" smtClean="0">
              <a:solidFill>
                <a:schemeClr val="tx1"/>
              </a:solidFill>
              <a:latin typeface="Arial" charset="0"/>
              <a:ea typeface="ＭＳ Ｐゴシック" charset="-128"/>
              <a:cs typeface="Arial" charset="0"/>
            </a:endParaRPr>
          </a:p>
          <a:p>
            <a:r>
              <a:rPr lang="en-US" altLang="en-US" sz="1200" b="1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rPr>
              <a:t>matsim4urbansim</a:t>
            </a:r>
            <a:endParaRPr lang="en-US" altLang="en-US" sz="1200" b="1" dirty="0">
              <a:solidFill>
                <a:schemeClr val="tx1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137" name="Rounded Rectangle 136"/>
          <p:cNvSpPr/>
          <p:nvPr/>
        </p:nvSpPr>
        <p:spPr bwMode="auto">
          <a:xfrm>
            <a:off x="2848340" y="3857429"/>
            <a:ext cx="3043193" cy="1462127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2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b="1" dirty="0" smtClean="0">
                <a:cs typeface="Arial" charset="0"/>
              </a:rPr>
              <a:t>destination innovation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freight</a:t>
            </a:r>
          </a:p>
          <a:p>
            <a:pPr eaLnBrk="1" hangingPunct="1"/>
            <a:r>
              <a:rPr lang="en-US" altLang="en-US" sz="1200" b="1" dirty="0">
                <a:cs typeface="Arial" charset="0"/>
              </a:rPr>
              <a:t>car sharing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joint trips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parking</a:t>
            </a:r>
            <a:endParaRPr lang="en-US" altLang="en-US" sz="1200" b="1" dirty="0">
              <a:cs typeface="Arial" charset="0"/>
            </a:endParaRP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electric vehicles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road pricing</a:t>
            </a:r>
          </a:p>
          <a:p>
            <a:pPr eaLnBrk="1" hangingPunct="1"/>
            <a:r>
              <a:rPr lang="en-US" altLang="en-US" sz="1200" b="1" dirty="0" err="1" smtClean="0">
                <a:cs typeface="Arial" charset="0"/>
              </a:rPr>
              <a:t>cadyts</a:t>
            </a:r>
            <a:endParaRPr lang="en-US" altLang="en-US" sz="1200" b="1" dirty="0" smtClean="0">
              <a:cs typeface="Arial" charset="0"/>
            </a:endParaRPr>
          </a:p>
          <a:p>
            <a:pPr eaLnBrk="1" hangingPunct="1"/>
            <a:r>
              <a:rPr lang="en-US" altLang="en-US" sz="1200" b="1" dirty="0" err="1" smtClean="0">
                <a:cs typeface="Arial" charset="0"/>
              </a:rPr>
              <a:t>wagonSim</a:t>
            </a:r>
            <a:endParaRPr lang="en-US" altLang="en-US" sz="1200" b="1" dirty="0" smtClean="0">
              <a:cs typeface="Arial" charset="0"/>
            </a:endParaRPr>
          </a:p>
          <a:p>
            <a:pPr eaLnBrk="1" hangingPunct="1"/>
            <a:r>
              <a:rPr lang="en-US" altLang="en-US" sz="1200" b="1" dirty="0" err="1">
                <a:cs typeface="Arial" charset="0"/>
              </a:rPr>
              <a:t>withinday</a:t>
            </a:r>
            <a:endParaRPr lang="en-US" altLang="en-US" sz="1200" b="1" dirty="0">
              <a:cs typeface="Arial" charset="0"/>
            </a:endParaRPr>
          </a:p>
          <a:p>
            <a:pPr eaLnBrk="1" hangingPunct="1"/>
            <a:r>
              <a:rPr lang="en-US" altLang="en-US" sz="1200" b="1" dirty="0">
                <a:cs typeface="Arial" charset="0"/>
              </a:rPr>
              <a:t>public transport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DVRP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evacuation</a:t>
            </a:r>
            <a:endParaRPr lang="en-US" altLang="en-US" sz="1200" b="1" dirty="0">
              <a:cs typeface="Arial" charset="0"/>
            </a:endParaRPr>
          </a:p>
        </p:txBody>
      </p:sp>
      <p:sp>
        <p:nvSpPr>
          <p:cNvPr id="140" name="Rounded Rectangle 139"/>
          <p:cNvSpPr/>
          <p:nvPr/>
        </p:nvSpPr>
        <p:spPr bwMode="auto">
          <a:xfrm>
            <a:off x="7220089" y="323776"/>
            <a:ext cx="1547163" cy="1901387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b="1" dirty="0">
                <a:cs typeface="Arial" charset="0"/>
              </a:rPr>
              <a:t>c</a:t>
            </a:r>
            <a:r>
              <a:rPr lang="en-US" altLang="en-US" sz="1200" b="1" dirty="0" smtClean="0">
                <a:cs typeface="Arial" charset="0"/>
              </a:rPr>
              <a:t>ounts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Via</a:t>
            </a:r>
          </a:p>
          <a:p>
            <a:pPr eaLnBrk="1" hangingPunct="1"/>
            <a:r>
              <a:rPr lang="en-US" altLang="en-US" sz="1200" b="1" dirty="0" err="1" smtClean="0">
                <a:cs typeface="Arial" charset="0"/>
              </a:rPr>
              <a:t>OTFVis</a:t>
            </a:r>
            <a:endParaRPr lang="en-US" altLang="en-US" sz="1200" b="1" dirty="0" smtClean="0">
              <a:cs typeface="Arial" charset="0"/>
            </a:endParaRPr>
          </a:p>
          <a:p>
            <a:pPr eaLnBrk="1" hangingPunct="1"/>
            <a:r>
              <a:rPr lang="en-US" altLang="en-US" sz="1200" b="1" dirty="0">
                <a:cs typeface="Arial" charset="0"/>
              </a:rPr>
              <a:t>emissions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accessibility</a:t>
            </a:r>
          </a:p>
          <a:p>
            <a:pPr eaLnBrk="1" hangingPunct="1"/>
            <a:r>
              <a:rPr lang="en-US" altLang="en-US" sz="1200" b="1" dirty="0">
                <a:cs typeface="Arial" charset="0"/>
              </a:rPr>
              <a:t>d</a:t>
            </a:r>
            <a:r>
              <a:rPr lang="en-US" altLang="en-US" sz="1200" b="1" dirty="0" smtClean="0">
                <a:cs typeface="Arial" charset="0"/>
              </a:rPr>
              <a:t>ecision support</a:t>
            </a:r>
          </a:p>
          <a:p>
            <a:pPr eaLnBrk="1" hangingPunct="1"/>
            <a:r>
              <a:rPr lang="en-US" altLang="en-US" sz="1200" b="1" dirty="0">
                <a:cs typeface="Arial" charset="0"/>
              </a:rPr>
              <a:t>l</a:t>
            </a:r>
            <a:r>
              <a:rPr lang="en-US" altLang="en-US" sz="1200" b="1" dirty="0" smtClean="0">
                <a:cs typeface="Arial" charset="0"/>
              </a:rPr>
              <a:t>ink stats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analysis</a:t>
            </a:r>
          </a:p>
        </p:txBody>
      </p:sp>
      <p:pic>
        <p:nvPicPr>
          <p:cNvPr id="75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39002" y="2346013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ounded Rectangle 49"/>
          <p:cNvSpPr/>
          <p:nvPr/>
        </p:nvSpPr>
        <p:spPr bwMode="auto">
          <a:xfrm>
            <a:off x="3564458" y="7036922"/>
            <a:ext cx="1994579" cy="113572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b="1" dirty="0">
                <a:cs typeface="Arial" charset="0"/>
              </a:rPr>
              <a:t>t</a:t>
            </a:r>
            <a:r>
              <a:rPr lang="en-US" altLang="en-US" sz="1200" b="1" dirty="0" smtClean="0">
                <a:cs typeface="Arial" charset="0"/>
              </a:rPr>
              <a:t>ime innovation</a:t>
            </a:r>
          </a:p>
          <a:p>
            <a:pPr eaLnBrk="1" hangingPunct="1"/>
            <a:r>
              <a:rPr lang="en-US" altLang="en-US" sz="1200" b="1" dirty="0">
                <a:cs typeface="Arial" charset="0"/>
              </a:rPr>
              <a:t>r</a:t>
            </a:r>
            <a:r>
              <a:rPr lang="en-US" altLang="en-US" sz="1200" b="1" dirty="0" smtClean="0">
                <a:cs typeface="Arial" charset="0"/>
              </a:rPr>
              <a:t>oute innovation</a:t>
            </a:r>
          </a:p>
          <a:p>
            <a:pPr eaLnBrk="1" hangingPunct="1"/>
            <a:r>
              <a:rPr lang="en-US" altLang="en-US" sz="1200" b="1" dirty="0">
                <a:cs typeface="Arial" charset="0"/>
              </a:rPr>
              <a:t>m</a:t>
            </a:r>
            <a:r>
              <a:rPr lang="en-US" altLang="en-US" sz="1200" b="1" dirty="0" smtClean="0">
                <a:cs typeface="Arial" charset="0"/>
              </a:rPr>
              <a:t>ode innovation</a:t>
            </a:r>
          </a:p>
          <a:p>
            <a:pPr eaLnBrk="1" hangingPunct="1"/>
            <a:r>
              <a:rPr lang="en-US" altLang="en-US" sz="1200" b="1" dirty="0">
                <a:cs typeface="Arial" charset="0"/>
              </a:rPr>
              <a:t>s</a:t>
            </a:r>
            <a:r>
              <a:rPr lang="en-US" altLang="en-US" sz="1200" b="1" smtClean="0">
                <a:cs typeface="Arial" charset="0"/>
              </a:rPr>
              <a:t>electors</a:t>
            </a:r>
            <a:endParaRPr lang="en-US" altLang="en-US" sz="1200" b="1" dirty="0" smtClean="0">
              <a:cs typeface="Arial" charset="0"/>
            </a:endParaRPr>
          </a:p>
          <a:p>
            <a:pPr eaLnBrk="1" hangingPunct="1"/>
            <a:r>
              <a:rPr lang="en-US" altLang="en-US" sz="1200" b="1" dirty="0">
                <a:cs typeface="Arial" charset="0"/>
              </a:rPr>
              <a:t>m</a:t>
            </a:r>
            <a:r>
              <a:rPr lang="en-US" altLang="en-US" sz="1200" b="1" dirty="0" smtClean="0">
                <a:cs typeface="Arial" charset="0"/>
              </a:rPr>
              <a:t>atrix based </a:t>
            </a:r>
            <a:r>
              <a:rPr lang="en-US" altLang="en-US" sz="1200" b="1" dirty="0" err="1" smtClean="0">
                <a:cs typeface="Arial" charset="0"/>
              </a:rPr>
              <a:t>pt</a:t>
            </a:r>
            <a:r>
              <a:rPr lang="en-US" altLang="en-US" sz="1200" b="1" dirty="0" smtClean="0">
                <a:cs typeface="Arial" charset="0"/>
              </a:rPr>
              <a:t> router</a:t>
            </a:r>
            <a:endParaRPr lang="en-US" altLang="en-US" sz="1200" b="1" dirty="0">
              <a:cs typeface="Arial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2534311" y="827832"/>
            <a:ext cx="1193218" cy="1507491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b="1" dirty="0">
                <a:cs typeface="Arial" charset="0"/>
              </a:rPr>
              <a:t>n</a:t>
            </a:r>
            <a:r>
              <a:rPr lang="en-US" altLang="en-US" sz="1200" b="1" dirty="0" smtClean="0">
                <a:cs typeface="Arial" charset="0"/>
              </a:rPr>
              <a:t>etwork</a:t>
            </a:r>
          </a:p>
          <a:p>
            <a:pPr eaLnBrk="1" hangingPunct="1"/>
            <a:r>
              <a:rPr lang="en-US" altLang="en-US" sz="1200" b="1" dirty="0">
                <a:cs typeface="Arial" charset="0"/>
              </a:rPr>
              <a:t>facilities</a:t>
            </a:r>
            <a:endParaRPr lang="en-US" altLang="en-US" sz="1200" dirty="0">
              <a:cs typeface="Arial" charset="0"/>
            </a:endParaRPr>
          </a:p>
          <a:p>
            <a:pPr eaLnBrk="1" hangingPunct="1"/>
            <a:r>
              <a:rPr lang="en-US" altLang="en-US" sz="1200" b="1" dirty="0">
                <a:cs typeface="Arial" charset="0"/>
              </a:rPr>
              <a:t>vehicles</a:t>
            </a:r>
          </a:p>
          <a:p>
            <a:pPr eaLnBrk="1" hangingPunct="1"/>
            <a:r>
              <a:rPr lang="en-US" altLang="en-US" sz="1200" b="1" dirty="0" err="1" smtClean="0">
                <a:cs typeface="Arial" charset="0"/>
              </a:rPr>
              <a:t>mobsims</a:t>
            </a:r>
            <a:endParaRPr lang="en-US" altLang="en-US" sz="1200" b="1" dirty="0" smtClean="0">
              <a:cs typeface="Arial" charset="0"/>
            </a:endParaRPr>
          </a:p>
          <a:p>
            <a:pPr eaLnBrk="1" hangingPunct="1"/>
            <a:r>
              <a:rPr lang="en-US" altLang="en-US" sz="1200" b="1" dirty="0">
                <a:cs typeface="Arial" charset="0"/>
              </a:rPr>
              <a:t>multimodal</a:t>
            </a:r>
            <a:endParaRPr lang="en-US" altLang="en-US" sz="1200" b="1" dirty="0" smtClean="0">
              <a:cs typeface="Arial" charset="0"/>
            </a:endParaRP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signals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lanes</a:t>
            </a:r>
          </a:p>
        </p:txBody>
      </p:sp>
    </p:spTree>
    <p:extLst>
      <p:ext uri="{BB962C8B-B14F-4D97-AF65-F5344CB8AC3E}">
        <p14:creationId xmlns:p14="http://schemas.microsoft.com/office/powerpoint/2010/main" val="326140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Horni  Andreas</dc:creator>
  <cp:lastModifiedBy>anhorni</cp:lastModifiedBy>
  <cp:revision>87</cp:revision>
  <dcterms:created xsi:type="dcterms:W3CDTF">2014-03-18T17:45:08Z</dcterms:created>
  <dcterms:modified xsi:type="dcterms:W3CDTF">2016-01-01T17:39:49Z</dcterms:modified>
</cp:coreProperties>
</file>