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6"/>
  </p:notesMasterIdLst>
  <p:sldIdLst>
    <p:sldId id="256" r:id="rId2"/>
    <p:sldId id="265" r:id="rId3"/>
    <p:sldId id="266" r:id="rId4"/>
    <p:sldId id="269" r:id="rId5"/>
    <p:sldId id="270" r:id="rId6"/>
    <p:sldId id="267" r:id="rId7"/>
    <p:sldId id="268" r:id="rId8"/>
    <p:sldId id="274" r:id="rId9"/>
    <p:sldId id="275" r:id="rId10"/>
    <p:sldId id="271" r:id="rId11"/>
    <p:sldId id="272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1" d="100"/>
          <a:sy n="91" d="100"/>
        </p:scale>
        <p:origin x="-46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8/10/2010</a:t>
            </a:fld>
            <a:endParaRPr lang="en-US" sz="2000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8/10/2010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 sz="1400" b="1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 sz="1400" b="1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8/10/2010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8/10/2010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8/10/2010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 sz="1400" b="1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7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8/10/2010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 sz="2400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E4606EA6-EFEA-4C30-9264-4F9291A5780D}" type="datetime1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8/10/2010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A3F7CB7D-F184-43C7-B6FD-03D728E1BBFF}" type="slidenum">
              <a:rPr lang="en-US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/>
              <a:t>‹#›</a:t>
            </a:fld>
            <a:endParaRPr lang="en-US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8/10/2010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/>
              <a:t>‹#›</a:t>
            </a:fld>
            <a:endParaRPr lang="en-US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E4606EA6-EFEA-4C30-9264-4F9291A5780D}" type="datetime1">
              <a:rPr lang="en-US" smtClean="0"/>
              <a:pPr/>
              <a:t>8/10/2010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8/10/2010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rPr>
              <a:pPr algn="ctr"/>
              <a:t>‹#›</a:t>
            </a:fld>
            <a:endParaRPr lang="en-US" sz="1400" b="1" dirty="0">
              <a:solidFill>
                <a:srgbClr xmlns:mc="http://schemas.openxmlformats.org/markup-compatibility/2006" xmlns:a14="http://schemas.microsoft.com/office/drawing/2010/main" val="FFFFFF" mc:Ignorable="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IIM-A      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by SUJEET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BDFS-Brute Force stream mining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Difference between traditional and stream mining</a:t>
            </a:r>
            <a:endParaRPr lang="en-IN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77241" cy="3076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747"/>
                <a:gridCol w="2725747"/>
                <a:gridCol w="2725747"/>
              </a:tblGrid>
              <a:tr h="1025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xmlns:mc="http://schemas.openxmlformats.org/markup-compatibility/2006" xmlns:a14="http://schemas.microsoft.com/office/drawing/2010/main" val="C7051F" mc:Ignorable="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Standard data processing technology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Data stream processing technology</a:t>
                      </a:r>
                    </a:p>
                  </a:txBody>
                  <a:tcPr marL="90000" marR="90000" marT="46800" marB="46800" anchor="ctr" anchorCtr="1" horzOverflow="overflow"/>
                </a:tc>
              </a:tr>
              <a:tr h="1025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Monitoring, Business Intelligence applications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Data warehouses (unscalable)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Querying and mining</a:t>
                      </a:r>
                      <a:b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‘on the fly’ (scalable)</a:t>
                      </a:r>
                    </a:p>
                  </a:txBody>
                  <a:tcPr marL="90000" marR="90000" marT="46800" marB="46800" anchor="ctr" anchorCtr="1" horzOverflow="overflow"/>
                </a:tc>
              </a:tr>
              <a:tr h="1025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Applications with basic streaming data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Specific development without database technology</a:t>
                      </a:r>
                    </a:p>
                  </a:txBody>
                  <a:tcPr marL="90000" marR="90000" marT="46800" marB="468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xmlns:mc="http://schemas.openxmlformats.org/markup-compatibility/2006" xmlns:a14="http://schemas.microsoft.com/office/drawing/2010/main" val="C7051F" mc:Ignorable="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Generic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tools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 for </a:t>
                      </a:r>
                      <a:r>
                        <a:rPr kumimoji="0" lang="fr-F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  <a:r>
                        <a:rPr kumimoji="0" 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xmlns:mc="http://schemas.openxmlformats.org/markup-compatibility/2006" xmlns:a14="http://schemas.microsoft.com/office/drawing/2010/main" val="C7051F" mc:Ignorable=""/>
                          </a:solidFill>
                          <a:effectLst/>
                          <a:latin typeface="Arial" charset="0"/>
                        </a:rPr>
                        <a:t> data</a:t>
                      </a:r>
                    </a:p>
                  </a:txBody>
                  <a:tcPr marL="90000" marR="90000" marT="46800" marB="46800" anchor="ctr" anchorCtr="1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Difference between traditional and stream mining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Difference between traditional and stream data mining techniques:</a:t>
            </a:r>
          </a:p>
          <a:p>
            <a:pPr>
              <a:buNone/>
            </a:pPr>
            <a:r>
              <a:rPr lang="en-IN" sz="1600" dirty="0" smtClean="0"/>
              <a:t>    1)In stream mining we have only one look over the data , in traditional we can have mine it several times, as data is stored. </a:t>
            </a:r>
          </a:p>
          <a:p>
            <a:pPr>
              <a:buNone/>
            </a:pPr>
            <a:r>
              <a:rPr lang="en-IN" sz="1600" dirty="0" smtClean="0"/>
              <a:t>    2)Processing time in stream mining is restricted , the current query has be processed before the arrival of next one.</a:t>
            </a:r>
          </a:p>
          <a:p>
            <a:pPr>
              <a:buNone/>
            </a:pPr>
            <a:r>
              <a:rPr lang="en-IN" sz="1600" dirty="0" smtClean="0"/>
              <a:t>    3)Memory is limited, so entire data stream is not stored and a summary is derived from the data</a:t>
            </a:r>
          </a:p>
          <a:p>
            <a:pPr>
              <a:buNone/>
            </a:pPr>
            <a:r>
              <a:rPr lang="en-IN" sz="1600" dirty="0" smtClean="0"/>
              <a:t>    4)In stream mining data is usually distributed as compared to traditional data mining, where it is usually centralized.</a:t>
            </a:r>
          </a:p>
          <a:p>
            <a:pPr>
              <a:buNone/>
            </a:pPr>
            <a:endParaRPr lang="en-IN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Association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500" dirty="0" smtClean="0"/>
              <a:t>We present association rule taking to account of </a:t>
            </a:r>
            <a:r>
              <a:rPr lang="en-IN" sz="1500" dirty="0" err="1" smtClean="0"/>
              <a:t>Agarwal</a:t>
            </a:r>
            <a:r>
              <a:rPr lang="en-IN" sz="1500" dirty="0" smtClean="0"/>
              <a:t> et al, 1993  X=&gt;Y (Y implies X) is examined,</a:t>
            </a:r>
          </a:p>
          <a:p>
            <a:r>
              <a:rPr lang="en-IN" sz="1500" dirty="0" smtClean="0"/>
              <a:t> </a:t>
            </a:r>
            <a:r>
              <a:rPr lang="en-IN" sz="1600" dirty="0" smtClean="0"/>
              <a:t>The support of the rule, is the fraction of the total transactions that contain all items</a:t>
            </a:r>
          </a:p>
          <a:p>
            <a:pPr>
              <a:buNone/>
            </a:pPr>
            <a:r>
              <a:rPr lang="en-IN" sz="1600" dirty="0" smtClean="0"/>
              <a:t>       both in </a:t>
            </a:r>
            <a:r>
              <a:rPr lang="en-IN" sz="1600" i="1" dirty="0" smtClean="0"/>
              <a:t>X and Y.</a:t>
            </a:r>
            <a:endParaRPr lang="en-US" sz="1600" i="1" dirty="0" smtClean="0"/>
          </a:p>
          <a:p>
            <a:pPr>
              <a:buNone/>
            </a:pPr>
            <a:r>
              <a:rPr lang="en-IN" sz="1600" dirty="0" smtClean="0"/>
              <a:t>      For association mining :support and confidence should satisfy a minimum support and confidence level that will be specified by the user. </a:t>
            </a:r>
          </a:p>
          <a:p>
            <a:pPr>
              <a:buNone/>
            </a:pPr>
            <a:r>
              <a:rPr lang="en-IN" sz="1600" dirty="0" smtClean="0"/>
              <a:t>        Association mining can be decomposed in two phases:</a:t>
            </a:r>
          </a:p>
          <a:p>
            <a:r>
              <a:rPr lang="en-IN" sz="1600" dirty="0" smtClean="0"/>
              <a:t>1)Frequent item generation :Its compares any </a:t>
            </a:r>
            <a:r>
              <a:rPr lang="en-IN" sz="1600" dirty="0" err="1" smtClean="0"/>
              <a:t>itemset's</a:t>
            </a:r>
            <a:r>
              <a:rPr lang="en-IN" sz="1600" dirty="0" smtClean="0"/>
              <a:t> support with the minimum support specified , if more than item is termed as frequent.</a:t>
            </a:r>
          </a:p>
          <a:p>
            <a:r>
              <a:rPr lang="en-IN" sz="1600" dirty="0" smtClean="0"/>
              <a:t>2)Rules construction: From the frequent </a:t>
            </a:r>
            <a:r>
              <a:rPr lang="en-IN" sz="1600" dirty="0" err="1" smtClean="0"/>
              <a:t>itemsets</a:t>
            </a:r>
            <a:r>
              <a:rPr lang="en-IN" sz="1600" dirty="0" smtClean="0"/>
              <a:t> generated, generate all confidence rule that which is higher than the given minimum confidence.</a:t>
            </a:r>
          </a:p>
          <a:p>
            <a:pPr>
              <a:buNone/>
            </a:pPr>
            <a:endParaRPr lang="en-IN" sz="1600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Extracting from association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 need to break traditional </a:t>
            </a:r>
            <a:r>
              <a:rPr lang="en-IN" sz="1800" dirty="0" smtClean="0"/>
              <a:t>“collect-store-analyze” model makes is essential for large datasets which require fast processing. BDFS(b) overcomes such shortcomings. </a:t>
            </a:r>
          </a:p>
          <a:p>
            <a:pPr>
              <a:buNone/>
            </a:pPr>
            <a:r>
              <a:rPr lang="en-IN" sz="1800" dirty="0" smtClean="0"/>
              <a:t>             </a:t>
            </a:r>
            <a:r>
              <a:rPr lang="en-IN" sz="2000" dirty="0" smtClean="0"/>
              <a:t>BDFS(b) :brute force Block Depth First Search,</a:t>
            </a:r>
          </a:p>
          <a:p>
            <a:r>
              <a:rPr lang="en-IN" sz="1800" dirty="0" smtClean="0"/>
              <a:t>Real-time frequent pattern mining algorithm, </a:t>
            </a:r>
          </a:p>
          <a:p>
            <a:r>
              <a:rPr lang="en-IN" sz="1800" dirty="0" smtClean="0"/>
              <a:t>Runs under limited computer memory. 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Need for real time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Study of CRM(customer relation management) plays a major role in any customer oriented business</a:t>
            </a:r>
            <a:endParaRPr lang="en-IN" sz="1600" dirty="0" smtClean="0"/>
          </a:p>
          <a:p>
            <a:r>
              <a:rPr lang="en-IN" sz="1600" dirty="0" smtClean="0"/>
              <a:t>Notice that retaining current customer business is more economical than finding new one, so mining  customer's behaviour  is a prerequisite. Therefore to understand and satisfy current customers is very beneficial. </a:t>
            </a:r>
          </a:p>
          <a:p>
            <a:r>
              <a:rPr lang="en-US" sz="1600" dirty="0" smtClean="0"/>
              <a:t>Thus hidden patterns and trends in customer’s behavior  in past to predict customer’s behavior at a given situation in future.</a:t>
            </a:r>
          </a:p>
          <a:p>
            <a:r>
              <a:rPr lang="en-IN" sz="1600" dirty="0" smtClean="0"/>
              <a:t>The information can be extracted from analyzing web clicks of the particular user or sales  presentations according to earlier interactions and matching them with the past purchasing.</a:t>
            </a:r>
          </a:p>
          <a:p>
            <a:r>
              <a:rPr lang="en-US" sz="1600" dirty="0" smtClean="0"/>
              <a:t>Similarly recommender systems are used for predicting that a particular user would like a particular  item and what are its chances to be bought  by the customer</a:t>
            </a:r>
          </a:p>
          <a:p>
            <a:r>
              <a:rPr lang="en-IN" sz="1600" dirty="0" smtClean="0"/>
              <a:t>Such approaches where preferences are built and very old data that is used is not very useful for the scenario (used by recommender system) as a need for instant fresh data is required.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Need for real time calculation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Building data over time and evaluating it for future decisions are used but fluctuations cannot be handled , so not dynamic.</a:t>
            </a:r>
          </a:p>
          <a:p>
            <a:r>
              <a:rPr lang="en-IN" dirty="0" smtClean="0"/>
              <a:t>Real time analysis is required at places like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real-time enterprise risk and vulnerability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real-time stock management and vendor inventory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real-time operational management with special applications in mission critical real-time information as is used in the airlines industry,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real-time intrusion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real-time fraud detection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real-time negotiations and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other areas like real-time dynamic pricing and discount offering to customers in real-time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Earlier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350" dirty="0" smtClean="0"/>
              <a:t>Association rule mining has introduced by </a:t>
            </a:r>
            <a:r>
              <a:rPr lang="da-DK" sz="1350" dirty="0" smtClean="0"/>
              <a:t>Hajek et al and by Agrawal et al. </a:t>
            </a:r>
          </a:p>
          <a:p>
            <a:r>
              <a:rPr lang="da-DK" sz="1350" dirty="0" smtClean="0"/>
              <a:t>The need for finding frequent itemsets is essential in making the summary structure from the stream</a:t>
            </a:r>
          </a:p>
          <a:p>
            <a:r>
              <a:rPr lang="da-DK" sz="1350" dirty="0" smtClean="0"/>
              <a:t>Still the total search space for the frequent itemset is huge and </a:t>
            </a:r>
            <a:r>
              <a:rPr lang="en-IN" sz="1350" dirty="0" smtClean="0"/>
              <a:t>several solutions have been proposed to perform a more directed search by iteratively generating and counting sets of </a:t>
            </a:r>
            <a:r>
              <a:rPr lang="en-IN" sz="1350" i="1" dirty="0" smtClean="0"/>
              <a:t>candidate </a:t>
            </a:r>
            <a:r>
              <a:rPr lang="en-IN" sz="1350" i="1" dirty="0" err="1" smtClean="0"/>
              <a:t>itemsets</a:t>
            </a:r>
            <a:r>
              <a:rPr lang="en-IN" sz="1350" i="1" dirty="0" smtClean="0"/>
              <a:t>.</a:t>
            </a:r>
          </a:p>
          <a:p>
            <a:r>
              <a:rPr lang="en-IN" sz="1350" dirty="0" err="1" smtClean="0"/>
              <a:t>Apriori</a:t>
            </a:r>
            <a:r>
              <a:rPr lang="en-IN" sz="1350" dirty="0" smtClean="0"/>
              <a:t> algorithm is good but requires k scan of database if longest frequent </a:t>
            </a:r>
            <a:r>
              <a:rPr lang="en-IN" sz="1350" dirty="0" err="1" smtClean="0"/>
              <a:t>itemset</a:t>
            </a:r>
            <a:r>
              <a:rPr lang="en-IN" sz="1350" dirty="0" smtClean="0"/>
              <a:t> is of k length.</a:t>
            </a:r>
          </a:p>
          <a:p>
            <a:r>
              <a:rPr lang="en-IN" sz="1350" dirty="0" smtClean="0"/>
              <a:t>The algorithms have been classified in terms of their strategy of traversing the search space and their strategy  to determine the support values of the </a:t>
            </a:r>
            <a:r>
              <a:rPr lang="en-IN" sz="1350" dirty="0" err="1" smtClean="0"/>
              <a:t>itemsets</a:t>
            </a:r>
            <a:r>
              <a:rPr lang="en-IN" sz="1350" dirty="0" smtClean="0"/>
              <a:t> traverse the search space and determine support values of </a:t>
            </a:r>
            <a:r>
              <a:rPr lang="en-IN" sz="1350" dirty="0" err="1" smtClean="0"/>
              <a:t>itemset</a:t>
            </a:r>
            <a:endParaRPr lang="en-IN" sz="1350" dirty="0" smtClean="0"/>
          </a:p>
          <a:p>
            <a:r>
              <a:rPr lang="en-IN" sz="1350" dirty="0" smtClean="0"/>
              <a:t>Then </a:t>
            </a:r>
            <a:r>
              <a:rPr lang="en-IN" sz="1350" i="1" dirty="0" smtClean="0"/>
              <a:t>counting strategy, search direction </a:t>
            </a:r>
            <a:r>
              <a:rPr lang="en-IN" sz="1350" dirty="0" smtClean="0"/>
              <a:t>and </a:t>
            </a:r>
            <a:r>
              <a:rPr lang="en-IN" sz="1350" i="1" dirty="0" smtClean="0"/>
              <a:t>search strategy. </a:t>
            </a:r>
            <a:r>
              <a:rPr lang="en-IN" sz="1350" dirty="0" smtClean="0"/>
              <a:t>were focussed on as the classifying criteria.</a:t>
            </a:r>
          </a:p>
          <a:p>
            <a:r>
              <a:rPr lang="en-IN" sz="1350" dirty="0" smtClean="0"/>
              <a:t>Horizontal counting or vertical intersections are used for counting the occurrences of candidate </a:t>
            </a:r>
            <a:r>
              <a:rPr lang="en-IN" sz="1350" dirty="0" err="1" smtClean="0"/>
              <a:t>itemsets</a:t>
            </a:r>
            <a:r>
              <a:rPr lang="en-IN" sz="1350" dirty="0" smtClean="0"/>
              <a:t> </a:t>
            </a:r>
          </a:p>
          <a:p>
            <a:r>
              <a:rPr lang="en-IN" sz="1350" dirty="0" smtClean="0"/>
              <a:t>search strategy: bottom up. While applying the search strategy :DFS or BFS was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Classification of prevailing algorithms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37084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 smtClean="0"/>
                    </a:p>
                    <a:p>
                      <a:r>
                        <a:rPr lang="en-IN" b="1" dirty="0" smtClean="0"/>
                        <a:t>Counting</a:t>
                      </a:r>
                    </a:p>
                    <a:p>
                      <a:r>
                        <a:rPr lang="en-IN" b="1" dirty="0" smtClean="0"/>
                        <a:t>Strategy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IN" b="1" dirty="0" smtClean="0"/>
                        <a:t>                              Search Direction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i="1" dirty="0" smtClean="0"/>
                        <a:t>                   Bottom-up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         Top-Down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b="1" dirty="0" smtClean="0"/>
                        <a:t>        Search</a:t>
                      </a:r>
                      <a:r>
                        <a:rPr lang="en-IN" b="1" baseline="0" dirty="0" smtClean="0"/>
                        <a:t> </a:t>
                      </a:r>
                      <a:r>
                        <a:rPr lang="en-IN" b="1" dirty="0" smtClean="0"/>
                        <a:t>Strategy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b="1" dirty="0" smtClean="0"/>
                        <a:t>       Search Strategy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Depth first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Breadth first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Depth first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err="1" smtClean="0"/>
                        <a:t>Breadthfirst</a:t>
                      </a:r>
                      <a:endParaRPr lang="en-IN" i="1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Counting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FP-Growth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Apriori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Top-Down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Intersection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ECLAT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Partition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IN" sz="1800" b="1" dirty="0" smtClean="0"/>
              <a:t>BDFS(b): An Efficient Technique of</a:t>
            </a:r>
            <a:br>
              <a:rPr lang="en-IN" sz="1800" b="1" dirty="0" smtClean="0"/>
            </a:br>
            <a:r>
              <a:rPr lang="en-IN" sz="1800" b="1" dirty="0" smtClean="0"/>
              <a:t>Frequent Pattern Mining in Real-Time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A brute force algorithm is proposed , which is a variant of the Block Depth First Search</a:t>
            </a:r>
          </a:p>
          <a:p>
            <a:r>
              <a:rPr lang="en-IN" dirty="0" smtClean="0"/>
              <a:t>The given search space explores in stages</a:t>
            </a:r>
          </a:p>
          <a:p>
            <a:r>
              <a:rPr lang="en-IN" dirty="0" smtClean="0"/>
              <a:t>The DFS approach prefers pattern of greater length over shorter ones.</a:t>
            </a:r>
          </a:p>
          <a:p>
            <a:r>
              <a:rPr lang="en-US" dirty="0" smtClean="0"/>
              <a:t>A lower triangular matrix is formed as an </a:t>
            </a:r>
            <a:r>
              <a:rPr lang="en-US" dirty="0" err="1" smtClean="0"/>
              <a:t>intialization</a:t>
            </a:r>
            <a:r>
              <a:rPr lang="en-US" dirty="0" smtClean="0"/>
              <a:t> </a:t>
            </a:r>
            <a:r>
              <a:rPr lang="en-IN" dirty="0" smtClean="0"/>
              <a:t>which stores the support independent frequencies of all 1-length and 2-length patterns</a:t>
            </a:r>
          </a:p>
          <a:p>
            <a:r>
              <a:rPr lang="en-US" dirty="0" smtClean="0"/>
              <a:t>The F(1) and F(2), which denotes frequent </a:t>
            </a:r>
            <a:r>
              <a:rPr lang="en-US" dirty="0" err="1" smtClean="0"/>
              <a:t>itemsets</a:t>
            </a:r>
            <a:r>
              <a:rPr lang="en-US" dirty="0" smtClean="0"/>
              <a:t> of length 1 and 2, are used to build the further frequent </a:t>
            </a:r>
            <a:r>
              <a:rPr lang="en-US" dirty="0" err="1" smtClean="0"/>
              <a:t>itemsets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en-US" dirty="0" smtClean="0"/>
              <a:t>                                          Features of </a:t>
            </a:r>
            <a:r>
              <a:rPr lang="en-IN" sz="2800" dirty="0" smtClean="0"/>
              <a:t>BDFS(b) </a:t>
            </a:r>
            <a:endParaRPr lang="en-US" dirty="0" smtClean="0"/>
          </a:p>
          <a:p>
            <a:r>
              <a:rPr lang="en-IN" dirty="0" smtClean="0"/>
              <a:t>It conducts search in stages and uses backtracking strategy to run to completion and ensure optimal solution.</a:t>
            </a:r>
          </a:p>
          <a:p>
            <a:r>
              <a:rPr lang="en-IN" dirty="0" smtClean="0"/>
              <a:t>Takes block, checks for frequent patterns and generates patterns of next higher length.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BDFS(b)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Count support freq of all candidate patterns from database. </a:t>
            </a:r>
          </a:p>
          <a:p>
            <a:r>
              <a:rPr lang="en-IN" dirty="0" smtClean="0"/>
              <a:t>Generate the borders set(or candidate pattern) of next higher level.</a:t>
            </a:r>
          </a:p>
          <a:p>
            <a:r>
              <a:rPr lang="en-IN" dirty="0" smtClean="0"/>
              <a:t>Arrange by merits and put in b-size blocks.. if block is empty, it gets patterns from previous level handled by global pool of candidate patterns sorted in </a:t>
            </a:r>
            <a:r>
              <a:rPr lang="en-IN" dirty="0" err="1" smtClean="0"/>
              <a:t>decending</a:t>
            </a:r>
            <a:r>
              <a:rPr lang="en-IN" dirty="0" smtClean="0"/>
              <a:t> order of length.</a:t>
            </a:r>
          </a:p>
          <a:p>
            <a:r>
              <a:rPr lang="en-IN" dirty="0" smtClean="0"/>
              <a:t>Root node: initial search space:S0 contain complete set of F(2)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fr-FR" sz="1600" dirty="0" err="1" smtClean="0"/>
              <a:t>What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a data </a:t>
            </a:r>
            <a:r>
              <a:rPr lang="fr-FR" sz="1600" dirty="0" err="1" smtClean="0"/>
              <a:t>stream</a:t>
            </a:r>
            <a:r>
              <a:rPr lang="fr-FR" sz="1600" dirty="0" smtClean="0"/>
              <a:t> ?</a:t>
            </a:r>
          </a:p>
          <a:p>
            <a:pPr>
              <a:lnSpc>
                <a:spcPct val="110000"/>
              </a:lnSpc>
            </a:pPr>
            <a:r>
              <a:rPr lang="fr-FR" sz="1600" dirty="0" smtClean="0"/>
              <a:t>Applications of data </a:t>
            </a:r>
            <a:r>
              <a:rPr lang="fr-FR" sz="1600" dirty="0" err="1" smtClean="0"/>
              <a:t>stream</a:t>
            </a:r>
            <a:r>
              <a:rPr lang="fr-FR" sz="1600" dirty="0" smtClean="0"/>
              <a:t> management</a:t>
            </a:r>
          </a:p>
          <a:p>
            <a:pPr>
              <a:lnSpc>
                <a:spcPct val="110000"/>
              </a:lnSpc>
            </a:pPr>
            <a:r>
              <a:rPr lang="en-US" sz="1600" dirty="0" smtClean="0"/>
              <a:t>Difference between traditional and stream mining</a:t>
            </a:r>
            <a:endParaRPr lang="fr-FR" sz="1600" dirty="0" smtClean="0"/>
          </a:p>
          <a:p>
            <a:pPr>
              <a:lnSpc>
                <a:spcPct val="110000"/>
              </a:lnSpc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Expansion of a node</a:t>
            </a:r>
            <a:endParaRPr lang="en-IN" dirty="0" smtClean="0"/>
          </a:p>
          <a:p>
            <a:r>
              <a:rPr lang="en-IN" sz="2000" dirty="0" smtClean="0"/>
              <a:t>Count support freq of all candidate patterns from database. </a:t>
            </a:r>
          </a:p>
          <a:p>
            <a:r>
              <a:rPr lang="en-IN" sz="2000" dirty="0" smtClean="0"/>
              <a:t>Generate the borders set(or candidate pattern) of next higher level.</a:t>
            </a:r>
          </a:p>
          <a:p>
            <a:r>
              <a:rPr lang="en-IN" sz="2000" dirty="0" smtClean="0"/>
              <a:t>Arrange by merits and put in b-size blocks.. if block is empty, it gets patterns from previous level handled by global pool of candidate patterns sorted in descending order of length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000" dirty="0" smtClean="0"/>
              <a:t>Initialization </a:t>
            </a:r>
          </a:p>
          <a:p>
            <a:r>
              <a:rPr lang="en-US" sz="2600" dirty="0" smtClean="0"/>
              <a:t>Initialize the </a:t>
            </a:r>
            <a:r>
              <a:rPr lang="en-IN" sz="2600" dirty="0" smtClean="0"/>
              <a:t>allowable execution time </a:t>
            </a:r>
            <a:r>
              <a:rPr lang="el-GR" sz="2600" i="1" dirty="0" smtClean="0"/>
              <a:t>τ</a:t>
            </a:r>
            <a:r>
              <a:rPr lang="en-US" sz="2600" i="1" dirty="0" smtClean="0"/>
              <a:t>(so that the algorithm doesn’t run forever).</a:t>
            </a:r>
          </a:p>
          <a:p>
            <a:r>
              <a:rPr lang="en-IN" sz="2600" i="1" dirty="0" smtClean="0"/>
              <a:t>Let the initial search frontier contain all 3-length candidate patterns. Let this search frontier be stored as a global pool of candidate patterns. </a:t>
            </a:r>
          </a:p>
          <a:p>
            <a:r>
              <a:rPr lang="en-IN" sz="2600" i="1" dirty="0" smtClean="0"/>
              <a:t>Initialize a set called Border Set to null.</a:t>
            </a:r>
          </a:p>
          <a:p>
            <a:r>
              <a:rPr lang="en-IN" sz="2600" i="1" dirty="0" smtClean="0"/>
              <a:t>Order the candidate patterns of the global pool according to their decreasing length (we can resolve ties arbitrary, but for convention sake, say it is alphabetically arranged)</a:t>
            </a:r>
          </a:p>
          <a:p>
            <a:r>
              <a:rPr lang="en-IN" sz="2600" i="1" dirty="0" smtClean="0"/>
              <a:t>Take a group of most promising candidate patterns and put them in a block b of predefined size</a:t>
            </a:r>
            <a:r>
              <a:rPr lang="en-IN" i="1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Expand (b)</a:t>
            </a:r>
          </a:p>
          <a:p>
            <a:pPr>
              <a:buNone/>
            </a:pPr>
            <a:r>
              <a:rPr lang="en-IN" i="1" dirty="0" smtClean="0"/>
              <a:t>    Expand (b: block of candidate patterns)</a:t>
            </a:r>
          </a:p>
          <a:p>
            <a:pPr>
              <a:buNone/>
            </a:pPr>
            <a:r>
              <a:rPr lang="en-IN" i="1" dirty="0" smtClean="0"/>
              <a:t>    If not </a:t>
            </a:r>
            <a:r>
              <a:rPr lang="en-IN" i="1" dirty="0" err="1" smtClean="0"/>
              <a:t>last_level</a:t>
            </a:r>
            <a:r>
              <a:rPr lang="en-IN" i="1" dirty="0" smtClean="0"/>
              <a:t> then</a:t>
            </a:r>
          </a:p>
          <a:p>
            <a:pPr>
              <a:buNone/>
            </a:pPr>
            <a:r>
              <a:rPr lang="en-IN" i="1" dirty="0" smtClean="0"/>
              <a:t>    begin</a:t>
            </a:r>
          </a:p>
          <a:p>
            <a:pPr>
              <a:buNone/>
            </a:pPr>
            <a:r>
              <a:rPr lang="en-IN" i="1" dirty="0" smtClean="0"/>
              <a:t>       Expand1(b)</a:t>
            </a:r>
          </a:p>
          <a:p>
            <a:pPr>
              <a:buNone/>
            </a:pPr>
            <a:r>
              <a:rPr lang="en-IN" i="1" dirty="0" smtClean="0"/>
              <a:t>    end.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i="1" dirty="0" smtClean="0"/>
              <a:t>Expand1(b):</a:t>
            </a:r>
          </a:p>
          <a:p>
            <a:pPr marL="514350" indent="-514350">
              <a:buNone/>
            </a:pPr>
            <a:r>
              <a:rPr lang="en-IN" i="1" dirty="0" smtClean="0"/>
              <a:t>1.  Count support for each candidate pattern in the block b by intersecting</a:t>
            </a:r>
          </a:p>
          <a:p>
            <a:pPr>
              <a:buNone/>
            </a:pPr>
            <a:r>
              <a:rPr lang="en-IN" i="1" dirty="0" smtClean="0"/>
              <a:t>     the t-id list of the items in the database.</a:t>
            </a:r>
          </a:p>
          <a:p>
            <a:pPr>
              <a:buNone/>
            </a:pPr>
            <a:r>
              <a:rPr lang="en-IN" i="1" dirty="0" smtClean="0"/>
              <a:t>2. When a pattern becomes frequent, remove it from the block b and put it in the list of frequent patterns along with its support value. If the pattern is present in the Border Set increase its </a:t>
            </a:r>
            <a:r>
              <a:rPr lang="en-IN" i="1" dirty="0" err="1" smtClean="0"/>
              <a:t>subitemset</a:t>
            </a:r>
            <a:r>
              <a:rPr lang="en-IN" i="1" dirty="0" smtClean="0"/>
              <a:t> counter. If the </a:t>
            </a:r>
            <a:r>
              <a:rPr lang="en-IN" i="1" dirty="0" err="1" smtClean="0"/>
              <a:t>subitemset</a:t>
            </a:r>
            <a:r>
              <a:rPr lang="en-IN" i="1" dirty="0" smtClean="0"/>
              <a:t> counter of the pattern in Border Set is equal to its length</a:t>
            </a:r>
          </a:p>
          <a:p>
            <a:pPr>
              <a:buNone/>
            </a:pPr>
            <a:r>
              <a:rPr lang="en-IN" i="1" dirty="0" smtClean="0"/>
              <a:t>     move it to the global pool of candidate patterns.</a:t>
            </a:r>
          </a:p>
          <a:p>
            <a:pPr>
              <a:buNone/>
            </a:pPr>
            <a:r>
              <a:rPr lang="en-IN" i="1" dirty="0" smtClean="0"/>
              <a:t>3. Prune all patterns whose support values &lt; given minimum support.</a:t>
            </a:r>
          </a:p>
          <a:p>
            <a:pPr>
              <a:buNone/>
            </a:pPr>
            <a:r>
              <a:rPr lang="en-IN" i="1" dirty="0" smtClean="0"/>
              <a:t>     Remove all supersets of these patterns from Border Set.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i="1" dirty="0" smtClean="0"/>
              <a:t> 4.Generate all patterns of next higher length from the newly obtained</a:t>
            </a:r>
          </a:p>
          <a:p>
            <a:pPr>
              <a:buNone/>
            </a:pPr>
            <a:r>
              <a:rPr lang="en-IN" i="1" dirty="0" smtClean="0"/>
              <a:t>     frequent patterns at step 3. If all immediate subsets of the newly </a:t>
            </a:r>
          </a:p>
          <a:p>
            <a:pPr>
              <a:buNone/>
            </a:pPr>
            <a:r>
              <a:rPr lang="en-IN" i="1" dirty="0" smtClean="0"/>
              <a:t>    generated pattern are frequent then put the pattern in the global pool of</a:t>
            </a:r>
          </a:p>
          <a:p>
            <a:pPr>
              <a:buNone/>
            </a:pPr>
            <a:r>
              <a:rPr lang="en-IN" i="1" dirty="0" smtClean="0"/>
              <a:t>    candidate patterns else put it in the Border Set if the pattern length is &gt;3</a:t>
            </a:r>
          </a:p>
          <a:p>
            <a:pPr>
              <a:buNone/>
            </a:pPr>
            <a:r>
              <a:rPr lang="en-IN" i="1" dirty="0" smtClean="0"/>
              <a:t>5. Take a block of most promising b candidate patterns from the global</a:t>
            </a:r>
          </a:p>
          <a:p>
            <a:pPr>
              <a:buNone/>
            </a:pPr>
            <a:r>
              <a:rPr lang="en-IN" i="1" dirty="0" smtClean="0"/>
              <a:t>     pool.</a:t>
            </a:r>
          </a:p>
          <a:p>
            <a:pPr>
              <a:buNone/>
            </a:pPr>
            <a:r>
              <a:rPr lang="en-IN" i="1" dirty="0" smtClean="0"/>
              <a:t>6. If block b is empty and no more candidate patterns left, output frequent</a:t>
            </a:r>
          </a:p>
          <a:p>
            <a:pPr>
              <a:buNone/>
            </a:pPr>
            <a:r>
              <a:rPr lang="en-IN" i="1" dirty="0" smtClean="0"/>
              <a:t>     patterns and exit.</a:t>
            </a:r>
          </a:p>
          <a:p>
            <a:pPr>
              <a:buNone/>
            </a:pPr>
            <a:r>
              <a:rPr lang="en-IN" i="1" dirty="0" smtClean="0"/>
              <a:t>7. Call Expand(b) if enough time is left in τ to expand a new block of</a:t>
            </a:r>
          </a:p>
          <a:p>
            <a:pPr>
              <a:buNone/>
            </a:pPr>
            <a:r>
              <a:rPr lang="en-IN" i="1" dirty="0" smtClean="0"/>
              <a:t>     patterns, else output frequent patterns and exit.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take an example to implement the BDFS(b)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28" y="2143122"/>
          <a:ext cx="6429420" cy="172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55"/>
                <a:gridCol w="1607355"/>
                <a:gridCol w="1607355"/>
                <a:gridCol w="1607355"/>
              </a:tblGrid>
              <a:tr h="667776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 a b c d e </a:t>
                      </a:r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a c d e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a d e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 b c d e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6886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5. b d e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6. a b d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7. a b d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8. a b c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667776"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9. d e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10. a c d e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11. a b c d e </a:t>
                      </a:r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12. ace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85752"/>
            <a:ext cx="8534400" cy="569214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66852"/>
            <a:ext cx="8153400" cy="3276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structure of the lower triangular matrix M is shown with F(1) and F(2) being shown  which represents the frequency of </a:t>
            </a:r>
            <a:r>
              <a:rPr lang="en-US" sz="1600" dirty="0" err="1" smtClean="0"/>
              <a:t>itemsets</a:t>
            </a:r>
            <a:r>
              <a:rPr lang="en-US" sz="1600" dirty="0" smtClean="0"/>
              <a:t> as </a:t>
            </a:r>
          </a:p>
          <a:p>
            <a:endParaRPr lang="en-US" sz="1600" dirty="0" smtClean="0"/>
          </a:p>
          <a:p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7290" y="237173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matrix M has a total size of n(n+1)/2 </a:t>
            </a:r>
          </a:p>
          <a:p>
            <a:r>
              <a:rPr lang="en-IN" sz="2000" dirty="0" smtClean="0"/>
              <a:t>In M, M(</a:t>
            </a:r>
            <a:r>
              <a:rPr lang="en-IN" sz="2000" dirty="0" err="1" smtClean="0"/>
              <a:t>i,j</a:t>
            </a:r>
            <a:r>
              <a:rPr lang="en-IN" sz="2000" dirty="0" smtClean="0"/>
              <a:t>) represents the number of occurrences of the item-pair </a:t>
            </a:r>
            <a:r>
              <a:rPr lang="en-IN" sz="2000" dirty="0" err="1" smtClean="0"/>
              <a:t>i</a:t>
            </a:r>
            <a:r>
              <a:rPr lang="en-IN" sz="2000" dirty="0" smtClean="0"/>
              <a:t> and j, ∀</a:t>
            </a:r>
            <a:r>
              <a:rPr lang="en-IN" sz="2000" dirty="0" err="1" smtClean="0"/>
              <a:t>i</a:t>
            </a:r>
            <a:r>
              <a:rPr lang="en-IN" sz="2000" dirty="0" smtClean="0"/>
              <a:t> = 1,2…n and ∀j = 1,2,3…</a:t>
            </a:r>
            <a:r>
              <a:rPr lang="en-IN" sz="2000" dirty="0" err="1" smtClean="0"/>
              <a:t>i</a:t>
            </a:r>
            <a:endParaRPr lang="en-IN" sz="2000" dirty="0" smtClean="0"/>
          </a:p>
          <a:p>
            <a:r>
              <a:rPr lang="en-IN" sz="2000" dirty="0" smtClean="0"/>
              <a:t>Cells of Matrix M are visited to find F(1) and F(2) in O(1)</a:t>
            </a:r>
          </a:p>
          <a:p>
            <a:r>
              <a:rPr lang="pt-BR" sz="2000" i="1" dirty="0" smtClean="0"/>
              <a:t>F(1) = { a(9), b(7), c(7), d(11), e(9)} ……. (1)</a:t>
            </a:r>
          </a:p>
          <a:p>
            <a:r>
              <a:rPr lang="en-IN" sz="2000" i="1" dirty="0" smtClean="0"/>
              <a:t>F(2) = { </a:t>
            </a:r>
            <a:r>
              <a:rPr lang="en-IN" sz="2000" i="1" dirty="0" err="1" smtClean="0"/>
              <a:t>ab</a:t>
            </a:r>
            <a:r>
              <a:rPr lang="en-IN" sz="2000" i="1" dirty="0" smtClean="0"/>
              <a:t>(5), ac(6), ad(8), </a:t>
            </a:r>
            <a:r>
              <a:rPr lang="en-IN" sz="2000" i="1" dirty="0" err="1" smtClean="0"/>
              <a:t>ae</a:t>
            </a:r>
            <a:r>
              <a:rPr lang="en-IN" sz="2000" i="1" dirty="0" smtClean="0"/>
              <a:t>(6), </a:t>
            </a:r>
            <a:r>
              <a:rPr lang="en-IN" sz="2000" i="1" dirty="0" err="1" smtClean="0"/>
              <a:t>bc</a:t>
            </a:r>
            <a:r>
              <a:rPr lang="en-IN" sz="2000" i="1" dirty="0" smtClean="0"/>
              <a:t>(4), </a:t>
            </a:r>
            <a:r>
              <a:rPr lang="en-IN" sz="2000" i="1" dirty="0" err="1" smtClean="0"/>
              <a:t>bd</a:t>
            </a:r>
            <a:r>
              <a:rPr lang="en-IN" sz="2000" i="1" dirty="0" smtClean="0"/>
              <a:t>(7), be(4), </a:t>
            </a:r>
            <a:r>
              <a:rPr lang="en-IN" sz="2000" i="1" dirty="0" err="1" smtClean="0"/>
              <a:t>cd</a:t>
            </a:r>
            <a:r>
              <a:rPr lang="en-IN" sz="2000" i="1" dirty="0" smtClean="0"/>
              <a:t>(6), </a:t>
            </a:r>
            <a:r>
              <a:rPr lang="en-IN" sz="2000" i="1" dirty="0" err="1" smtClean="0"/>
              <a:t>ce</a:t>
            </a:r>
            <a:r>
              <a:rPr lang="en-IN" sz="2000" i="1" dirty="0" smtClean="0"/>
              <a:t>(6), de(8)} ……………………………………………… (2)</a:t>
            </a:r>
          </a:p>
          <a:p>
            <a:r>
              <a:rPr lang="en-IN" sz="2000" dirty="0" smtClean="0"/>
              <a:t>Two 2-length patterns are merged if their first elements match as: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IN" sz="2000" dirty="0" smtClean="0"/>
              <a:t>{ </a:t>
            </a:r>
            <a:r>
              <a:rPr lang="en-IN" sz="2000" i="1" dirty="0" err="1" smtClean="0"/>
              <a:t>abc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abd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abe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acd</a:t>
            </a:r>
            <a:r>
              <a:rPr lang="en-IN" sz="2000" i="1" dirty="0" smtClean="0"/>
              <a:t>, ace, </a:t>
            </a:r>
            <a:r>
              <a:rPr lang="en-IN" sz="2000" i="1" dirty="0" err="1" smtClean="0"/>
              <a:t>ade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bcd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bce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bde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cde</a:t>
            </a:r>
            <a:r>
              <a:rPr lang="en-IN" sz="2000" i="1" dirty="0" smtClean="0"/>
              <a:t> } …………… (3)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Find frequent patterns in these from the patterns present in the transactions</a:t>
            </a:r>
          </a:p>
          <a:p>
            <a:r>
              <a:rPr lang="en-US" sz="2000" dirty="0" smtClean="0"/>
              <a:t>If the newly found subset doesn’t have all its subset present, then it is pruned.</a:t>
            </a:r>
          </a:p>
          <a:p>
            <a:r>
              <a:rPr lang="en-IN" sz="2000" dirty="0" smtClean="0"/>
              <a:t>if all its 2-length subsets are present the pattern becomes a candidate-pattern and it is moved to the global-pool of candidate patterns C( ).</a:t>
            </a:r>
          </a:p>
          <a:p>
            <a:r>
              <a:rPr lang="en-US" sz="2000" dirty="0" smtClean="0"/>
              <a:t>Here, </a:t>
            </a:r>
            <a:r>
              <a:rPr lang="en-IN" sz="2000" i="1" dirty="0" smtClean="0"/>
              <a:t>C ( ) = { </a:t>
            </a:r>
            <a:r>
              <a:rPr lang="en-IN" sz="2000" i="1" dirty="0" err="1" smtClean="0"/>
              <a:t>abc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abd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abe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acd</a:t>
            </a:r>
            <a:r>
              <a:rPr lang="en-IN" sz="2000" i="1" dirty="0" smtClean="0"/>
              <a:t>, ace, </a:t>
            </a:r>
            <a:r>
              <a:rPr lang="en-IN" sz="2000" i="1" dirty="0" err="1" smtClean="0"/>
              <a:t>ade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bcd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bce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bde</a:t>
            </a:r>
            <a:r>
              <a:rPr lang="en-IN" sz="2000" i="1" dirty="0" smtClean="0"/>
              <a:t>, </a:t>
            </a:r>
            <a:r>
              <a:rPr lang="en-IN" sz="2000" i="1" dirty="0" err="1" smtClean="0"/>
              <a:t>cde</a:t>
            </a:r>
            <a:r>
              <a:rPr lang="en-IN" sz="2000" dirty="0" smtClean="0"/>
              <a:t>} …. (4)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The block size is specified by user which is used as a parameter in code, we define it to be 4 here, but normally it is much larger in real world scenario.</a:t>
            </a:r>
          </a:p>
          <a:p>
            <a:r>
              <a:rPr lang="en-IN" sz="2000" dirty="0" smtClean="0"/>
              <a:t>We now check the frequency of these patterns by intersecting the </a:t>
            </a:r>
            <a:r>
              <a:rPr lang="en-IN" sz="2000" dirty="0" err="1" smtClean="0"/>
              <a:t>tid</a:t>
            </a:r>
            <a:r>
              <a:rPr lang="en-IN" sz="2000" dirty="0" smtClean="0"/>
              <a:t>-lists of the items. </a:t>
            </a:r>
            <a:r>
              <a:rPr lang="en-IN" sz="2000" i="1" dirty="0" smtClean="0"/>
              <a:t>b = {</a:t>
            </a:r>
            <a:r>
              <a:rPr lang="en-IN" sz="2000" i="1" dirty="0" err="1" smtClean="0"/>
              <a:t>abc</a:t>
            </a:r>
            <a:r>
              <a:rPr lang="en-IN" sz="2000" i="1" dirty="0" smtClean="0"/>
              <a:t> (3), </a:t>
            </a:r>
            <a:r>
              <a:rPr lang="en-IN" sz="2000" i="1" dirty="0" err="1" smtClean="0"/>
              <a:t>abd</a:t>
            </a:r>
            <a:r>
              <a:rPr lang="en-IN" sz="2000" i="1" dirty="0" smtClean="0"/>
              <a:t> (5), </a:t>
            </a:r>
            <a:r>
              <a:rPr lang="en-IN" sz="2000" i="1" dirty="0" err="1" smtClean="0"/>
              <a:t>abe</a:t>
            </a:r>
            <a:r>
              <a:rPr lang="en-IN" sz="2000" i="1" dirty="0" smtClean="0"/>
              <a:t> (2), </a:t>
            </a:r>
            <a:r>
              <a:rPr lang="en-IN" sz="2000" i="1" dirty="0" err="1" smtClean="0"/>
              <a:t>acd</a:t>
            </a:r>
            <a:r>
              <a:rPr lang="en-IN" sz="2000" i="1" dirty="0" smtClean="0"/>
              <a:t> (5)} .......... (5)</a:t>
            </a:r>
          </a:p>
          <a:p>
            <a:r>
              <a:rPr lang="en-IN" sz="2000" dirty="0" smtClean="0"/>
              <a:t>As frequency of </a:t>
            </a:r>
            <a:r>
              <a:rPr lang="en-IN" sz="2000" i="1" dirty="0" err="1" smtClean="0"/>
              <a:t>abe</a:t>
            </a:r>
            <a:r>
              <a:rPr lang="en-IN" sz="2000" i="1" dirty="0" smtClean="0"/>
              <a:t> is less than the support threshold, it </a:t>
            </a:r>
            <a:r>
              <a:rPr lang="en-IN" sz="2000" dirty="0" smtClean="0"/>
              <a:t>gets pruned as from the table of transaction the support value of </a:t>
            </a:r>
            <a:r>
              <a:rPr lang="en-IN" sz="2000" dirty="0" err="1" smtClean="0"/>
              <a:t>abe</a:t>
            </a:r>
            <a:r>
              <a:rPr lang="en-IN" sz="2000" dirty="0" smtClean="0"/>
              <a:t> is less the minimum support :2</a:t>
            </a:r>
          </a:p>
          <a:p>
            <a:r>
              <a:rPr lang="en-IN" sz="2000" i="1" dirty="0" smtClean="0"/>
              <a:t>F (3) = {</a:t>
            </a:r>
            <a:r>
              <a:rPr lang="en-IN" sz="2000" i="1" dirty="0" err="1" smtClean="0"/>
              <a:t>abc</a:t>
            </a:r>
            <a:r>
              <a:rPr lang="en-IN" sz="2000" i="1" dirty="0" smtClean="0"/>
              <a:t> (3), </a:t>
            </a:r>
            <a:r>
              <a:rPr lang="en-IN" sz="2000" i="1" dirty="0" err="1" smtClean="0"/>
              <a:t>abd</a:t>
            </a:r>
            <a:r>
              <a:rPr lang="en-IN" sz="2000" i="1" dirty="0" smtClean="0"/>
              <a:t> (5), </a:t>
            </a:r>
            <a:r>
              <a:rPr lang="en-IN" sz="2000" i="1" dirty="0" err="1" smtClean="0"/>
              <a:t>acd</a:t>
            </a:r>
            <a:r>
              <a:rPr lang="en-IN" sz="2000" i="1" dirty="0" smtClean="0"/>
              <a:t> (5)} ………… (6) forms the frequent </a:t>
            </a:r>
            <a:r>
              <a:rPr lang="en-IN" sz="2000" i="1" dirty="0" err="1" smtClean="0"/>
              <a:t>itemsets</a:t>
            </a:r>
            <a:r>
              <a:rPr lang="en-IN" sz="2000" i="1" dirty="0" smtClean="0"/>
              <a:t> with length of 3.</a:t>
            </a:r>
          </a:p>
          <a:p>
            <a:r>
              <a:rPr lang="en-US" sz="2000" i="1" dirty="0" smtClean="0"/>
              <a:t>Eventually the border element formed by the merging length-4 element :F(4)=BS(4)={</a:t>
            </a:r>
            <a:r>
              <a:rPr lang="en-US" sz="2000" i="1" dirty="0" err="1" smtClean="0"/>
              <a:t>abcd</a:t>
            </a:r>
            <a:r>
              <a:rPr lang="en-US" sz="2000" i="1" dirty="0" smtClean="0"/>
              <a:t>(3)}</a:t>
            </a:r>
          </a:p>
          <a:p>
            <a:r>
              <a:rPr lang="en-US" sz="2000" i="1" dirty="0" smtClean="0"/>
              <a:t>Similarly the nest batches in form :</a:t>
            </a:r>
            <a:r>
              <a:rPr lang="en-IN" sz="1800" i="1" dirty="0" smtClean="0"/>
              <a:t>b={ace(5),</a:t>
            </a:r>
            <a:r>
              <a:rPr lang="en-IN" sz="1800" i="1" dirty="0" err="1" smtClean="0"/>
              <a:t>ade</a:t>
            </a:r>
            <a:r>
              <a:rPr lang="en-IN" sz="1800" i="1" dirty="0" smtClean="0"/>
              <a:t>(5),</a:t>
            </a:r>
            <a:r>
              <a:rPr lang="en-IN" sz="1800" i="1" dirty="0" err="1" smtClean="0"/>
              <a:t>bcd</a:t>
            </a:r>
            <a:r>
              <a:rPr lang="en-IN" sz="1800" i="1" dirty="0" smtClean="0"/>
              <a:t>(4),</a:t>
            </a:r>
            <a:r>
              <a:rPr lang="en-IN" sz="1800" i="1" dirty="0" err="1" smtClean="0"/>
              <a:t>bce</a:t>
            </a:r>
            <a:r>
              <a:rPr lang="en-IN" sz="1800" i="1" dirty="0" smtClean="0"/>
              <a:t>(3)}.................. (9)</a:t>
            </a:r>
          </a:p>
          <a:p>
            <a:pPr>
              <a:buNone/>
            </a:pPr>
            <a:r>
              <a:rPr lang="en-US" sz="1800" i="1" dirty="0" smtClean="0"/>
              <a:t>    </a:t>
            </a:r>
            <a:endParaRPr lang="en-US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data </a:t>
            </a:r>
            <a:r>
              <a:rPr lang="fr-FR" dirty="0" err="1" smtClean="0"/>
              <a:t>stream</a:t>
            </a:r>
            <a:r>
              <a:rPr lang="fr-FR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 smtClean="0">
                <a:ea typeface="굴림" charset="-127"/>
              </a:rPr>
              <a:t>Golab</a:t>
            </a:r>
            <a:r>
              <a:rPr lang="en-US" altLang="ko-KR" sz="1800" dirty="0" smtClean="0">
                <a:ea typeface="굴림" charset="-127"/>
              </a:rPr>
              <a:t> &amp; </a:t>
            </a:r>
            <a:r>
              <a:rPr lang="en-US" altLang="ko-KR" sz="1800" dirty="0" err="1" smtClean="0">
                <a:ea typeface="굴림" charset="-127"/>
              </a:rPr>
              <a:t>Oszu</a:t>
            </a:r>
            <a:r>
              <a:rPr lang="en-US" altLang="ko-KR" sz="1800" dirty="0" smtClean="0">
                <a:ea typeface="굴림" charset="-127"/>
              </a:rPr>
              <a:t> (2003):</a:t>
            </a:r>
            <a:r>
              <a:rPr lang="en-IN" altLang="ko-KR" sz="1400" dirty="0" err="1" smtClean="0">
                <a:ea typeface="굴림" charset="-127"/>
              </a:rPr>
              <a:t>Golab</a:t>
            </a:r>
            <a:r>
              <a:rPr lang="en-IN" altLang="ko-KR" sz="1400" dirty="0" smtClean="0">
                <a:ea typeface="굴림" charset="-127"/>
              </a:rPr>
              <a:t> &amp; </a:t>
            </a:r>
            <a:r>
              <a:rPr lang="en-IN" altLang="ko-KR" sz="1400" dirty="0" err="1" smtClean="0">
                <a:ea typeface="굴림" charset="-127"/>
              </a:rPr>
              <a:t>Oszu</a:t>
            </a:r>
            <a:r>
              <a:rPr lang="en-IN" altLang="ko-KR" sz="1400" dirty="0" smtClean="0">
                <a:ea typeface="굴림" charset="-127"/>
              </a:rPr>
              <a:t> (2003): “A data stream is a real-time, continuous, ordered (implicitly by arrival time or explicitly by timestamp) sequence of items. It is impossible to control the order in which items arrive, nor is it feasible to locally store a stream in its entirety</a:t>
            </a:r>
            <a:r>
              <a:rPr lang="en-IN" altLang="ko-KR" sz="1600" dirty="0" smtClean="0">
                <a:ea typeface="굴림" charset="-127"/>
              </a:rPr>
              <a:t>.” </a:t>
            </a:r>
          </a:p>
          <a:p>
            <a:r>
              <a:rPr lang="fr-FR" altLang="ko-KR" sz="1400" dirty="0" smtClean="0">
                <a:ea typeface="굴림" charset="-127"/>
              </a:rPr>
              <a:t>Massive volumes of data, records arrive </a:t>
            </a:r>
            <a:r>
              <a:rPr lang="fr-FR" altLang="ko-KR" sz="1400" dirty="0" err="1" smtClean="0">
                <a:ea typeface="굴림" charset="-127"/>
              </a:rPr>
              <a:t>at</a:t>
            </a:r>
            <a:r>
              <a:rPr lang="fr-FR" altLang="ko-KR" sz="1400" dirty="0" smtClean="0">
                <a:ea typeface="굴림" charset="-127"/>
              </a:rPr>
              <a:t> a </a:t>
            </a:r>
            <a:r>
              <a:rPr lang="fr-FR" altLang="ko-KR" sz="1400" dirty="0" err="1" smtClean="0">
                <a:ea typeface="굴림" charset="-127"/>
              </a:rPr>
              <a:t>high</a:t>
            </a:r>
            <a:r>
              <a:rPr lang="fr-FR" altLang="ko-KR" sz="1400" dirty="0" smtClean="0">
                <a:ea typeface="굴림" charset="-127"/>
              </a:rPr>
              <a:t> rate</a:t>
            </a:r>
            <a:r>
              <a:rPr lang="en-IN" altLang="ko-KR" sz="1400" dirty="0" smtClean="0">
                <a:ea typeface="굴림" charset="-127"/>
              </a:rPr>
              <a:t>:  The example of Web TCP :</a:t>
            </a:r>
          </a:p>
          <a:p>
            <a:endParaRPr lang="fr-FR" altLang="ko-KR" sz="1600" dirty="0" smtClean="0">
              <a:ea typeface="굴림" charset="-127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1538" y="2571750"/>
          <a:ext cx="6500856" cy="192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76"/>
                <a:gridCol w="1083476"/>
                <a:gridCol w="1083476"/>
                <a:gridCol w="1083476"/>
                <a:gridCol w="1083476"/>
                <a:gridCol w="1083476"/>
              </a:tblGrid>
              <a:tr h="275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Timestamp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Source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Bytes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Protocol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</a:tr>
              <a:tr h="275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</a:tr>
              <a:tr h="275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12342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10.1.0.2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16.2.3.7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20K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</a:tr>
              <a:tr h="275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12343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18.6.7.1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12.4.0.3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24K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</a:tr>
              <a:tr h="275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12344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12.4.3.8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14.8.7.4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58K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</a:tr>
              <a:tr h="275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12345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19.7.1.2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16.5.5.8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80K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ftp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</a:tr>
              <a:tr h="2755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kumimoji="1" 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pt-BR" sz="2400" i="1" dirty="0" smtClean="0"/>
              <a:t>  Finally we obtain the frequency list as :</a:t>
            </a:r>
          </a:p>
          <a:p>
            <a:r>
              <a:rPr lang="pt-BR" sz="1800" i="1" dirty="0" smtClean="0"/>
              <a:t>F(1) = { a(9), b(7), c(7), d(11), e(9)}</a:t>
            </a:r>
          </a:p>
          <a:p>
            <a:r>
              <a:rPr lang="en-IN" sz="1800" i="1" dirty="0" smtClean="0"/>
              <a:t>F(2) = { </a:t>
            </a:r>
            <a:r>
              <a:rPr lang="en-IN" sz="1800" i="1" dirty="0" err="1" smtClean="0"/>
              <a:t>ab</a:t>
            </a:r>
            <a:r>
              <a:rPr lang="en-IN" sz="1800" i="1" dirty="0" smtClean="0"/>
              <a:t>(5), ac(6), ad(8), </a:t>
            </a:r>
            <a:r>
              <a:rPr lang="en-IN" sz="1800" i="1" dirty="0" err="1" smtClean="0"/>
              <a:t>ae</a:t>
            </a:r>
            <a:r>
              <a:rPr lang="en-IN" sz="1800" i="1" dirty="0" smtClean="0"/>
              <a:t>(6), </a:t>
            </a:r>
            <a:r>
              <a:rPr lang="en-IN" sz="1800" i="1" dirty="0" err="1" smtClean="0"/>
              <a:t>bc</a:t>
            </a:r>
            <a:r>
              <a:rPr lang="en-IN" sz="1800" i="1" dirty="0" smtClean="0"/>
              <a:t>(4), </a:t>
            </a:r>
            <a:r>
              <a:rPr lang="en-IN" sz="1800" i="1" dirty="0" err="1" smtClean="0"/>
              <a:t>bd</a:t>
            </a:r>
            <a:r>
              <a:rPr lang="en-IN" sz="1800" i="1" dirty="0" smtClean="0"/>
              <a:t>(7), be(4),</a:t>
            </a:r>
          </a:p>
          <a:p>
            <a:r>
              <a:rPr lang="en-IN" sz="1800" i="1" dirty="0" err="1" smtClean="0"/>
              <a:t>cd</a:t>
            </a:r>
            <a:r>
              <a:rPr lang="en-IN" sz="1800" i="1" dirty="0" smtClean="0"/>
              <a:t>(6), </a:t>
            </a:r>
            <a:r>
              <a:rPr lang="en-IN" sz="1800" i="1" dirty="0" err="1" smtClean="0"/>
              <a:t>ce</a:t>
            </a:r>
            <a:r>
              <a:rPr lang="en-IN" sz="1800" i="1" dirty="0" smtClean="0"/>
              <a:t>(6), de(8)}</a:t>
            </a:r>
          </a:p>
          <a:p>
            <a:r>
              <a:rPr lang="en-IN" sz="1800" i="1" dirty="0" smtClean="0"/>
              <a:t>F(3) = { </a:t>
            </a:r>
            <a:r>
              <a:rPr lang="en-IN" sz="1800" i="1" dirty="0" err="1" smtClean="0"/>
              <a:t>abc</a:t>
            </a:r>
            <a:r>
              <a:rPr lang="en-IN" sz="1800" i="1" dirty="0" smtClean="0"/>
              <a:t> (3), </a:t>
            </a:r>
            <a:r>
              <a:rPr lang="en-IN" sz="1800" i="1" dirty="0" err="1" smtClean="0"/>
              <a:t>abd</a:t>
            </a:r>
            <a:r>
              <a:rPr lang="en-IN" sz="1800" i="1" dirty="0" smtClean="0"/>
              <a:t> (5), </a:t>
            </a:r>
            <a:r>
              <a:rPr lang="en-IN" sz="1800" i="1" dirty="0" err="1" smtClean="0"/>
              <a:t>acd</a:t>
            </a:r>
            <a:r>
              <a:rPr lang="en-IN" sz="1800" i="1" dirty="0" smtClean="0"/>
              <a:t> (5), ace(5) ,</a:t>
            </a:r>
            <a:r>
              <a:rPr lang="en-IN" sz="1800" i="1" dirty="0" err="1" smtClean="0"/>
              <a:t>ade</a:t>
            </a:r>
            <a:r>
              <a:rPr lang="en-IN" sz="1800" i="1" dirty="0" smtClean="0"/>
              <a:t>(5), </a:t>
            </a:r>
            <a:r>
              <a:rPr lang="en-IN" sz="1800" i="1" dirty="0" err="1" smtClean="0"/>
              <a:t>bcd</a:t>
            </a:r>
            <a:r>
              <a:rPr lang="en-IN" sz="1800" i="1" dirty="0" smtClean="0"/>
              <a:t>(4),</a:t>
            </a:r>
          </a:p>
          <a:p>
            <a:r>
              <a:rPr lang="en-IN" sz="1800" i="1" dirty="0" err="1" smtClean="0"/>
              <a:t>bce</a:t>
            </a:r>
            <a:r>
              <a:rPr lang="en-IN" sz="1800" i="1" dirty="0" smtClean="0"/>
              <a:t>(3), </a:t>
            </a:r>
            <a:r>
              <a:rPr lang="en-IN" sz="1800" i="1" dirty="0" err="1" smtClean="0"/>
              <a:t>bde</a:t>
            </a:r>
            <a:r>
              <a:rPr lang="en-IN" sz="1800" i="1" dirty="0" smtClean="0"/>
              <a:t> (3),</a:t>
            </a:r>
            <a:r>
              <a:rPr lang="en-IN" sz="1800" i="1" dirty="0" err="1" smtClean="0"/>
              <a:t>cde</a:t>
            </a:r>
            <a:r>
              <a:rPr lang="en-IN" sz="1800" i="1" dirty="0" smtClean="0"/>
              <a:t> (5)}</a:t>
            </a:r>
          </a:p>
          <a:p>
            <a:r>
              <a:rPr lang="en-IN" sz="1800" i="1" dirty="0" smtClean="0"/>
              <a:t>F(4) = { </a:t>
            </a:r>
            <a:r>
              <a:rPr lang="en-IN" sz="1800" i="1" dirty="0" err="1" smtClean="0"/>
              <a:t>abcd</a:t>
            </a:r>
            <a:r>
              <a:rPr lang="en-IN" sz="1800" i="1" dirty="0" smtClean="0"/>
              <a:t> (3), </a:t>
            </a:r>
            <a:r>
              <a:rPr lang="en-IN" sz="1800" i="1" dirty="0" err="1" smtClean="0"/>
              <a:t>acde</a:t>
            </a:r>
            <a:r>
              <a:rPr lang="en-IN" sz="1800" i="1" dirty="0" smtClean="0"/>
              <a:t> (4), </a:t>
            </a:r>
            <a:r>
              <a:rPr lang="en-IN" sz="1800" i="1" dirty="0" err="1" smtClean="0"/>
              <a:t>bcde</a:t>
            </a:r>
            <a:r>
              <a:rPr lang="en-IN" sz="1800" i="1" dirty="0" smtClean="0"/>
              <a:t> (3)}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Analysis of Results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T= Average size of transaction;</a:t>
            </a:r>
          </a:p>
          <a:p>
            <a:r>
              <a:rPr lang="en-IN" sz="1800" dirty="0" smtClean="0"/>
              <a:t> I= Average size of the maximal potentially large </a:t>
            </a:r>
            <a:r>
              <a:rPr lang="en-IN" sz="1800" dirty="0" err="1" smtClean="0"/>
              <a:t>itemset</a:t>
            </a:r>
            <a:r>
              <a:rPr lang="en-IN" sz="1800" dirty="0" smtClean="0"/>
              <a:t>; </a:t>
            </a:r>
          </a:p>
          <a:p>
            <a:r>
              <a:rPr lang="en-IN" sz="1800" dirty="0" smtClean="0"/>
              <a:t>D= No. of transactions in the database;</a:t>
            </a:r>
          </a:p>
          <a:p>
            <a:r>
              <a:rPr lang="en-IN" sz="1800" dirty="0" smtClean="0"/>
              <a:t> N= Number of items.</a:t>
            </a:r>
          </a:p>
          <a:p>
            <a:endParaRPr lang="en-US" sz="1800" dirty="0" smtClean="0"/>
          </a:p>
          <a:p>
            <a:r>
              <a:rPr lang="en-US" sz="1800" dirty="0" smtClean="0"/>
              <a:t>Comparisons were made between FP growth and BDFS(b) using IBM data synthesis generator using real time datasets like  </a:t>
            </a:r>
            <a:r>
              <a:rPr lang="en-IN" sz="1800" dirty="0" smtClean="0"/>
              <a:t>BMS-WebView-1 and several synthetic datasets like: T10I8D100K, T10I8D10K, T10I8D1K, T10I2D100K, T6I5D10K, T5I4D1K, T5I4D10K,T5I4D100K</a:t>
            </a:r>
            <a:endParaRPr lang="en-US" sz="1800" dirty="0" smtClean="0"/>
          </a:p>
          <a:p>
            <a:endParaRPr lang="en-I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Analysis of Results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142990"/>
            <a:ext cx="3910341" cy="318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5984" y="4357700"/>
            <a:ext cx="564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Time Comparison of FP-growth and BDFS(b) T10I8D100K,B=100K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200" dirty="0" smtClean="0"/>
              <a:t>Analysis of Results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8615" y="1352550"/>
            <a:ext cx="4637964" cy="299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Data Streams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1800" dirty="0" smtClean="0"/>
              <a:t>Continuous flow of data generated at high-speed in</a:t>
            </a:r>
          </a:p>
          <a:p>
            <a:r>
              <a:rPr lang="en-IN" sz="1800" dirty="0" smtClean="0"/>
              <a:t>Dynamic, Time-changing environments.</a:t>
            </a:r>
          </a:p>
          <a:p>
            <a:r>
              <a:rPr lang="en-IN" sz="1800" dirty="0" smtClean="0"/>
              <a:t>The usual approaches for querying, clustering and prediction</a:t>
            </a:r>
          </a:p>
          <a:p>
            <a:r>
              <a:rPr lang="en-IN" sz="1800" dirty="0" smtClean="0"/>
              <a:t>use batch procedures cannot cope with this streaming setting.</a:t>
            </a:r>
          </a:p>
          <a:p>
            <a:r>
              <a:rPr lang="en-IN" sz="1800" dirty="0" smtClean="0"/>
              <a:t>We need to maintain Decision models in real time.</a:t>
            </a:r>
          </a:p>
          <a:p>
            <a:r>
              <a:rPr lang="en-IN" sz="1800" dirty="0" smtClean="0"/>
              <a:t>Decision Models must be capable of:</a:t>
            </a:r>
          </a:p>
          <a:p>
            <a:r>
              <a:rPr lang="en-IN" sz="1800" dirty="0" smtClean="0"/>
              <a:t>incorporating new information at the speed data arrives;</a:t>
            </a:r>
          </a:p>
          <a:p>
            <a:r>
              <a:rPr lang="en-IN" sz="1800" dirty="0" smtClean="0"/>
              <a:t>forgetting outdated information;</a:t>
            </a:r>
          </a:p>
          <a:p>
            <a:r>
              <a:rPr lang="en-IN" sz="1800" dirty="0" smtClean="0"/>
              <a:t>detecting changes and adapting the decision models to</a:t>
            </a:r>
          </a:p>
          <a:p>
            <a:r>
              <a:rPr lang="en-IN" sz="1800" dirty="0" smtClean="0"/>
              <a:t>the most recent information.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The Data Stream Phenomenon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400" dirty="0" smtClean="0"/>
              <a:t>Highly detailed, automatic, rapid data feeds.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Radar: meteorological observations.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Satellite: geodetics, radiation,.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smtClean="0"/>
              <a:t>Astronomical surveys: optical, radio,.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 smtClean="0"/>
              <a:t>Internet: </a:t>
            </a:r>
            <a:r>
              <a:rPr lang="fr-FR" sz="1400" dirty="0" err="1" smtClean="0"/>
              <a:t>traffic</a:t>
            </a:r>
            <a:r>
              <a:rPr lang="fr-FR" sz="1400" dirty="0" smtClean="0"/>
              <a:t> logs, user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, email, </a:t>
            </a:r>
            <a:r>
              <a:rPr lang="fr-FR" sz="1400" dirty="0" err="1" smtClean="0"/>
              <a:t>financial</a:t>
            </a:r>
            <a:r>
              <a:rPr lang="fr-FR" sz="1400" dirty="0" smtClean="0"/>
              <a:t>,</a:t>
            </a:r>
          </a:p>
          <a:p>
            <a:endParaRPr lang="en-IN" sz="1400" dirty="0" smtClean="0"/>
          </a:p>
          <a:p>
            <a:r>
              <a:rPr lang="en-IN" sz="1400" dirty="0" smtClean="0"/>
              <a:t>Sensor networks: many more observation points ...</a:t>
            </a:r>
          </a:p>
          <a:p>
            <a:r>
              <a:rPr lang="en-IN" sz="1400" dirty="0" smtClean="0"/>
              <a:t>Most of these data will never be seen by a human!</a:t>
            </a:r>
          </a:p>
          <a:p>
            <a:r>
              <a:rPr lang="en-IN" sz="1400" dirty="0" smtClean="0"/>
              <a:t>Need for near-real time analysis of data feeds.</a:t>
            </a:r>
          </a:p>
          <a:p>
            <a:r>
              <a:rPr lang="en-IN" sz="1400" dirty="0" smtClean="0"/>
              <a:t>Monitoring, intrusion, anomalous activity, classification,</a:t>
            </a:r>
          </a:p>
          <a:p>
            <a:r>
              <a:rPr lang="en-IN" sz="1400" dirty="0" smtClean="0"/>
              <a:t>prediction, complex correlations, detect outliers, extreme</a:t>
            </a:r>
          </a:p>
          <a:p>
            <a:r>
              <a:rPr lang="en-IN" sz="1400" dirty="0" smtClean="0"/>
              <a:t>events, fraud, ....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Applications of data </a:t>
            </a:r>
            <a:r>
              <a:rPr lang="fr-FR" sz="2000" dirty="0" err="1" smtClean="0"/>
              <a:t>stream</a:t>
            </a:r>
            <a:r>
              <a:rPr lang="fr-FR" sz="2000" dirty="0" smtClean="0"/>
              <a:t> </a:t>
            </a:r>
            <a:r>
              <a:rPr lang="fr-FR" sz="2000" dirty="0" err="1" smtClean="0"/>
              <a:t>processing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fr-FR" b="1" dirty="0" smtClean="0"/>
              <a:t>Data </a:t>
            </a:r>
            <a:r>
              <a:rPr lang="fr-FR" b="1" dirty="0" err="1" smtClean="0"/>
              <a:t>stream</a:t>
            </a:r>
            <a:r>
              <a:rPr lang="fr-FR" b="1" dirty="0" smtClean="0"/>
              <a:t> </a:t>
            </a:r>
            <a:r>
              <a:rPr lang="fr-FR" b="1" dirty="0" err="1" smtClean="0"/>
              <a:t>processing</a:t>
            </a:r>
            <a:endParaRPr lang="fr-FR" b="1" dirty="0" smtClean="0"/>
          </a:p>
          <a:p>
            <a:pPr lvl="1">
              <a:lnSpc>
                <a:spcPct val="170000"/>
              </a:lnSpc>
              <a:spcBef>
                <a:spcPct val="0"/>
              </a:spcBef>
            </a:pP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r>
              <a:rPr lang="fr-FR" dirty="0" smtClean="0"/>
              <a:t> (</a:t>
            </a:r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statistics</a:t>
            </a:r>
            <a:r>
              <a:rPr lang="fr-FR" dirty="0" smtClean="0"/>
              <a:t>, </a:t>
            </a:r>
            <a:r>
              <a:rPr lang="fr-FR" dirty="0" err="1" smtClean="0"/>
              <a:t>activate</a:t>
            </a:r>
            <a:r>
              <a:rPr lang="fr-FR" dirty="0" smtClean="0"/>
              <a:t> </a:t>
            </a:r>
            <a:r>
              <a:rPr lang="fr-FR" dirty="0" err="1" smtClean="0"/>
              <a:t>alarms</a:t>
            </a:r>
            <a:r>
              <a:rPr lang="fr-FR" dirty="0" smtClean="0"/>
              <a:t>)</a:t>
            </a:r>
          </a:p>
          <a:p>
            <a:pPr lvl="1">
              <a:spcBef>
                <a:spcPct val="0"/>
              </a:spcBef>
            </a:pPr>
            <a:r>
              <a:rPr lang="fr-FR" dirty="0" err="1" smtClean="0"/>
              <a:t>Apply</a:t>
            </a:r>
            <a:r>
              <a:rPr lang="fr-FR" dirty="0" smtClean="0"/>
              <a:t> data </a:t>
            </a:r>
            <a:r>
              <a:rPr lang="fr-FR" dirty="0" err="1" smtClean="0"/>
              <a:t>mining</a:t>
            </a:r>
            <a:r>
              <a:rPr lang="fr-FR" dirty="0" smtClean="0"/>
              <a:t> </a:t>
            </a:r>
            <a:r>
              <a:rPr lang="fr-FR" dirty="0" err="1" smtClean="0"/>
              <a:t>algorithms</a:t>
            </a:r>
            <a:endParaRPr lang="fr-FR" dirty="0" smtClean="0"/>
          </a:p>
          <a:p>
            <a:pPr lvl="1">
              <a:spcBef>
                <a:spcPct val="0"/>
              </a:spcBef>
            </a:pPr>
            <a:endParaRPr lang="fr-FR" dirty="0" smtClean="0"/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fr-FR" dirty="0" smtClean="0"/>
              <a:t>Real-time </a:t>
            </a:r>
            <a:r>
              <a:rPr lang="fr-FR" dirty="0" err="1" smtClean="0"/>
              <a:t>processing</a:t>
            </a:r>
            <a:endParaRPr lang="fr-FR" dirty="0" smtClean="0"/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fr-FR" dirty="0" smtClean="0"/>
              <a:t>One-</a:t>
            </a:r>
            <a:r>
              <a:rPr lang="fr-FR" dirty="0" err="1" smtClean="0"/>
              <a:t>pass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endParaRPr lang="fr-FR" dirty="0" smtClean="0"/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fr-FR" dirty="0" err="1" smtClean="0"/>
              <a:t>Bounded</a:t>
            </a:r>
            <a:r>
              <a:rPr lang="fr-FR" dirty="0" smtClean="0"/>
              <a:t> </a:t>
            </a:r>
            <a:r>
              <a:rPr lang="fr-FR" dirty="0" err="1" smtClean="0"/>
              <a:t>storage</a:t>
            </a:r>
            <a:r>
              <a:rPr lang="fr-FR" dirty="0" smtClean="0"/>
              <a:t> (no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storage</a:t>
            </a:r>
            <a:r>
              <a:rPr lang="fr-FR" dirty="0" smtClean="0"/>
              <a:t> of </a:t>
            </a:r>
            <a:r>
              <a:rPr lang="fr-FR" dirty="0" err="1" smtClean="0"/>
              <a:t>streams</a:t>
            </a:r>
            <a:r>
              <a:rPr lang="fr-FR" dirty="0" smtClean="0"/>
              <a:t>)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fr-FR" dirty="0" err="1" smtClean="0"/>
              <a:t>Possibly</a:t>
            </a:r>
            <a:r>
              <a:rPr lang="fr-FR" dirty="0" smtClean="0"/>
              <a:t>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streams</a:t>
            </a:r>
            <a:endParaRPr lang="fr-FR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1800" dirty="0" smtClean="0"/>
              <a:t>Applications of data </a:t>
            </a:r>
            <a:r>
              <a:rPr lang="fr-FR" sz="1800" dirty="0" err="1" smtClean="0"/>
              <a:t>stream</a:t>
            </a:r>
            <a:r>
              <a:rPr lang="fr-FR" sz="1800" dirty="0" smtClean="0"/>
              <a:t> </a:t>
            </a:r>
            <a:r>
              <a:rPr lang="fr-FR" sz="1800" dirty="0" err="1" smtClean="0"/>
              <a:t>processing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fr-FR" b="1" dirty="0" smtClean="0"/>
              <a:t>Applications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fr-FR" sz="2400" dirty="0" smtClean="0"/>
              <a:t>Real-time monitoring/supervision of IS (Information Systems) </a:t>
            </a:r>
            <a:r>
              <a:rPr lang="fr-FR" sz="2400" dirty="0" err="1" smtClean="0"/>
              <a:t>generating</a:t>
            </a:r>
            <a:r>
              <a:rPr lang="fr-FR" sz="2400" dirty="0" smtClean="0"/>
              <a:t> large </a:t>
            </a:r>
            <a:r>
              <a:rPr lang="fr-FR" sz="2400" dirty="0" err="1" smtClean="0"/>
              <a:t>amounts</a:t>
            </a:r>
            <a:r>
              <a:rPr lang="fr-FR" sz="2400" dirty="0" smtClean="0"/>
              <a:t> of data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fr-FR" sz="1800" dirty="0" smtClean="0"/>
              <a:t>Computer network management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fr-FR" sz="1800" dirty="0" err="1" smtClean="0"/>
              <a:t>Telecommunication</a:t>
            </a:r>
            <a:r>
              <a:rPr lang="fr-FR" sz="1800" dirty="0" smtClean="0"/>
              <a:t> calls </a:t>
            </a:r>
            <a:r>
              <a:rPr lang="fr-FR" sz="1800" dirty="0" err="1" smtClean="0"/>
              <a:t>analysis</a:t>
            </a:r>
            <a:r>
              <a:rPr lang="fr-FR" sz="1800" dirty="0" smtClean="0"/>
              <a:t> (BI)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fr-FR" sz="1800" dirty="0" smtClean="0"/>
              <a:t>Internet applications (</a:t>
            </a:r>
            <a:r>
              <a:rPr lang="fr-FR" sz="1800" dirty="0" err="1" smtClean="0"/>
              <a:t>ebay</a:t>
            </a:r>
            <a:r>
              <a:rPr lang="fr-FR" sz="1800" dirty="0" smtClean="0"/>
              <a:t>, </a:t>
            </a:r>
            <a:r>
              <a:rPr lang="fr-FR" sz="1800" dirty="0" err="1" smtClean="0"/>
              <a:t>google</a:t>
            </a:r>
            <a:r>
              <a:rPr lang="fr-FR" sz="1800" dirty="0" smtClean="0"/>
              <a:t>, </a:t>
            </a:r>
            <a:r>
              <a:rPr lang="fr-FR" sz="1800" dirty="0" err="1" smtClean="0"/>
              <a:t>recommendation</a:t>
            </a:r>
            <a:r>
              <a:rPr lang="fr-FR" sz="1800" dirty="0" smtClean="0"/>
              <a:t> </a:t>
            </a:r>
            <a:r>
              <a:rPr lang="fr-FR" sz="1800" dirty="0" err="1" smtClean="0"/>
              <a:t>systems</a:t>
            </a:r>
            <a:r>
              <a:rPr lang="fr-FR" sz="1800" dirty="0" smtClean="0"/>
              <a:t>,</a:t>
            </a:r>
            <a:r>
              <a:rPr lang="fr-FR" dirty="0" smtClean="0"/>
              <a:t> </a:t>
            </a:r>
            <a:r>
              <a:rPr lang="fr-FR" sz="1800" dirty="0" smtClean="0"/>
              <a:t>click </a:t>
            </a:r>
            <a:r>
              <a:rPr lang="fr-FR" sz="1800" dirty="0" err="1" smtClean="0"/>
              <a:t>stream</a:t>
            </a:r>
            <a:r>
              <a:rPr lang="fr-FR" sz="1800" dirty="0" smtClean="0"/>
              <a:t> </a:t>
            </a:r>
            <a:r>
              <a:rPr lang="fr-FR" sz="1800" dirty="0" err="1" smtClean="0"/>
              <a:t>analysis</a:t>
            </a:r>
            <a:r>
              <a:rPr lang="fr-FR" sz="1800" dirty="0" smtClean="0"/>
              <a:t>)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fr-FR" sz="1800" dirty="0" smtClean="0"/>
              <a:t>Monitoring of power plants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endParaRPr lang="fr-FR" sz="1800" dirty="0" smtClean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fr-FR" sz="2400" dirty="0" err="1" smtClean="0"/>
              <a:t>Generic</a:t>
            </a:r>
            <a:r>
              <a:rPr lang="fr-FR" sz="2400" dirty="0" smtClean="0"/>
              <a:t> software for applications </a:t>
            </a:r>
            <a:r>
              <a:rPr lang="fr-FR" sz="2400" dirty="0" err="1" smtClean="0"/>
              <a:t>where</a:t>
            </a:r>
            <a:r>
              <a:rPr lang="fr-FR" sz="2400" dirty="0" smtClean="0"/>
              <a:t> basic data </a:t>
            </a:r>
            <a:r>
              <a:rPr lang="fr-FR" sz="2400" dirty="0" err="1" smtClean="0"/>
              <a:t>is</a:t>
            </a:r>
            <a:r>
              <a:rPr lang="fr-FR" sz="2400" dirty="0" smtClean="0"/>
              <a:t> streaming data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fr-FR" sz="1800" dirty="0" smtClean="0"/>
              <a:t>Finance (</a:t>
            </a:r>
            <a:r>
              <a:rPr lang="fr-FR" sz="1800" dirty="0" err="1" smtClean="0"/>
              <a:t>fraud</a:t>
            </a:r>
            <a:r>
              <a:rPr lang="fr-FR" sz="1800" dirty="0" smtClean="0"/>
              <a:t> </a:t>
            </a:r>
            <a:r>
              <a:rPr lang="fr-FR" sz="1800" dirty="0" err="1" smtClean="0"/>
              <a:t>detection</a:t>
            </a:r>
            <a:r>
              <a:rPr lang="fr-FR" sz="1800" dirty="0" smtClean="0"/>
              <a:t>, stock </a:t>
            </a:r>
            <a:r>
              <a:rPr lang="fr-FR" sz="1800" dirty="0" err="1" smtClean="0"/>
              <a:t>market</a:t>
            </a:r>
            <a:r>
              <a:rPr lang="fr-FR" sz="1800" dirty="0" smtClean="0"/>
              <a:t> information)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fr-FR" sz="1800" dirty="0" err="1" smtClean="0"/>
              <a:t>Sensor</a:t>
            </a:r>
            <a:r>
              <a:rPr lang="fr-FR" sz="1800" dirty="0" smtClean="0"/>
              <a:t> networks (</a:t>
            </a:r>
            <a:r>
              <a:rPr lang="fr-FR" sz="1800" dirty="0" err="1" smtClean="0"/>
              <a:t>environment</a:t>
            </a:r>
            <a:r>
              <a:rPr lang="fr-FR" sz="1800" dirty="0" smtClean="0"/>
              <a:t>, road </a:t>
            </a:r>
            <a:r>
              <a:rPr lang="fr-FR" sz="1800" dirty="0" err="1" smtClean="0"/>
              <a:t>traffic</a:t>
            </a:r>
            <a:r>
              <a:rPr lang="fr-FR" sz="1800" dirty="0" smtClean="0"/>
              <a:t>, </a:t>
            </a:r>
            <a:r>
              <a:rPr lang="fr-FR" sz="1800" dirty="0" err="1" smtClean="0"/>
              <a:t>weather</a:t>
            </a:r>
            <a:r>
              <a:rPr lang="fr-FR" sz="1800" dirty="0" smtClean="0"/>
              <a:t> </a:t>
            </a:r>
            <a:r>
              <a:rPr lang="fr-FR" sz="1800" dirty="0" err="1" smtClean="0"/>
              <a:t>forecast</a:t>
            </a:r>
            <a:r>
              <a:rPr lang="fr-FR" sz="1800" dirty="0" smtClean="0"/>
              <a:t>, </a:t>
            </a:r>
            <a:r>
              <a:rPr lang="fr-FR" sz="1800" dirty="0" err="1" smtClean="0"/>
              <a:t>electric</a:t>
            </a:r>
            <a:r>
              <a:rPr lang="fr-FR" sz="1800" dirty="0" smtClean="0"/>
              <a:t> power </a:t>
            </a:r>
            <a:r>
              <a:rPr lang="fr-FR" sz="1800" dirty="0" err="1" smtClean="0"/>
              <a:t>consumption</a:t>
            </a:r>
            <a:r>
              <a:rPr lang="fr-FR" sz="1800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600" dirty="0" smtClean="0"/>
              <a:t>Applications of data </a:t>
            </a:r>
            <a:r>
              <a:rPr lang="fr-FR" sz="3600" dirty="0" err="1" smtClean="0"/>
              <a:t>stream</a:t>
            </a:r>
            <a:r>
              <a:rPr lang="fr-FR" sz="3600" dirty="0" smtClean="0"/>
              <a:t> </a:t>
            </a:r>
            <a:r>
              <a:rPr lang="fr-FR" sz="3600" dirty="0" err="1" smtClean="0"/>
              <a:t>processing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a typeface="SimSun" pitchFamily="2" charset="-122"/>
              </a:rPr>
              <a:t>Stock monitoring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smtClean="0">
                <a:ea typeface="SimSun" pitchFamily="2" charset="-122"/>
              </a:rPr>
              <a:t>Stream of price and sales volume of stocks over time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smtClean="0">
                <a:ea typeface="SimSun" pitchFamily="2" charset="-122"/>
              </a:rPr>
              <a:t>Technical analysis/charting for stock investors</a:t>
            </a:r>
          </a:p>
          <a:p>
            <a:pPr lvl="1">
              <a:lnSpc>
                <a:spcPct val="100000"/>
              </a:lnSpc>
            </a:pPr>
            <a:r>
              <a:rPr lang="en-US" altLang="zh-CN" sz="1400" dirty="0" smtClean="0">
                <a:ea typeface="SimSun" pitchFamily="2" charset="-122"/>
              </a:rPr>
              <a:t>Support trading decisions</a:t>
            </a:r>
          </a:p>
          <a:p>
            <a:pPr lvl="1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928808"/>
            <a:ext cx="34925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dirty="0" smtClean="0"/>
              <a:t>Applications of data </a:t>
            </a:r>
            <a:r>
              <a:rPr lang="fr-FR" sz="3200" dirty="0" err="1" smtClean="0"/>
              <a:t>stream</a:t>
            </a:r>
            <a:r>
              <a:rPr lang="fr-FR" sz="3200" dirty="0" smtClean="0"/>
              <a:t> </a:t>
            </a:r>
            <a:r>
              <a:rPr lang="fr-FR" sz="3200" dirty="0" err="1" smtClean="0"/>
              <a:t>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The ability to predict locations of windmills , and directions of wind in early time ,can help to produce large amount of energy compared to current power obtained. </a:t>
            </a:r>
          </a:p>
          <a:p>
            <a:r>
              <a:rPr lang="en-IN" sz="1800" dirty="0" smtClean="0"/>
              <a:t>The stream mining is liable here as we need to gather information from the wind in real time and predict the wind's direction in a approximate but early time.</a:t>
            </a:r>
            <a:endParaRPr lang="en-IN" sz="1800" dirty="0"/>
          </a:p>
        </p:txBody>
      </p:sp>
      <p:pic>
        <p:nvPicPr>
          <p:cNvPr id="2050" name="Picture 2" descr="https://docs.google.com/a/bitmesra.ac.in/File?id=ddprntr2_3ctwqd7hj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857502"/>
            <a:ext cx="2786082" cy="1856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46B86" mc:Ignorable=""/>
      </a:dk2>
      <a:lt2>
        <a:srgbClr xmlns:mc="http://schemas.openxmlformats.org/markup-compatibility/2006" xmlns:a14="http://schemas.microsoft.com/office/drawing/2010/main" val="C5D1D7" mc:Ignorable=""/>
      </a:lt2>
      <a:accent1>
        <a:srgbClr xmlns:mc="http://schemas.openxmlformats.org/markup-compatibility/2006" xmlns:a14="http://schemas.microsoft.com/office/drawing/2010/main" val="D16349" mc:Ignorable=""/>
      </a:accent1>
      <a:accent2>
        <a:srgbClr xmlns:mc="http://schemas.openxmlformats.org/markup-compatibility/2006" xmlns:a14="http://schemas.microsoft.com/office/drawing/2010/main" val="CCB400" mc:Ignorable=""/>
      </a:accent2>
      <a:accent3>
        <a:srgbClr xmlns:mc="http://schemas.openxmlformats.org/markup-compatibility/2006" xmlns:a14="http://schemas.microsoft.com/office/drawing/2010/main" val="8CADAE" mc:Ignorable=""/>
      </a:accent3>
      <a:accent4>
        <a:srgbClr xmlns:mc="http://schemas.openxmlformats.org/markup-compatibility/2006" xmlns:a14="http://schemas.microsoft.com/office/drawing/2010/main" val="8C7B70" mc:Ignorable=""/>
      </a:accent4>
      <a:accent5>
        <a:srgbClr xmlns:mc="http://schemas.openxmlformats.org/markup-compatibility/2006" xmlns:a14="http://schemas.microsoft.com/office/drawing/2010/main" val="8FB08C" mc:Ignorable=""/>
      </a:accent5>
      <a:accent6>
        <a:srgbClr xmlns:mc="http://schemas.openxmlformats.org/markup-compatibility/2006" xmlns:a14="http://schemas.microsoft.com/office/drawing/2010/main" val="D19049" mc:Ignorable=""/>
      </a:accent6>
      <a:hlink>
        <a:srgbClr xmlns:mc="http://schemas.openxmlformats.org/markup-compatibility/2006" xmlns:a14="http://schemas.microsoft.com/office/drawing/2010/main" val="00A3D6" mc:Ignorable=""/>
      </a:hlink>
      <a:folHlink>
        <a:srgbClr xmlns:mc="http://schemas.openxmlformats.org/markup-compatibility/2006" xmlns:a14="http://schemas.microsoft.com/office/drawing/2010/main" val="694F07" mc:Ignorable="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xmlns:mc="http://schemas.openxmlformats.org/markup-compatibility/2006" xmlns:a14="http://schemas.microsoft.com/office/drawing/2010/main" val="000000" mc:Ignorable="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2582</Words>
  <Application>Microsoft Office PowerPoint</Application>
  <PresentationFormat>On-screen Show (16:9)</PresentationFormat>
  <Paragraphs>317</Paragraphs>
  <Slides>34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BDFS-Brute Force stream mining</vt:lpstr>
      <vt:lpstr>Outline</vt:lpstr>
      <vt:lpstr>What is a data stream ?</vt:lpstr>
      <vt:lpstr>Data Streams</vt:lpstr>
      <vt:lpstr>The Data Stream Phenomenon</vt:lpstr>
      <vt:lpstr>        Applications of data stream processing</vt:lpstr>
      <vt:lpstr>Applications of data stream processing</vt:lpstr>
      <vt:lpstr>Applications of data stream processing</vt:lpstr>
      <vt:lpstr>Applications of data stream processing</vt:lpstr>
      <vt:lpstr>Difference between traditional and stream mining</vt:lpstr>
      <vt:lpstr>Difference between traditional and stream mining</vt:lpstr>
      <vt:lpstr>Association Rule</vt:lpstr>
      <vt:lpstr>Extracting from association mining</vt:lpstr>
      <vt:lpstr>Need for real time calculation</vt:lpstr>
      <vt:lpstr>Need for real time calculation</vt:lpstr>
      <vt:lpstr>Earlier Works</vt:lpstr>
      <vt:lpstr>Classification of prevailing algorithms</vt:lpstr>
      <vt:lpstr>BDFS(b): An Efficient Technique of Frequent Pattern Mining in Real-Time</vt:lpstr>
      <vt:lpstr>BDFS(b)</vt:lpstr>
      <vt:lpstr>Algorithm</vt:lpstr>
      <vt:lpstr>Algorithm</vt:lpstr>
      <vt:lpstr>Algorithm</vt:lpstr>
      <vt:lpstr>Algorithm</vt:lpstr>
      <vt:lpstr>Algorithm</vt:lpstr>
      <vt:lpstr>Explanation</vt:lpstr>
      <vt:lpstr>Explanation</vt:lpstr>
      <vt:lpstr>Explanation</vt:lpstr>
      <vt:lpstr>Explanation</vt:lpstr>
      <vt:lpstr>Explanation</vt:lpstr>
      <vt:lpstr>Explanation</vt:lpstr>
      <vt:lpstr>Analysis of Results</vt:lpstr>
      <vt:lpstr>Analysis of Results</vt:lpstr>
      <vt:lpstr>Analysis of Results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2009-12-21T10:11:03Z</dcterms:created>
  <dcterms:modified xsi:type="dcterms:W3CDTF">2010-08-09T21:10:43Z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