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58" d="100"/>
          <a:sy n="58" d="100"/>
        </p:scale>
        <p:origin x="30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8000" b="1" dirty="0">
                <a:solidFill>
                  <a:srgbClr val="7030A0"/>
                </a:solidFill>
              </a:rPr>
              <a:t>Mobile Internet Protocol (or Mobile IP)</a:t>
            </a:r>
            <a:r>
              <a:rPr lang="en-US" b="1" dirty="0"/>
              <a:t/>
            </a:r>
            <a:br>
              <a:rPr lang="en-US" b="1" dirty="0"/>
            </a:br>
            <a:endParaRPr lang="en-US" dirty="0"/>
          </a:p>
        </p:txBody>
      </p:sp>
    </p:spTree>
    <p:extLst>
      <p:ext uri="{BB962C8B-B14F-4D97-AF65-F5344CB8AC3E}">
        <p14:creationId xmlns:p14="http://schemas.microsoft.com/office/powerpoint/2010/main" val="198859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chemeClr val="accent2">
                    <a:lumMod val="60000"/>
                    <a:lumOff val="40000"/>
                  </a:schemeClr>
                </a:solidFill>
              </a:rPr>
              <a:t>Agent Registration:</a:t>
            </a:r>
            <a:endParaRPr lang="en-US" sz="5400" dirty="0">
              <a:solidFill>
                <a:schemeClr val="accent2">
                  <a:lumMod val="60000"/>
                  <a:lumOff val="40000"/>
                </a:schemeClr>
              </a:solidFill>
            </a:endParaRPr>
          </a:p>
        </p:txBody>
      </p:sp>
      <p:sp>
        <p:nvSpPr>
          <p:cNvPr id="3" name="Content Placeholder 2"/>
          <p:cNvSpPr>
            <a:spLocks noGrp="1"/>
          </p:cNvSpPr>
          <p:nvPr>
            <p:ph idx="1"/>
          </p:nvPr>
        </p:nvSpPr>
        <p:spPr>
          <a:xfrm>
            <a:off x="415636" y="2133600"/>
            <a:ext cx="11088976" cy="3777622"/>
          </a:xfrm>
        </p:spPr>
        <p:txBody>
          <a:bodyPr>
            <a:normAutofit/>
          </a:bodyPr>
          <a:lstStyle/>
          <a:p>
            <a:r>
              <a:rPr lang="en-GB" sz="2800" dirty="0"/>
              <a:t>Mobile node after discovering the foreign agent, sends registration request (RREQ) to the foreign agent. Foreign agent in turn, sends the registration request to the home agent with the care-of-address. Home agent sends registration reply (RREP) to the foreign agent. Then it forwards the registration reply to the mobile node and completes the process of registration.</a:t>
            </a:r>
            <a:endParaRPr lang="en-US" sz="2800" dirty="0"/>
          </a:p>
        </p:txBody>
      </p:sp>
    </p:spTree>
    <p:extLst>
      <p:ext uri="{BB962C8B-B14F-4D97-AF65-F5344CB8AC3E}">
        <p14:creationId xmlns:p14="http://schemas.microsoft.com/office/powerpoint/2010/main" val="365556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b="1" dirty="0">
                <a:solidFill>
                  <a:schemeClr val="accent2">
                    <a:lumMod val="60000"/>
                    <a:lumOff val="40000"/>
                  </a:schemeClr>
                </a:solidFill>
              </a:rPr>
              <a:t>Tunneling</a:t>
            </a:r>
            <a:r>
              <a:rPr lang="en-US" b="1" dirty="0"/>
              <a:t>:</a:t>
            </a:r>
            <a:endParaRPr lang="en-US" dirty="0"/>
          </a:p>
        </p:txBody>
      </p:sp>
      <p:sp>
        <p:nvSpPr>
          <p:cNvPr id="3" name="Content Placeholder 2"/>
          <p:cNvSpPr>
            <a:spLocks noGrp="1"/>
          </p:cNvSpPr>
          <p:nvPr>
            <p:ph idx="1"/>
          </p:nvPr>
        </p:nvSpPr>
        <p:spPr>
          <a:xfrm>
            <a:off x="477982" y="2133600"/>
            <a:ext cx="11714017" cy="3777622"/>
          </a:xfrm>
        </p:spPr>
        <p:txBody>
          <a:bodyPr>
            <a:noAutofit/>
          </a:bodyPr>
          <a:lstStyle/>
          <a:p>
            <a:r>
              <a:rPr lang="en-GB" sz="2800" dirty="0"/>
              <a:t>It establishes a virtual pipe for the packets available between a tunnel entry and an endpoint. It is the process of sending a packet via a tunnel and it is achieved by a mechanism called encapsulation. It takes place to forward an IP datagram from the home agent to the care-of-address. Whenever home agent receives a packet from correspondent node, it encapsulates the packet with source address as home address and destination as care-of-address</a:t>
            </a:r>
            <a:endParaRPr lang="en-US" sz="2800" dirty="0"/>
          </a:p>
        </p:txBody>
      </p:sp>
    </p:spTree>
    <p:extLst>
      <p:ext uri="{BB962C8B-B14F-4D97-AF65-F5344CB8AC3E}">
        <p14:creationId xmlns:p14="http://schemas.microsoft.com/office/powerpoint/2010/main" val="2262740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65018"/>
            <a:ext cx="8911687" cy="1697182"/>
          </a:xfrm>
        </p:spPr>
        <p:txBody>
          <a:bodyPr/>
          <a:lstStyle/>
          <a:p>
            <a:r>
              <a:rPr lang="en-GB" b="1" dirty="0">
                <a:solidFill>
                  <a:schemeClr val="accent2">
                    <a:lumMod val="60000"/>
                    <a:lumOff val="40000"/>
                  </a:schemeClr>
                </a:solidFill>
              </a:rPr>
              <a:t>Route Optimization in Mobile IP:</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477982" y="2133600"/>
            <a:ext cx="11026630" cy="3777622"/>
          </a:xfrm>
        </p:spPr>
        <p:txBody>
          <a:bodyPr>
            <a:noAutofit/>
          </a:bodyPr>
          <a:lstStyle/>
          <a:p>
            <a:r>
              <a:rPr lang="en-GB" sz="2800" dirty="0"/>
              <a:t>The route optimization adds a conceptual data structure, the binding cache, to the correspondent node. The binding cache contains bindings for mobile node’s home address and its current care-of-address. Every time the home agent receives a IP datagram that is destined to a mobile node currently away from the home network, it sends a binding update to the correspondent node to update the information in the correspondent node’s binding cache. After this the correspondent node can directly tunnel packets to the mobile node.</a:t>
            </a:r>
            <a:endParaRPr lang="en-US" sz="2800" dirty="0"/>
          </a:p>
        </p:txBody>
      </p:sp>
    </p:spTree>
    <p:extLst>
      <p:ext uri="{BB962C8B-B14F-4D97-AF65-F5344CB8AC3E}">
        <p14:creationId xmlns:p14="http://schemas.microsoft.com/office/powerpoint/2010/main" val="429042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600" b="1" smtClean="0">
                <a:solidFill>
                  <a:srgbClr val="0070C0"/>
                </a:solidFill>
              </a:rPr>
              <a:t>Mobile IP HELLO</a:t>
            </a:r>
            <a:endParaRPr lang="en-US" sz="6600" dirty="0">
              <a:solidFill>
                <a:srgbClr val="0070C0"/>
              </a:solidFill>
            </a:endParaRPr>
          </a:p>
        </p:txBody>
      </p:sp>
      <p:sp>
        <p:nvSpPr>
          <p:cNvPr id="3" name="Content Placeholder 2"/>
          <p:cNvSpPr>
            <a:spLocks noGrp="1"/>
          </p:cNvSpPr>
          <p:nvPr>
            <p:ph idx="1"/>
          </p:nvPr>
        </p:nvSpPr>
        <p:spPr/>
        <p:txBody>
          <a:bodyPr>
            <a:noAutofit/>
          </a:bodyPr>
          <a:lstStyle/>
          <a:p>
            <a:r>
              <a:rPr lang="en-GB" sz="3200" b="1" dirty="0">
                <a:solidFill>
                  <a:schemeClr val="bg2">
                    <a:lumMod val="10000"/>
                  </a:schemeClr>
                </a:solidFill>
              </a:rPr>
              <a:t>Mobile IP</a:t>
            </a:r>
            <a:r>
              <a:rPr lang="en-GB" sz="3200" dirty="0">
                <a:solidFill>
                  <a:schemeClr val="bg2">
                    <a:lumMod val="10000"/>
                  </a:schemeClr>
                </a:solidFill>
              </a:rPr>
              <a:t> is a communication protocol (created by extending Internet Protocol, IP) that allows the users to move from one network to another with the same IP address. It ensures that the communication will continue without user’s sessions or connections being dropped</a:t>
            </a:r>
            <a:endParaRPr lang="en-US" sz="3200" dirty="0">
              <a:solidFill>
                <a:schemeClr val="bg2">
                  <a:lumMod val="10000"/>
                </a:schemeClr>
              </a:solidFill>
            </a:endParaRPr>
          </a:p>
        </p:txBody>
      </p:sp>
    </p:spTree>
    <p:extLst>
      <p:ext uri="{BB962C8B-B14F-4D97-AF65-F5344CB8AC3E}">
        <p14:creationId xmlns:p14="http://schemas.microsoft.com/office/powerpoint/2010/main" val="2812083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a:solidFill>
                  <a:srgbClr val="0070C0"/>
                </a:solidFill>
              </a:rPr>
              <a:t>Terminologies:</a:t>
            </a:r>
            <a:endParaRPr lang="en-US" sz="6600" dirty="0">
              <a:solidFill>
                <a:srgbClr val="0070C0"/>
              </a:solidFill>
            </a:endParaRPr>
          </a:p>
        </p:txBody>
      </p:sp>
      <p:sp>
        <p:nvSpPr>
          <p:cNvPr id="4" name="Rectangle 1"/>
          <p:cNvSpPr>
            <a:spLocks noGrp="1" noChangeArrowheads="1"/>
          </p:cNvSpPr>
          <p:nvPr>
            <p:ph idx="1"/>
          </p:nvPr>
        </p:nvSpPr>
        <p:spPr bwMode="auto">
          <a:xfrm>
            <a:off x="852055" y="2037252"/>
            <a:ext cx="1065255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600" b="1" i="0" u="none" strike="noStrike" cap="none" normalizeH="0" baseline="0" dirty="0" smtClean="0">
                <a:ln>
                  <a:noFill/>
                </a:ln>
                <a:solidFill>
                  <a:schemeClr val="accent1">
                    <a:lumMod val="60000"/>
                    <a:lumOff val="40000"/>
                  </a:schemeClr>
                </a:solidFill>
                <a:effectLst/>
                <a:latin typeface="Arial" panose="020B0604020202020204" pitchFamily="34" charset="0"/>
              </a:rPr>
              <a:t>Mobile Node (MN):</a:t>
            </a:r>
            <a:r>
              <a:rPr kumimoji="0" lang="en-US" sz="3600" b="0" i="0" u="none" strike="noStrike" cap="none" normalizeH="0" baseline="0" dirty="0" smtClean="0">
                <a:ln>
                  <a:noFill/>
                </a:ln>
                <a:solidFill>
                  <a:schemeClr val="bg2">
                    <a:lumMod val="10000"/>
                  </a:schemeClr>
                </a:solidFill>
                <a:effectLst/>
                <a:latin typeface="Arial" panose="020B0604020202020204" pitchFamily="34" charset="0"/>
              </a:rPr>
              <a:t/>
            </a:r>
            <a:br>
              <a:rPr kumimoji="0" lang="en-US" sz="3600" b="0" i="0" u="none" strike="noStrike" cap="none" normalizeH="0" baseline="0" dirty="0" smtClean="0">
                <a:ln>
                  <a:noFill/>
                </a:ln>
                <a:solidFill>
                  <a:schemeClr val="bg2">
                    <a:lumMod val="10000"/>
                  </a:schemeClr>
                </a:solidFill>
                <a:effectLst/>
                <a:latin typeface="Arial" panose="020B0604020202020204" pitchFamily="34" charset="0"/>
              </a:rPr>
            </a:br>
            <a:r>
              <a:rPr kumimoji="0" lang="en-US" sz="3600" b="0" i="0" u="none" strike="noStrike" cap="none" normalizeH="0" baseline="0" dirty="0" smtClean="0">
                <a:ln>
                  <a:noFill/>
                </a:ln>
                <a:solidFill>
                  <a:schemeClr val="bg2">
                    <a:lumMod val="10000"/>
                  </a:schemeClr>
                </a:solidFill>
                <a:effectLst/>
                <a:latin typeface="Arial" panose="020B0604020202020204" pitchFamily="34" charset="0"/>
              </a:rPr>
              <a:t>It is the hand-held communication device that the user caries e.g. Cell phone.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600" b="1" i="0" u="none" strike="noStrike" cap="none" normalizeH="0" baseline="0" dirty="0" smtClean="0">
                <a:ln>
                  <a:noFill/>
                </a:ln>
                <a:solidFill>
                  <a:schemeClr val="accent1">
                    <a:lumMod val="60000"/>
                    <a:lumOff val="40000"/>
                  </a:schemeClr>
                </a:solidFill>
                <a:effectLst/>
                <a:latin typeface="Arial" panose="020B0604020202020204" pitchFamily="34" charset="0"/>
              </a:rPr>
              <a:t>Home Network:</a:t>
            </a:r>
            <a:r>
              <a:rPr kumimoji="0" lang="en-US" sz="3600" b="0" i="0" u="none" strike="noStrike" cap="none" normalizeH="0" baseline="0" dirty="0" smtClean="0">
                <a:ln>
                  <a:noFill/>
                </a:ln>
                <a:solidFill>
                  <a:schemeClr val="bg2">
                    <a:lumMod val="10000"/>
                  </a:schemeClr>
                </a:solidFill>
                <a:effectLst/>
                <a:latin typeface="Arial" panose="020B0604020202020204" pitchFamily="34" charset="0"/>
              </a:rPr>
              <a:t/>
            </a:r>
            <a:br>
              <a:rPr kumimoji="0" lang="en-US" sz="3600" b="0" i="0" u="none" strike="noStrike" cap="none" normalizeH="0" baseline="0" dirty="0" smtClean="0">
                <a:ln>
                  <a:noFill/>
                </a:ln>
                <a:solidFill>
                  <a:schemeClr val="bg2">
                    <a:lumMod val="10000"/>
                  </a:schemeClr>
                </a:solidFill>
                <a:effectLst/>
                <a:latin typeface="Arial" panose="020B0604020202020204" pitchFamily="34" charset="0"/>
              </a:rPr>
            </a:br>
            <a:r>
              <a:rPr kumimoji="0" lang="en-US" sz="3600" b="0" i="0" u="none" strike="noStrike" cap="none" normalizeH="0" baseline="0" dirty="0" smtClean="0">
                <a:ln>
                  <a:noFill/>
                </a:ln>
                <a:solidFill>
                  <a:schemeClr val="bg2">
                    <a:lumMod val="10000"/>
                  </a:schemeClr>
                </a:solidFill>
                <a:effectLst/>
                <a:latin typeface="Arial" panose="020B0604020202020204" pitchFamily="34" charset="0"/>
              </a:rPr>
              <a:t>It is a network to which the mobile node originally belongs to as per its assigned IP address (home address). </a:t>
            </a:r>
          </a:p>
        </p:txBody>
      </p:sp>
    </p:spTree>
    <p:extLst>
      <p:ext uri="{BB962C8B-B14F-4D97-AF65-F5344CB8AC3E}">
        <p14:creationId xmlns:p14="http://schemas.microsoft.com/office/powerpoint/2010/main" val="277782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Terminologies:</a:t>
            </a:r>
            <a:endParaRPr lang="en-US" dirty="0"/>
          </a:p>
        </p:txBody>
      </p:sp>
      <p:sp>
        <p:nvSpPr>
          <p:cNvPr id="4" name="Rectangle 1"/>
          <p:cNvSpPr>
            <a:spLocks noGrp="1" noChangeArrowheads="1"/>
          </p:cNvSpPr>
          <p:nvPr>
            <p:ph idx="1"/>
          </p:nvPr>
        </p:nvSpPr>
        <p:spPr bwMode="auto">
          <a:xfrm>
            <a:off x="810491" y="2129585"/>
            <a:ext cx="1069412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4000" b="1" i="0" u="none" strike="noStrike" cap="none" normalizeH="0" baseline="0" dirty="0" smtClean="0">
                <a:ln>
                  <a:noFill/>
                </a:ln>
                <a:solidFill>
                  <a:schemeClr val="accent2">
                    <a:lumMod val="75000"/>
                  </a:schemeClr>
                </a:solidFill>
                <a:effectLst/>
                <a:latin typeface="Arial" panose="020B0604020202020204" pitchFamily="34" charset="0"/>
              </a:rPr>
              <a:t>Home Agent (HA):</a:t>
            </a:r>
            <a:r>
              <a:rPr kumimoji="0" lang="en-US" sz="4000" b="0" i="0" u="none" strike="noStrike" cap="none" normalizeH="0" baseline="0" dirty="0" smtClean="0">
                <a:ln>
                  <a:noFill/>
                </a:ln>
                <a:solidFill>
                  <a:schemeClr val="bg2">
                    <a:lumMod val="10000"/>
                  </a:schemeClr>
                </a:solidFill>
                <a:effectLst/>
                <a:latin typeface="Arial" panose="020B0604020202020204" pitchFamily="34" charset="0"/>
              </a:rPr>
              <a:t/>
            </a:r>
            <a:br>
              <a:rPr kumimoji="0" lang="en-US" sz="4000" b="0" i="0" u="none" strike="noStrike" cap="none" normalizeH="0" baseline="0" dirty="0" smtClean="0">
                <a:ln>
                  <a:noFill/>
                </a:ln>
                <a:solidFill>
                  <a:schemeClr val="bg2">
                    <a:lumMod val="10000"/>
                  </a:schemeClr>
                </a:solidFill>
                <a:effectLst/>
                <a:latin typeface="Arial" panose="020B0604020202020204" pitchFamily="34" charset="0"/>
              </a:rPr>
            </a:br>
            <a:r>
              <a:rPr kumimoji="0" lang="en-US" sz="4000" b="0" i="0" u="none" strike="noStrike" cap="none" normalizeH="0" baseline="0" dirty="0" smtClean="0">
                <a:ln>
                  <a:noFill/>
                </a:ln>
                <a:solidFill>
                  <a:schemeClr val="bg2">
                    <a:lumMod val="10000"/>
                  </a:schemeClr>
                </a:solidFill>
                <a:effectLst/>
                <a:latin typeface="Arial" panose="020B0604020202020204" pitchFamily="34" charset="0"/>
              </a:rPr>
              <a:t>It is a router in home network to which the mobile node was originally connected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4000" b="1" i="0" u="none" strike="noStrike" cap="none" normalizeH="0" baseline="0" dirty="0" smtClean="0">
                <a:ln>
                  <a:noFill/>
                </a:ln>
                <a:solidFill>
                  <a:schemeClr val="accent2">
                    <a:lumMod val="75000"/>
                  </a:schemeClr>
                </a:solidFill>
                <a:effectLst/>
                <a:latin typeface="Arial" panose="020B0604020202020204" pitchFamily="34" charset="0"/>
              </a:rPr>
              <a:t>Home Address:</a:t>
            </a:r>
            <a:r>
              <a:rPr kumimoji="0" lang="en-US" sz="4000" b="0" i="0" u="none" strike="noStrike" cap="none" normalizeH="0" baseline="0" dirty="0" smtClean="0">
                <a:ln>
                  <a:noFill/>
                </a:ln>
                <a:solidFill>
                  <a:schemeClr val="bg2">
                    <a:lumMod val="10000"/>
                  </a:schemeClr>
                </a:solidFill>
                <a:effectLst/>
                <a:latin typeface="Arial" panose="020B0604020202020204" pitchFamily="34" charset="0"/>
              </a:rPr>
              <a:t/>
            </a:r>
            <a:br>
              <a:rPr kumimoji="0" lang="en-US" sz="4000" b="0" i="0" u="none" strike="noStrike" cap="none" normalizeH="0" baseline="0" dirty="0" smtClean="0">
                <a:ln>
                  <a:noFill/>
                </a:ln>
                <a:solidFill>
                  <a:schemeClr val="bg2">
                    <a:lumMod val="10000"/>
                  </a:schemeClr>
                </a:solidFill>
                <a:effectLst/>
                <a:latin typeface="Arial" panose="020B0604020202020204" pitchFamily="34" charset="0"/>
              </a:rPr>
            </a:br>
            <a:r>
              <a:rPr kumimoji="0" lang="en-US" sz="4000" b="0" i="0" u="none" strike="noStrike" cap="none" normalizeH="0" baseline="0" dirty="0" smtClean="0">
                <a:ln>
                  <a:noFill/>
                </a:ln>
                <a:solidFill>
                  <a:schemeClr val="bg2">
                    <a:lumMod val="10000"/>
                  </a:schemeClr>
                </a:solidFill>
                <a:effectLst/>
                <a:latin typeface="Arial" panose="020B0604020202020204" pitchFamily="34" charset="0"/>
              </a:rPr>
              <a:t>It is the permanent IP address assigned to the mobile node (within its home network). </a:t>
            </a:r>
          </a:p>
        </p:txBody>
      </p:sp>
    </p:spTree>
    <p:extLst>
      <p:ext uri="{BB962C8B-B14F-4D97-AF65-F5344CB8AC3E}">
        <p14:creationId xmlns:p14="http://schemas.microsoft.com/office/powerpoint/2010/main" val="83493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Terminologies:</a:t>
            </a:r>
            <a:endParaRPr lang="en-US" dirty="0"/>
          </a:p>
        </p:txBody>
      </p:sp>
      <p:sp>
        <p:nvSpPr>
          <p:cNvPr id="4" name="Rectangle 1"/>
          <p:cNvSpPr>
            <a:spLocks noGrp="1" noChangeArrowheads="1"/>
          </p:cNvSpPr>
          <p:nvPr>
            <p:ph idx="1"/>
          </p:nvPr>
        </p:nvSpPr>
        <p:spPr bwMode="auto">
          <a:xfrm>
            <a:off x="544286" y="1760254"/>
            <a:ext cx="1096032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600" b="1" i="0" u="none" strike="noStrike" cap="none" normalizeH="0" baseline="0" dirty="0" smtClean="0">
                <a:ln>
                  <a:noFill/>
                </a:ln>
                <a:solidFill>
                  <a:schemeClr val="accent1">
                    <a:lumMod val="60000"/>
                    <a:lumOff val="40000"/>
                  </a:schemeClr>
                </a:solidFill>
                <a:effectLst/>
                <a:latin typeface="Arial" panose="020B0604020202020204" pitchFamily="34" charset="0"/>
              </a:rPr>
              <a:t>Foreign Network:</a:t>
            </a:r>
            <a:r>
              <a:rPr kumimoji="0" lang="en-US" sz="3600" b="0" i="0" u="none" strike="noStrike" cap="none" normalizeH="0" baseline="0" dirty="0" smtClean="0">
                <a:ln>
                  <a:noFill/>
                </a:ln>
                <a:solidFill>
                  <a:schemeClr val="tx1"/>
                </a:solidFill>
                <a:effectLst/>
                <a:latin typeface="Arial" panose="020B0604020202020204" pitchFamily="34" charset="0"/>
              </a:rPr>
              <a:t/>
            </a:r>
            <a:br>
              <a:rPr kumimoji="0" lang="en-US" sz="3600" b="0" i="0" u="none" strike="noStrike" cap="none" normalizeH="0" baseline="0" dirty="0" smtClean="0">
                <a:ln>
                  <a:noFill/>
                </a:ln>
                <a:solidFill>
                  <a:schemeClr val="tx1"/>
                </a:solidFill>
                <a:effectLst/>
                <a:latin typeface="Arial" panose="020B0604020202020204" pitchFamily="34" charset="0"/>
              </a:rPr>
            </a:br>
            <a:r>
              <a:rPr kumimoji="0" lang="en-US" sz="3600" b="0" i="0" u="none" strike="noStrike" cap="none" normalizeH="0" baseline="0" dirty="0" smtClean="0">
                <a:ln>
                  <a:noFill/>
                </a:ln>
                <a:solidFill>
                  <a:schemeClr val="tx1"/>
                </a:solidFill>
                <a:effectLst/>
                <a:latin typeface="Arial" panose="020B0604020202020204" pitchFamily="34" charset="0"/>
              </a:rPr>
              <a:t>It is the current network to which the mobile node is visiting (away from its home network).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600" b="1" i="0" u="none" strike="noStrike" cap="none" normalizeH="0" baseline="0" dirty="0" smtClean="0">
                <a:ln>
                  <a:noFill/>
                </a:ln>
                <a:solidFill>
                  <a:schemeClr val="accent1">
                    <a:lumMod val="60000"/>
                    <a:lumOff val="40000"/>
                  </a:schemeClr>
                </a:solidFill>
                <a:effectLst/>
                <a:latin typeface="Arial" panose="020B0604020202020204" pitchFamily="34" charset="0"/>
              </a:rPr>
              <a:t>Foreign Agent (FA):</a:t>
            </a:r>
            <a:r>
              <a:rPr kumimoji="0" lang="en-US" sz="3600" b="0" i="0" u="none" strike="noStrike" cap="none" normalizeH="0" baseline="0" dirty="0" smtClean="0">
                <a:ln>
                  <a:noFill/>
                </a:ln>
                <a:solidFill>
                  <a:schemeClr val="tx1"/>
                </a:solidFill>
                <a:effectLst/>
                <a:latin typeface="Arial" panose="020B0604020202020204" pitchFamily="34" charset="0"/>
              </a:rPr>
              <a:t/>
            </a:r>
            <a:br>
              <a:rPr kumimoji="0" lang="en-US" sz="3600" b="0" i="0" u="none" strike="noStrike" cap="none" normalizeH="0" baseline="0" dirty="0" smtClean="0">
                <a:ln>
                  <a:noFill/>
                </a:ln>
                <a:solidFill>
                  <a:schemeClr val="tx1"/>
                </a:solidFill>
                <a:effectLst/>
                <a:latin typeface="Arial" panose="020B0604020202020204" pitchFamily="34" charset="0"/>
              </a:rPr>
            </a:br>
            <a:r>
              <a:rPr kumimoji="0" lang="en-US" sz="3600" b="0" i="0" u="none" strike="noStrike" cap="none" normalizeH="0" baseline="0" dirty="0" smtClean="0">
                <a:ln>
                  <a:noFill/>
                </a:ln>
                <a:solidFill>
                  <a:schemeClr val="tx1"/>
                </a:solidFill>
                <a:effectLst/>
                <a:latin typeface="Arial" panose="020B0604020202020204" pitchFamily="34" charset="0"/>
              </a:rPr>
              <a:t>It is a router in foreign network to which mobile node is currently connected. The packets from the home agent are sent to the foreign agent which delivers it to the mobile node </a:t>
            </a:r>
          </a:p>
        </p:txBody>
      </p:sp>
    </p:spTree>
    <p:extLst>
      <p:ext uri="{BB962C8B-B14F-4D97-AF65-F5344CB8AC3E}">
        <p14:creationId xmlns:p14="http://schemas.microsoft.com/office/powerpoint/2010/main" val="100171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Terminologies:</a:t>
            </a:r>
            <a:endParaRPr lang="en-US" dirty="0"/>
          </a:p>
        </p:txBody>
      </p:sp>
      <p:sp>
        <p:nvSpPr>
          <p:cNvPr id="4" name="Rectangle 1"/>
          <p:cNvSpPr>
            <a:spLocks noGrp="1" noChangeArrowheads="1"/>
          </p:cNvSpPr>
          <p:nvPr>
            <p:ph idx="1"/>
          </p:nvPr>
        </p:nvSpPr>
        <p:spPr bwMode="auto">
          <a:xfrm>
            <a:off x="789709" y="1821808"/>
            <a:ext cx="1071490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4000" b="1" i="0" u="none" strike="noStrike" cap="none" normalizeH="0" baseline="0" dirty="0" smtClean="0">
                <a:ln>
                  <a:noFill/>
                </a:ln>
                <a:solidFill>
                  <a:schemeClr val="accent2">
                    <a:lumMod val="60000"/>
                    <a:lumOff val="40000"/>
                  </a:schemeClr>
                </a:solidFill>
                <a:effectLst/>
                <a:latin typeface="Arial" panose="020B0604020202020204" pitchFamily="34" charset="0"/>
              </a:rPr>
              <a:t>Correspondent Node (CN):</a:t>
            </a:r>
            <a:r>
              <a:rPr kumimoji="0" lang="en-US" sz="4000" b="0" i="0" u="none" strike="noStrike" cap="none" normalizeH="0" baseline="0" dirty="0" smtClean="0">
                <a:ln>
                  <a:noFill/>
                </a:ln>
                <a:solidFill>
                  <a:schemeClr val="tx1"/>
                </a:solidFill>
                <a:effectLst/>
                <a:latin typeface="Arial" panose="020B0604020202020204" pitchFamily="34" charset="0"/>
              </a:rPr>
              <a:t/>
            </a:r>
            <a:br>
              <a:rPr kumimoji="0" lang="en-US" sz="4000" b="0" i="0" u="none" strike="noStrike" cap="none" normalizeH="0" baseline="0" dirty="0" smtClean="0">
                <a:ln>
                  <a:noFill/>
                </a:ln>
                <a:solidFill>
                  <a:schemeClr val="tx1"/>
                </a:solidFill>
                <a:effectLst/>
                <a:latin typeface="Arial" panose="020B0604020202020204" pitchFamily="34" charset="0"/>
              </a:rPr>
            </a:br>
            <a:r>
              <a:rPr kumimoji="0" lang="en-US" sz="4000" b="0" i="0" u="none" strike="noStrike" cap="none" normalizeH="0" baseline="0" dirty="0" smtClean="0">
                <a:ln>
                  <a:noFill/>
                </a:ln>
                <a:solidFill>
                  <a:schemeClr val="tx1"/>
                </a:solidFill>
                <a:effectLst/>
                <a:latin typeface="Arial" panose="020B0604020202020204" pitchFamily="34" charset="0"/>
              </a:rPr>
              <a:t>It is a device on the internet communicating to the mobile node.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4000" b="1" i="0" u="none" strike="noStrike" cap="none" normalizeH="0" baseline="0" dirty="0" smtClean="0">
                <a:ln>
                  <a:noFill/>
                </a:ln>
                <a:solidFill>
                  <a:schemeClr val="accent2">
                    <a:lumMod val="60000"/>
                    <a:lumOff val="40000"/>
                  </a:schemeClr>
                </a:solidFill>
                <a:effectLst/>
                <a:latin typeface="Arial" panose="020B0604020202020204" pitchFamily="34" charset="0"/>
              </a:rPr>
              <a:t>Care of Address (COA):</a:t>
            </a:r>
            <a:r>
              <a:rPr kumimoji="0" lang="en-US" sz="4000" b="0" i="0" u="none" strike="noStrike" cap="none" normalizeH="0" baseline="0" dirty="0" smtClean="0">
                <a:ln>
                  <a:noFill/>
                </a:ln>
                <a:solidFill>
                  <a:schemeClr val="tx1"/>
                </a:solidFill>
                <a:effectLst/>
                <a:latin typeface="Arial" panose="020B0604020202020204" pitchFamily="34" charset="0"/>
              </a:rPr>
              <a:t/>
            </a:r>
            <a:br>
              <a:rPr kumimoji="0" lang="en-US" sz="4000" b="0" i="0" u="none" strike="noStrike" cap="none" normalizeH="0" baseline="0" dirty="0" smtClean="0">
                <a:ln>
                  <a:noFill/>
                </a:ln>
                <a:solidFill>
                  <a:schemeClr val="tx1"/>
                </a:solidFill>
                <a:effectLst/>
                <a:latin typeface="Arial" panose="020B0604020202020204" pitchFamily="34" charset="0"/>
              </a:rPr>
            </a:br>
            <a:r>
              <a:rPr kumimoji="0" lang="en-US" sz="4000" b="0" i="0" u="none" strike="noStrike" cap="none" normalizeH="0" baseline="0" dirty="0" smtClean="0">
                <a:ln>
                  <a:noFill/>
                </a:ln>
                <a:solidFill>
                  <a:schemeClr val="tx1"/>
                </a:solidFill>
                <a:effectLst/>
                <a:latin typeface="Arial" panose="020B0604020202020204" pitchFamily="34" charset="0"/>
              </a:rPr>
              <a:t>It is the temporary address used by a mobile node while it is moving away from its home network. </a:t>
            </a:r>
          </a:p>
        </p:txBody>
      </p:sp>
    </p:spTree>
    <p:extLst>
      <p:ext uri="{BB962C8B-B14F-4D97-AF65-F5344CB8AC3E}">
        <p14:creationId xmlns:p14="http://schemas.microsoft.com/office/powerpoint/2010/main" val="3609223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2">
                    <a:lumMod val="60000"/>
                    <a:lumOff val="40000"/>
                  </a:schemeClr>
                </a:solidFill>
              </a:rPr>
              <a:t>MOBILE IP</a:t>
            </a:r>
            <a:endParaRPr lang="en-US" dirty="0">
              <a:solidFill>
                <a:schemeClr val="accent2">
                  <a:lumMod val="60000"/>
                  <a:lumOff val="4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764" y="1905000"/>
            <a:ext cx="10016836" cy="4953000"/>
          </a:xfrm>
        </p:spPr>
      </p:pic>
    </p:spTree>
    <p:extLst>
      <p:ext uri="{BB962C8B-B14F-4D97-AF65-F5344CB8AC3E}">
        <p14:creationId xmlns:p14="http://schemas.microsoft.com/office/powerpoint/2010/main" val="195823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b="1" dirty="0">
                <a:solidFill>
                  <a:schemeClr val="accent2">
                    <a:lumMod val="60000"/>
                    <a:lumOff val="40000"/>
                  </a:schemeClr>
                </a:solidFill>
              </a:rPr>
              <a:t>Key Mechanisms in Mobile IP:</a:t>
            </a:r>
            <a:endParaRPr lang="en-US" sz="4400" dirty="0">
              <a:solidFill>
                <a:schemeClr val="accent2">
                  <a:lumMod val="60000"/>
                  <a:lumOff val="40000"/>
                </a:schemeClr>
              </a:solidFill>
            </a:endParaRPr>
          </a:p>
        </p:txBody>
      </p:sp>
      <p:sp>
        <p:nvSpPr>
          <p:cNvPr id="3" name="Content Placeholder 2"/>
          <p:cNvSpPr>
            <a:spLocks noGrp="1"/>
          </p:cNvSpPr>
          <p:nvPr>
            <p:ph idx="1"/>
          </p:nvPr>
        </p:nvSpPr>
        <p:spPr/>
        <p:txBody>
          <a:bodyPr/>
          <a:lstStyle/>
          <a:p>
            <a:endParaRPr lang="en-US" dirty="0"/>
          </a:p>
          <a:p>
            <a:r>
              <a:rPr lang="en-US" sz="5400" b="1" dirty="0" smtClean="0"/>
              <a:t>Agent </a:t>
            </a:r>
            <a:r>
              <a:rPr lang="en-US" sz="5400" b="1" dirty="0"/>
              <a:t>Discovery</a:t>
            </a:r>
            <a:r>
              <a:rPr lang="en-US" sz="5400" b="1" dirty="0" smtClean="0"/>
              <a:t>:</a:t>
            </a:r>
          </a:p>
          <a:p>
            <a:r>
              <a:rPr lang="en-US" sz="5400" b="1" dirty="0" smtClean="0"/>
              <a:t>Agent </a:t>
            </a:r>
            <a:r>
              <a:rPr lang="en-US" sz="5400" b="1" dirty="0"/>
              <a:t>Registration</a:t>
            </a:r>
            <a:r>
              <a:rPr lang="en-US" sz="5400" b="1" dirty="0" smtClean="0"/>
              <a:t>:</a:t>
            </a:r>
          </a:p>
          <a:p>
            <a:r>
              <a:rPr lang="en-US" sz="5400" b="1" dirty="0"/>
              <a:t>Tunneling:</a:t>
            </a:r>
            <a:endParaRPr lang="en-US" sz="5400" dirty="0"/>
          </a:p>
        </p:txBody>
      </p:sp>
    </p:spTree>
    <p:extLst>
      <p:ext uri="{BB962C8B-B14F-4D97-AF65-F5344CB8AC3E}">
        <p14:creationId xmlns:p14="http://schemas.microsoft.com/office/powerpoint/2010/main" val="2272286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solidFill>
                  <a:schemeClr val="accent2">
                    <a:lumMod val="60000"/>
                    <a:lumOff val="40000"/>
                  </a:schemeClr>
                </a:solidFill>
              </a:rPr>
              <a:t>Agent Discovery:</a:t>
            </a:r>
            <a:endParaRPr lang="en-US" sz="6000" dirty="0">
              <a:solidFill>
                <a:schemeClr val="accent2">
                  <a:lumMod val="60000"/>
                  <a:lumOff val="40000"/>
                </a:schemeClr>
              </a:solidFill>
            </a:endParaRPr>
          </a:p>
        </p:txBody>
      </p:sp>
      <p:sp>
        <p:nvSpPr>
          <p:cNvPr id="3" name="Content Placeholder 2"/>
          <p:cNvSpPr>
            <a:spLocks noGrp="1"/>
          </p:cNvSpPr>
          <p:nvPr>
            <p:ph idx="1"/>
          </p:nvPr>
        </p:nvSpPr>
        <p:spPr>
          <a:xfrm>
            <a:off x="519545" y="2133600"/>
            <a:ext cx="10985067" cy="3777622"/>
          </a:xfrm>
        </p:spPr>
        <p:txBody>
          <a:bodyPr>
            <a:normAutofit/>
          </a:bodyPr>
          <a:lstStyle/>
          <a:p>
            <a:r>
              <a:rPr lang="en-GB" sz="3200" dirty="0"/>
              <a:t>Agents advertise their presence by periodically broadcasting their agent advertisement messages. The mobile node receiving the agent advertisement messages observes whether the message is from its own home agent and determines whether it is in the home network or foreign network</a:t>
            </a:r>
            <a:endParaRPr lang="en-US" sz="3200" dirty="0"/>
          </a:p>
        </p:txBody>
      </p:sp>
    </p:spTree>
    <p:extLst>
      <p:ext uri="{BB962C8B-B14F-4D97-AF65-F5344CB8AC3E}">
        <p14:creationId xmlns:p14="http://schemas.microsoft.com/office/powerpoint/2010/main" val="21227859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TotalTime>
  <Words>389</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Mobile Internet Protocol (or Mobile IP) </vt:lpstr>
      <vt:lpstr>Mobile IP HELLO</vt:lpstr>
      <vt:lpstr>Terminologies:</vt:lpstr>
      <vt:lpstr>Terminologies:</vt:lpstr>
      <vt:lpstr>Terminologies:</vt:lpstr>
      <vt:lpstr>Terminologies:</vt:lpstr>
      <vt:lpstr>MOBILE IP</vt:lpstr>
      <vt:lpstr>Key Mechanisms in Mobile IP:</vt:lpstr>
      <vt:lpstr>Agent Discovery:</vt:lpstr>
      <vt:lpstr>Agent Registration:</vt:lpstr>
      <vt:lpstr>Tunneling:</vt:lpstr>
      <vt:lpstr>Route Optimization in Mobile IP: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Internet Protocol (or Mobile IP)</dc:title>
  <dc:creator>amit kumar</dc:creator>
  <cp:lastModifiedBy>amit kumar</cp:lastModifiedBy>
  <cp:revision>3</cp:revision>
  <dcterms:created xsi:type="dcterms:W3CDTF">2020-06-03T02:28:25Z</dcterms:created>
  <dcterms:modified xsi:type="dcterms:W3CDTF">2021-07-04T02:20:58Z</dcterms:modified>
</cp:coreProperties>
</file>