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58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A9BD7F1-8CA2-4853-A281-9FE59BC0F2DC}"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24143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82402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252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404023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904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258772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1036700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24346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425059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9BD7F1-8CA2-4853-A281-9FE59BC0F2DC}" type="datetimeFigureOut">
              <a:rPr lang="en-IN" smtClean="0"/>
              <a:t>01-11-2020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33315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BD7F1-8CA2-4853-A281-9FE59BC0F2DC}"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54939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BD7F1-8CA2-4853-A281-9FE59BC0F2DC}" type="datetimeFigureOut">
              <a:rPr lang="en-IN" smtClean="0"/>
              <a:t>01-11-2020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66910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BD7F1-8CA2-4853-A281-9FE59BC0F2DC}" type="datetimeFigureOut">
              <a:rPr lang="en-IN" smtClean="0"/>
              <a:t>01-11-2020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6798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BD7F1-8CA2-4853-A281-9FE59BC0F2DC}" type="datetimeFigureOut">
              <a:rPr lang="en-IN" smtClean="0"/>
              <a:t>01-11-2020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349972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BD7F1-8CA2-4853-A281-9FE59BC0F2DC}"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214111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BD7F1-8CA2-4853-A281-9FE59BC0F2DC}" type="datetimeFigureOut">
              <a:rPr lang="en-IN" smtClean="0"/>
              <a:t>01-11-2020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4F53B-2B63-430D-BBE0-2F7806E2C15E}" type="slidenum">
              <a:rPr lang="en-IN" smtClean="0"/>
              <a:t>‹#›</a:t>
            </a:fld>
            <a:endParaRPr lang="en-IN"/>
          </a:p>
        </p:txBody>
      </p:sp>
    </p:spTree>
    <p:extLst>
      <p:ext uri="{BB962C8B-B14F-4D97-AF65-F5344CB8AC3E}">
        <p14:creationId xmlns:p14="http://schemas.microsoft.com/office/powerpoint/2010/main" val="21284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A9BD7F1-8CA2-4853-A281-9FE59BC0F2DC}" type="datetimeFigureOut">
              <a:rPr lang="en-IN" smtClean="0"/>
              <a:t>01-11-2020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14F53B-2B63-430D-BBE0-2F7806E2C15E}" type="slidenum">
              <a:rPr lang="en-IN" smtClean="0"/>
              <a:t>‹#›</a:t>
            </a:fld>
            <a:endParaRPr lang="en-IN"/>
          </a:p>
        </p:txBody>
      </p:sp>
    </p:spTree>
    <p:extLst>
      <p:ext uri="{BB962C8B-B14F-4D97-AF65-F5344CB8AC3E}">
        <p14:creationId xmlns:p14="http://schemas.microsoft.com/office/powerpoint/2010/main" val="41696973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1A4A-E31C-4D01-9882-2F8FC9FA57DE}"/>
              </a:ext>
            </a:extLst>
          </p:cNvPr>
          <p:cNvSpPr>
            <a:spLocks noGrp="1"/>
          </p:cNvSpPr>
          <p:nvPr>
            <p:ph type="ctrTitle"/>
          </p:nvPr>
        </p:nvSpPr>
        <p:spPr/>
        <p:txBody>
          <a:bodyPr/>
          <a:lstStyle/>
          <a:p>
            <a:r>
              <a:rPr lang="en-IN" dirty="0"/>
              <a:t>The Battle of Neighbourhood</a:t>
            </a:r>
          </a:p>
        </p:txBody>
      </p:sp>
      <p:sp>
        <p:nvSpPr>
          <p:cNvPr id="3" name="Subtitle 2">
            <a:extLst>
              <a:ext uri="{FF2B5EF4-FFF2-40B4-BE49-F238E27FC236}">
                <a16:creationId xmlns:a16="http://schemas.microsoft.com/office/drawing/2014/main" id="{3DFB68FB-352A-4EE8-A3FF-25591E670311}"/>
              </a:ext>
            </a:extLst>
          </p:cNvPr>
          <p:cNvSpPr>
            <a:spLocks noGrp="1"/>
          </p:cNvSpPr>
          <p:nvPr>
            <p:ph type="subTitle" idx="1"/>
          </p:nvPr>
        </p:nvSpPr>
        <p:spPr/>
        <p:txBody>
          <a:bodyPr/>
          <a:lstStyle/>
          <a:p>
            <a:r>
              <a:rPr lang="en-IN" dirty="0"/>
              <a:t>Capstone Project</a:t>
            </a:r>
          </a:p>
        </p:txBody>
      </p:sp>
    </p:spTree>
    <p:extLst>
      <p:ext uri="{BB962C8B-B14F-4D97-AF65-F5344CB8AC3E}">
        <p14:creationId xmlns:p14="http://schemas.microsoft.com/office/powerpoint/2010/main" val="398073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9B27-F267-4EC6-9A60-1150CD8810F0}"/>
              </a:ext>
            </a:extLst>
          </p:cNvPr>
          <p:cNvSpPr>
            <a:spLocks noGrp="1"/>
          </p:cNvSpPr>
          <p:nvPr>
            <p:ph type="title"/>
          </p:nvPr>
        </p:nvSpPr>
        <p:spPr/>
        <p:txBody>
          <a:bodyPr/>
          <a:lstStyle/>
          <a:p>
            <a:r>
              <a:rPr lang="en-IN" dirty="0"/>
              <a:t>Neighbourhood in </a:t>
            </a:r>
            <a:r>
              <a:rPr lang="en-IN" dirty="0" err="1"/>
              <a:t>kingston</a:t>
            </a:r>
            <a:endParaRPr lang="en-IN" dirty="0"/>
          </a:p>
        </p:txBody>
      </p:sp>
      <p:sp>
        <p:nvSpPr>
          <p:cNvPr id="3" name="Content Placeholder 2">
            <a:extLst>
              <a:ext uri="{FF2B5EF4-FFF2-40B4-BE49-F238E27FC236}">
                <a16:creationId xmlns:a16="http://schemas.microsoft.com/office/drawing/2014/main" id="{F8B3B125-0AB2-41DA-9194-C312F21C5E0F}"/>
              </a:ext>
            </a:extLst>
          </p:cNvPr>
          <p:cNvSpPr>
            <a:spLocks noGrp="1"/>
          </p:cNvSpPr>
          <p:nvPr>
            <p:ph idx="1"/>
          </p:nvPr>
        </p:nvSpPr>
        <p:spPr>
          <a:xfrm>
            <a:off x="9359289" y="451338"/>
            <a:ext cx="2012096" cy="3615267"/>
          </a:xfrm>
        </p:spPr>
        <p:txBody>
          <a:bodyPr>
            <a:normAutofit/>
          </a:bodyPr>
          <a:lstStyle/>
          <a:p>
            <a:r>
              <a:rPr lang="en-IN" dirty="0"/>
              <a:t>There are 15 neighbourhoods in the royal borough of Kingston upon Thames, </a:t>
            </a:r>
          </a:p>
        </p:txBody>
      </p:sp>
      <p:pic>
        <p:nvPicPr>
          <p:cNvPr id="4" name="Picture 3">
            <a:extLst>
              <a:ext uri="{FF2B5EF4-FFF2-40B4-BE49-F238E27FC236}">
                <a16:creationId xmlns:a16="http://schemas.microsoft.com/office/drawing/2014/main" id="{39E10C07-6F8B-458A-94F3-847D30F22582}"/>
              </a:ext>
            </a:extLst>
          </p:cNvPr>
          <p:cNvPicPr>
            <a:picLocks noChangeAspect="1"/>
          </p:cNvPicPr>
          <p:nvPr/>
        </p:nvPicPr>
        <p:blipFill>
          <a:blip r:embed="rId2"/>
          <a:stretch>
            <a:fillRect/>
          </a:stretch>
        </p:blipFill>
        <p:spPr>
          <a:xfrm>
            <a:off x="1920019" y="128954"/>
            <a:ext cx="6734175" cy="4057650"/>
          </a:xfrm>
          <a:prstGeom prst="rect">
            <a:avLst/>
          </a:prstGeom>
        </p:spPr>
      </p:pic>
    </p:spTree>
    <p:extLst>
      <p:ext uri="{BB962C8B-B14F-4D97-AF65-F5344CB8AC3E}">
        <p14:creationId xmlns:p14="http://schemas.microsoft.com/office/powerpoint/2010/main" val="12597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E174-AA41-4164-BDDF-DF7F2B067F77}"/>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28DE7252-C157-4731-BB66-DF92E1060A26}"/>
              </a:ext>
            </a:extLst>
          </p:cNvPr>
          <p:cNvSpPr>
            <a:spLocks noGrp="1"/>
          </p:cNvSpPr>
          <p:nvPr>
            <p:ph idx="1"/>
          </p:nvPr>
        </p:nvSpPr>
        <p:spPr>
          <a:xfrm>
            <a:off x="449750" y="357554"/>
            <a:ext cx="10523050" cy="3839308"/>
          </a:xfrm>
        </p:spPr>
        <p:txBody>
          <a:bodyPr>
            <a:normAutofit fontScale="92500" lnSpcReduction="20000"/>
          </a:bodyPr>
          <a:lstStyle/>
          <a:p>
            <a:r>
              <a:rPr lang="en-IN" dirty="0"/>
              <a:t>Using the final data set containing the neighbourhoods in Kingston upon Thames along with the latitude and longitude, we can find all the venues within a 500 meter radius of each neighbourhood by connecting to the Foursquare API.</a:t>
            </a:r>
          </a:p>
          <a:p>
            <a:r>
              <a:rPr lang="en-IN" dirty="0"/>
              <a:t>One hot encoding is done on the venues data. The Venues data is then grouped by the Neighbourhood and the mean of the venues are calculated, finally the 10 common venues are calculated for each of the neighbourhoods.</a:t>
            </a:r>
          </a:p>
          <a:p>
            <a:r>
              <a:rPr lang="en-IN" dirty="0"/>
              <a:t>To help people find similar neighbourhoods in the safest borough we will be clustering similar neighbourhoods using K - means clustering which is a form of unsupervised machine learning algorithm that clusters data based on predefined cluster size.</a:t>
            </a:r>
          </a:p>
          <a:p>
            <a:r>
              <a:rPr lang="en-IN" dirty="0"/>
              <a:t>We will use a cluster size of 5 for this project that will cluster the 15 neighbourhoods into 5 clusters. The reason to conduct a K- means clustering is to cluster neighbourhoods with similar venues together so that people can shortlist the area of their interests based on the venues/amenities around each neighbourhood.</a:t>
            </a:r>
          </a:p>
          <a:p>
            <a:endParaRPr lang="en-IN" dirty="0"/>
          </a:p>
        </p:txBody>
      </p:sp>
      <p:pic>
        <p:nvPicPr>
          <p:cNvPr id="4" name="Picture 3">
            <a:extLst>
              <a:ext uri="{FF2B5EF4-FFF2-40B4-BE49-F238E27FC236}">
                <a16:creationId xmlns:a16="http://schemas.microsoft.com/office/drawing/2014/main" id="{51F35603-BC60-4A81-AD7E-25F76A916756}"/>
              </a:ext>
            </a:extLst>
          </p:cNvPr>
          <p:cNvPicPr>
            <a:picLocks noChangeAspect="1"/>
          </p:cNvPicPr>
          <p:nvPr/>
        </p:nvPicPr>
        <p:blipFill>
          <a:blip r:embed="rId2"/>
          <a:stretch>
            <a:fillRect/>
          </a:stretch>
        </p:blipFill>
        <p:spPr>
          <a:xfrm>
            <a:off x="2776537" y="3761072"/>
            <a:ext cx="6334125" cy="1162050"/>
          </a:xfrm>
          <a:prstGeom prst="rect">
            <a:avLst/>
          </a:prstGeom>
        </p:spPr>
      </p:pic>
    </p:spTree>
    <p:extLst>
      <p:ext uri="{BB962C8B-B14F-4D97-AF65-F5344CB8AC3E}">
        <p14:creationId xmlns:p14="http://schemas.microsoft.com/office/powerpoint/2010/main" val="245322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F713-CDC1-4327-A227-06450DB783B4}"/>
              </a:ext>
            </a:extLst>
          </p:cNvPr>
          <p:cNvSpPr>
            <a:spLocks noGrp="1"/>
          </p:cNvSpPr>
          <p:nvPr>
            <p:ph type="title"/>
          </p:nvPr>
        </p:nvSpPr>
        <p:spPr/>
        <p:txBody>
          <a:bodyPr/>
          <a:lstStyle/>
          <a:p>
            <a:r>
              <a:rPr lang="en-IN" dirty="0"/>
              <a:t>Outcome - result</a:t>
            </a:r>
          </a:p>
        </p:txBody>
      </p:sp>
      <p:sp>
        <p:nvSpPr>
          <p:cNvPr id="3" name="Content Placeholder 2">
            <a:extLst>
              <a:ext uri="{FF2B5EF4-FFF2-40B4-BE49-F238E27FC236}">
                <a16:creationId xmlns:a16="http://schemas.microsoft.com/office/drawing/2014/main" id="{A07BADED-6350-4156-A1F6-8F86FED87916}"/>
              </a:ext>
            </a:extLst>
          </p:cNvPr>
          <p:cNvSpPr>
            <a:spLocks noGrp="1"/>
          </p:cNvSpPr>
          <p:nvPr>
            <p:ph idx="1"/>
          </p:nvPr>
        </p:nvSpPr>
        <p:spPr>
          <a:xfrm>
            <a:off x="684211" y="685800"/>
            <a:ext cx="5036651" cy="3006969"/>
          </a:xfrm>
        </p:spPr>
        <p:txBody>
          <a:bodyPr>
            <a:normAutofit fontScale="70000" lnSpcReduction="20000"/>
          </a:bodyPr>
          <a:lstStyle/>
          <a:p>
            <a:r>
              <a:rPr lang="en-IN" dirty="0"/>
              <a:t>After running the K-means clustering we can access each cluster created to see which neighbourhoods were assigned to each of the five clusters. Visualizing the clustered neighbourhoods on a map using the folium library.</a:t>
            </a:r>
          </a:p>
          <a:p>
            <a:r>
              <a:rPr lang="en-IN" dirty="0"/>
              <a:t>Each cluster is colour coded for the ease of presentation, we can see that majority of the neighbourhood falls in the red cluster which is the first cluster. Three neighbourhoods have their own cluster (Blue, Purple and Yellow), these are clusters two three and five. The green cluster consists of two neighbourhoods which is the 4th cluster.</a:t>
            </a:r>
          </a:p>
          <a:p>
            <a:endParaRPr lang="en-IN" dirty="0"/>
          </a:p>
          <a:p>
            <a:endParaRPr lang="en-IN" dirty="0"/>
          </a:p>
        </p:txBody>
      </p:sp>
      <p:pic>
        <p:nvPicPr>
          <p:cNvPr id="4" name="Picture 3">
            <a:extLst>
              <a:ext uri="{FF2B5EF4-FFF2-40B4-BE49-F238E27FC236}">
                <a16:creationId xmlns:a16="http://schemas.microsoft.com/office/drawing/2014/main" id="{ED65E3C3-0867-44EF-886A-02131E381AF4}"/>
              </a:ext>
            </a:extLst>
          </p:cNvPr>
          <p:cNvPicPr/>
          <p:nvPr/>
        </p:nvPicPr>
        <p:blipFill>
          <a:blip r:embed="rId2"/>
          <a:stretch>
            <a:fillRect/>
          </a:stretch>
        </p:blipFill>
        <p:spPr>
          <a:xfrm>
            <a:off x="5948411" y="761381"/>
            <a:ext cx="5390149" cy="3328670"/>
          </a:xfrm>
          <a:prstGeom prst="rect">
            <a:avLst/>
          </a:prstGeom>
        </p:spPr>
      </p:pic>
    </p:spTree>
    <p:extLst>
      <p:ext uri="{BB962C8B-B14F-4D97-AF65-F5344CB8AC3E}">
        <p14:creationId xmlns:p14="http://schemas.microsoft.com/office/powerpoint/2010/main" val="384076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6788-9B3F-4126-9D5A-32C84232B7DB}"/>
              </a:ext>
            </a:extLst>
          </p:cNvPr>
          <p:cNvSpPr>
            <a:spLocks noGrp="1"/>
          </p:cNvSpPr>
          <p:nvPr>
            <p:ph type="title"/>
          </p:nvPr>
        </p:nvSpPr>
        <p:spPr/>
        <p:txBody>
          <a:bodyPr/>
          <a:lstStyle/>
          <a:p>
            <a:r>
              <a:rPr lang="en-IN" dirty="0"/>
              <a:t>Neighbour in 1</a:t>
            </a:r>
            <a:r>
              <a:rPr lang="en-IN" baseline="30000" dirty="0"/>
              <a:t>st</a:t>
            </a:r>
            <a:r>
              <a:rPr lang="en-IN" dirty="0"/>
              <a:t> cluster</a:t>
            </a:r>
          </a:p>
        </p:txBody>
      </p:sp>
      <p:sp>
        <p:nvSpPr>
          <p:cNvPr id="3" name="Content Placeholder 2">
            <a:extLst>
              <a:ext uri="{FF2B5EF4-FFF2-40B4-BE49-F238E27FC236}">
                <a16:creationId xmlns:a16="http://schemas.microsoft.com/office/drawing/2014/main" id="{C733287D-3CA8-4B3E-B481-A33E5E9FD35D}"/>
              </a:ext>
            </a:extLst>
          </p:cNvPr>
          <p:cNvSpPr>
            <a:spLocks noGrp="1"/>
          </p:cNvSpPr>
          <p:nvPr>
            <p:ph idx="1"/>
          </p:nvPr>
        </p:nvSpPr>
        <p:spPr>
          <a:xfrm>
            <a:off x="684212" y="685800"/>
            <a:ext cx="4582732" cy="3615267"/>
          </a:xfrm>
        </p:spPr>
        <p:txBody>
          <a:bodyPr/>
          <a:lstStyle/>
          <a:p>
            <a:r>
              <a:rPr lang="en-IN" dirty="0"/>
              <a:t>The cluster one is the biggest cluster with 9 of the 15 neighbourhoods in the borough Kingston upon Thames. Upon closely examining these neighbourhoods we can see that the most common venues in these neighbourhoods are Restaurants, Pubs, Cafe, Supermarkets, and stores</a:t>
            </a:r>
          </a:p>
          <a:p>
            <a:endParaRPr lang="en-IN" dirty="0"/>
          </a:p>
        </p:txBody>
      </p:sp>
      <p:pic>
        <p:nvPicPr>
          <p:cNvPr id="4" name="Picture 3">
            <a:extLst>
              <a:ext uri="{FF2B5EF4-FFF2-40B4-BE49-F238E27FC236}">
                <a16:creationId xmlns:a16="http://schemas.microsoft.com/office/drawing/2014/main" id="{521B90A9-81E5-4230-B9A3-19D1596C45CE}"/>
              </a:ext>
            </a:extLst>
          </p:cNvPr>
          <p:cNvPicPr>
            <a:picLocks noChangeAspect="1"/>
          </p:cNvPicPr>
          <p:nvPr/>
        </p:nvPicPr>
        <p:blipFill>
          <a:blip r:embed="rId2"/>
          <a:stretch>
            <a:fillRect/>
          </a:stretch>
        </p:blipFill>
        <p:spPr>
          <a:xfrm>
            <a:off x="5811393" y="335851"/>
            <a:ext cx="6153150" cy="3552825"/>
          </a:xfrm>
          <a:prstGeom prst="rect">
            <a:avLst/>
          </a:prstGeom>
        </p:spPr>
      </p:pic>
    </p:spTree>
    <p:extLst>
      <p:ext uri="{BB962C8B-B14F-4D97-AF65-F5344CB8AC3E}">
        <p14:creationId xmlns:p14="http://schemas.microsoft.com/office/powerpoint/2010/main" val="51296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F293-BBF9-4D13-95AF-D14EE0231DB6}"/>
              </a:ext>
            </a:extLst>
          </p:cNvPr>
          <p:cNvSpPr>
            <a:spLocks noGrp="1"/>
          </p:cNvSpPr>
          <p:nvPr>
            <p:ph type="title"/>
          </p:nvPr>
        </p:nvSpPr>
        <p:spPr/>
        <p:txBody>
          <a:bodyPr/>
          <a:lstStyle/>
          <a:p>
            <a:r>
              <a:rPr lang="en-IN" dirty="0"/>
              <a:t>Cluster 2 neighbourhood</a:t>
            </a:r>
          </a:p>
        </p:txBody>
      </p:sp>
      <p:sp>
        <p:nvSpPr>
          <p:cNvPr id="3" name="Content Placeholder 2">
            <a:extLst>
              <a:ext uri="{FF2B5EF4-FFF2-40B4-BE49-F238E27FC236}">
                <a16:creationId xmlns:a16="http://schemas.microsoft.com/office/drawing/2014/main" id="{0E67CA9B-6EF3-4C53-8E9D-641A0687A52C}"/>
              </a:ext>
            </a:extLst>
          </p:cNvPr>
          <p:cNvSpPr>
            <a:spLocks noGrp="1"/>
          </p:cNvSpPr>
          <p:nvPr>
            <p:ph idx="1"/>
          </p:nvPr>
        </p:nvSpPr>
        <p:spPr/>
        <p:txBody>
          <a:bodyPr/>
          <a:lstStyle/>
          <a:p>
            <a:r>
              <a:rPr lang="en-IN" dirty="0"/>
              <a:t>The second cluster has one neighbourhood which consists of Venues such as Restaurants, Golf courses, and wine shops.</a:t>
            </a:r>
          </a:p>
          <a:p>
            <a:endParaRPr lang="en-IN" dirty="0"/>
          </a:p>
        </p:txBody>
      </p:sp>
      <p:pic>
        <p:nvPicPr>
          <p:cNvPr id="4" name="Picture 3">
            <a:extLst>
              <a:ext uri="{FF2B5EF4-FFF2-40B4-BE49-F238E27FC236}">
                <a16:creationId xmlns:a16="http://schemas.microsoft.com/office/drawing/2014/main" id="{5D44E70A-6820-440D-930D-323B602A6038}"/>
              </a:ext>
            </a:extLst>
          </p:cNvPr>
          <p:cNvPicPr>
            <a:picLocks noChangeAspect="1"/>
          </p:cNvPicPr>
          <p:nvPr/>
        </p:nvPicPr>
        <p:blipFill>
          <a:blip r:embed="rId2"/>
          <a:stretch>
            <a:fillRect/>
          </a:stretch>
        </p:blipFill>
        <p:spPr>
          <a:xfrm>
            <a:off x="1497623" y="3014662"/>
            <a:ext cx="6172200" cy="828675"/>
          </a:xfrm>
          <a:prstGeom prst="rect">
            <a:avLst/>
          </a:prstGeom>
        </p:spPr>
      </p:pic>
    </p:spTree>
    <p:extLst>
      <p:ext uri="{BB962C8B-B14F-4D97-AF65-F5344CB8AC3E}">
        <p14:creationId xmlns:p14="http://schemas.microsoft.com/office/powerpoint/2010/main" val="1706895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2850-364D-4179-8A28-642C5158EA7C}"/>
              </a:ext>
            </a:extLst>
          </p:cNvPr>
          <p:cNvSpPr>
            <a:spLocks noGrp="1"/>
          </p:cNvSpPr>
          <p:nvPr>
            <p:ph type="title"/>
          </p:nvPr>
        </p:nvSpPr>
        <p:spPr/>
        <p:txBody>
          <a:bodyPr/>
          <a:lstStyle/>
          <a:p>
            <a:r>
              <a:rPr lang="en-IN" dirty="0"/>
              <a:t>Cluster 3 neighbourhood</a:t>
            </a:r>
          </a:p>
        </p:txBody>
      </p:sp>
      <p:pic>
        <p:nvPicPr>
          <p:cNvPr id="4" name="Content Placeholder 3">
            <a:extLst>
              <a:ext uri="{FF2B5EF4-FFF2-40B4-BE49-F238E27FC236}">
                <a16:creationId xmlns:a16="http://schemas.microsoft.com/office/drawing/2014/main" id="{8A6FC5EB-697E-45D8-BD1D-C8B448DBC4B3}"/>
              </a:ext>
            </a:extLst>
          </p:cNvPr>
          <p:cNvPicPr>
            <a:picLocks noGrp="1" noChangeAspect="1"/>
          </p:cNvPicPr>
          <p:nvPr>
            <p:ph idx="1"/>
          </p:nvPr>
        </p:nvPicPr>
        <p:blipFill>
          <a:blip r:embed="rId2"/>
          <a:stretch>
            <a:fillRect/>
          </a:stretch>
        </p:blipFill>
        <p:spPr>
          <a:xfrm>
            <a:off x="2080725" y="2943225"/>
            <a:ext cx="6210300" cy="971550"/>
          </a:xfrm>
          <a:prstGeom prst="rect">
            <a:avLst/>
          </a:prstGeom>
        </p:spPr>
      </p:pic>
      <p:sp>
        <p:nvSpPr>
          <p:cNvPr id="5" name="Rectangle 4">
            <a:extLst>
              <a:ext uri="{FF2B5EF4-FFF2-40B4-BE49-F238E27FC236}">
                <a16:creationId xmlns:a16="http://schemas.microsoft.com/office/drawing/2014/main" id="{BB5C77B6-4F05-4842-A19D-273739B8B8F9}"/>
              </a:ext>
            </a:extLst>
          </p:cNvPr>
          <p:cNvSpPr/>
          <p:nvPr/>
        </p:nvSpPr>
        <p:spPr>
          <a:xfrm>
            <a:off x="1453662" y="1816717"/>
            <a:ext cx="6780213" cy="923330"/>
          </a:xfrm>
          <a:prstGeom prst="rect">
            <a:avLst/>
          </a:prstGeom>
        </p:spPr>
        <p:txBody>
          <a:bodyPr wrap="square">
            <a:spAutoFit/>
          </a:bodyPr>
          <a:lstStyle/>
          <a:p>
            <a:pPr marL="222250" indent="-6350" algn="just">
              <a:lnSpc>
                <a:spcPct val="90000"/>
              </a:lnSpc>
              <a:spcAft>
                <a:spcPts val="2325"/>
              </a:spcAft>
            </a:pPr>
            <a:r>
              <a:rPr lang="en-IN" sz="2000" dirty="0">
                <a:solidFill>
                  <a:schemeClr val="bg2">
                    <a:lumMod val="75000"/>
                  </a:schemeClr>
                </a:solidFill>
              </a:rPr>
              <a:t>The third cluster has one </a:t>
            </a:r>
            <a:r>
              <a:rPr lang="en-IN" sz="2000" dirty="0" err="1">
                <a:solidFill>
                  <a:schemeClr val="bg2">
                    <a:lumMod val="75000"/>
                  </a:schemeClr>
                </a:solidFill>
              </a:rPr>
              <a:t>neighbuorhood</a:t>
            </a:r>
            <a:r>
              <a:rPr lang="en-IN" sz="2000" dirty="0">
                <a:solidFill>
                  <a:schemeClr val="bg2">
                    <a:lumMod val="75000"/>
                  </a:schemeClr>
                </a:solidFill>
              </a:rPr>
              <a:t> which consists of Venues such as Train stations, Restaurants, and Furniture shops.</a:t>
            </a:r>
          </a:p>
        </p:txBody>
      </p:sp>
    </p:spTree>
    <p:extLst>
      <p:ext uri="{BB962C8B-B14F-4D97-AF65-F5344CB8AC3E}">
        <p14:creationId xmlns:p14="http://schemas.microsoft.com/office/powerpoint/2010/main" val="392642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EF0B-42D7-4FFD-B695-27C7F766D0FE}"/>
              </a:ext>
            </a:extLst>
          </p:cNvPr>
          <p:cNvSpPr>
            <a:spLocks noGrp="1"/>
          </p:cNvSpPr>
          <p:nvPr>
            <p:ph type="title"/>
          </p:nvPr>
        </p:nvSpPr>
        <p:spPr/>
        <p:txBody>
          <a:bodyPr/>
          <a:lstStyle/>
          <a:p>
            <a:r>
              <a:rPr lang="en-IN" dirty="0"/>
              <a:t>4</a:t>
            </a:r>
            <a:r>
              <a:rPr lang="en-IN" baseline="30000" dirty="0"/>
              <a:t>th</a:t>
            </a:r>
            <a:r>
              <a:rPr lang="en-IN" dirty="0"/>
              <a:t> and 5</a:t>
            </a:r>
            <a:r>
              <a:rPr lang="en-IN" baseline="30000" dirty="0"/>
              <a:t>th</a:t>
            </a:r>
            <a:r>
              <a:rPr lang="en-IN" dirty="0"/>
              <a:t> </a:t>
            </a:r>
            <a:r>
              <a:rPr lang="en-IN" dirty="0" err="1"/>
              <a:t>cluseter</a:t>
            </a:r>
            <a:endParaRPr lang="en-IN" dirty="0"/>
          </a:p>
        </p:txBody>
      </p:sp>
      <p:sp>
        <p:nvSpPr>
          <p:cNvPr id="3" name="Content Placeholder 2">
            <a:extLst>
              <a:ext uri="{FF2B5EF4-FFF2-40B4-BE49-F238E27FC236}">
                <a16:creationId xmlns:a16="http://schemas.microsoft.com/office/drawing/2014/main" id="{5C8CD618-11EB-482F-B710-C96DEE28509B}"/>
              </a:ext>
            </a:extLst>
          </p:cNvPr>
          <p:cNvSpPr>
            <a:spLocks noGrp="1"/>
          </p:cNvSpPr>
          <p:nvPr>
            <p:ph idx="1"/>
          </p:nvPr>
        </p:nvSpPr>
        <p:spPr>
          <a:xfrm>
            <a:off x="684212" y="685800"/>
            <a:ext cx="4778742" cy="3615267"/>
          </a:xfrm>
        </p:spPr>
        <p:txBody>
          <a:bodyPr>
            <a:normAutofit lnSpcReduction="10000"/>
          </a:bodyPr>
          <a:lstStyle/>
          <a:p>
            <a:r>
              <a:rPr lang="en-IN" dirty="0"/>
              <a:t>The fourth cluster has two neighbourhoods in it, these neighbourhoods have common venues such as Parks, Gym/Fitness centres, Bus Stops, Restaurants, Electronics Stores and Soccer fields etc.</a:t>
            </a:r>
          </a:p>
          <a:p>
            <a:r>
              <a:rPr lang="en-IN" dirty="0"/>
              <a:t>The fifth cluster has one neighbourhood which consists of Venues such as Grocery shops, Bars, Restaurants, Furniture shops, and Department stores.</a:t>
            </a:r>
          </a:p>
          <a:p>
            <a:endParaRPr lang="en-IN" dirty="0"/>
          </a:p>
        </p:txBody>
      </p:sp>
      <p:pic>
        <p:nvPicPr>
          <p:cNvPr id="4" name="Picture 3">
            <a:extLst>
              <a:ext uri="{FF2B5EF4-FFF2-40B4-BE49-F238E27FC236}">
                <a16:creationId xmlns:a16="http://schemas.microsoft.com/office/drawing/2014/main" id="{6A56AC3D-E015-4DED-8CF2-F4DD99F24183}"/>
              </a:ext>
            </a:extLst>
          </p:cNvPr>
          <p:cNvPicPr>
            <a:picLocks noChangeAspect="1"/>
          </p:cNvPicPr>
          <p:nvPr/>
        </p:nvPicPr>
        <p:blipFill>
          <a:blip r:embed="rId2"/>
          <a:stretch>
            <a:fillRect/>
          </a:stretch>
        </p:blipFill>
        <p:spPr>
          <a:xfrm>
            <a:off x="5411788" y="863601"/>
            <a:ext cx="6096000" cy="1190625"/>
          </a:xfrm>
          <a:prstGeom prst="rect">
            <a:avLst/>
          </a:prstGeom>
        </p:spPr>
      </p:pic>
      <p:pic>
        <p:nvPicPr>
          <p:cNvPr id="5" name="Picture 4">
            <a:extLst>
              <a:ext uri="{FF2B5EF4-FFF2-40B4-BE49-F238E27FC236}">
                <a16:creationId xmlns:a16="http://schemas.microsoft.com/office/drawing/2014/main" id="{FC6200C4-4D74-4E79-B06C-4A4373C54B4D}"/>
              </a:ext>
            </a:extLst>
          </p:cNvPr>
          <p:cNvPicPr>
            <a:picLocks noChangeAspect="1"/>
          </p:cNvPicPr>
          <p:nvPr/>
        </p:nvPicPr>
        <p:blipFill>
          <a:blip r:embed="rId3"/>
          <a:stretch>
            <a:fillRect/>
          </a:stretch>
        </p:blipFill>
        <p:spPr>
          <a:xfrm>
            <a:off x="5462954" y="2827744"/>
            <a:ext cx="6238875" cy="857250"/>
          </a:xfrm>
          <a:prstGeom prst="rect">
            <a:avLst/>
          </a:prstGeom>
        </p:spPr>
      </p:pic>
    </p:spTree>
    <p:extLst>
      <p:ext uri="{BB962C8B-B14F-4D97-AF65-F5344CB8AC3E}">
        <p14:creationId xmlns:p14="http://schemas.microsoft.com/office/powerpoint/2010/main" val="386375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9215-58B9-4F00-B198-70F82573FB4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9523F11F-5338-4E41-B63D-4385949858C6}"/>
              </a:ext>
            </a:extLst>
          </p:cNvPr>
          <p:cNvSpPr>
            <a:spLocks noGrp="1"/>
          </p:cNvSpPr>
          <p:nvPr>
            <p:ph idx="1"/>
          </p:nvPr>
        </p:nvSpPr>
        <p:spPr/>
        <p:txBody>
          <a:bodyPr>
            <a:normAutofit fontScale="85000" lnSpcReduction="20000"/>
          </a:bodyPr>
          <a:lstStyle/>
          <a:p>
            <a:pPr lvl="0" fontAlgn="base"/>
            <a:r>
              <a:rPr lang="en-IN" dirty="0"/>
              <a:t>The aim of this project is to help people to relocate to the safest borough in London, and can chose the neighbourhoods to which they want to relocate based on the most common venues in it.</a:t>
            </a:r>
          </a:p>
          <a:p>
            <a:pPr lvl="0" fontAlgn="base"/>
            <a:r>
              <a:rPr lang="en-IN" dirty="0"/>
              <a:t>The Clusters 3 and 4 have Train stations and Bus stops as the most common venues. It is suited for a person is looking for a neighbourhood with good connectivity and public transportation </a:t>
            </a:r>
          </a:p>
          <a:p>
            <a:pPr lvl="0" fontAlgn="base"/>
            <a:r>
              <a:rPr lang="en-IN" dirty="0"/>
              <a:t>If a person is looking for a neighbourhood with stores and restaurants in a close proximity then the neighbourhoods in the first cluster is suitable.</a:t>
            </a:r>
          </a:p>
          <a:p>
            <a:pPr lvl="0" fontAlgn="base"/>
            <a:r>
              <a:rPr lang="en-IN" dirty="0"/>
              <a:t>For a family the neighbourhoods in Cluster 4 are more suitable dues to the common venues in that cluster, these neighbourhoods have common venues such as Parks, Gym/Fitness centres, Bus Stops, Restaurants, Electronics Stores and Soccer fields which is ideal for a family.</a:t>
            </a:r>
          </a:p>
          <a:p>
            <a:pPr fontAlgn="base"/>
            <a:r>
              <a:rPr lang="en-IN" dirty="0"/>
              <a:t>The preference of venues may vary from person to person, they can select a neighbourhood based on ones priorities.</a:t>
            </a:r>
          </a:p>
          <a:p>
            <a:endParaRPr lang="en-IN" dirty="0"/>
          </a:p>
        </p:txBody>
      </p:sp>
    </p:spTree>
    <p:extLst>
      <p:ext uri="{BB962C8B-B14F-4D97-AF65-F5344CB8AC3E}">
        <p14:creationId xmlns:p14="http://schemas.microsoft.com/office/powerpoint/2010/main" val="207305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CE80-B781-4655-A102-8E9F7EED1CD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10F9420-3CD1-4C21-B9A7-CCC18B21E122}"/>
              </a:ext>
            </a:extLst>
          </p:cNvPr>
          <p:cNvSpPr>
            <a:spLocks noGrp="1"/>
          </p:cNvSpPr>
          <p:nvPr>
            <p:ph idx="1"/>
          </p:nvPr>
        </p:nvSpPr>
        <p:spPr/>
        <p:txBody>
          <a:bodyPr>
            <a:normAutofit lnSpcReduction="10000"/>
          </a:bodyPr>
          <a:lstStyle/>
          <a:p>
            <a:pPr lvl="0" fontAlgn="base"/>
            <a:r>
              <a:rPr lang="en-IN" dirty="0"/>
              <a:t>This project helps a person get a better understanding of the neighbourhoods with respect to the most common venues in that neighbourhood. It is always helpful to make use of technology to stay one step ahead i.e. finding out more about places before moving into a neighbourhood.</a:t>
            </a:r>
          </a:p>
          <a:p>
            <a:pPr lvl="0" fontAlgn="base"/>
            <a:r>
              <a:rPr lang="en-IN" dirty="0"/>
              <a:t>In this project the safety is taken as primary concern to shortlist the safest borough of London. The future of this project includes taking other factors such as cost of living in the areas into consideration to shortlist the borough, such as filtering areas based on a predefined budget or ample employment opportunities and status of living.</a:t>
            </a:r>
          </a:p>
          <a:p>
            <a:endParaRPr lang="en-IN" dirty="0"/>
          </a:p>
        </p:txBody>
      </p:sp>
    </p:spTree>
    <p:extLst>
      <p:ext uri="{BB962C8B-B14F-4D97-AF65-F5344CB8AC3E}">
        <p14:creationId xmlns:p14="http://schemas.microsoft.com/office/powerpoint/2010/main" val="265788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C8F3-F207-4A6C-8CA8-C6B9EABE36FA}"/>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9B4F9CE2-AD4F-41E2-A531-600AB2E3E676}"/>
              </a:ext>
            </a:extLst>
          </p:cNvPr>
          <p:cNvSpPr>
            <a:spLocks noGrp="1"/>
          </p:cNvSpPr>
          <p:nvPr>
            <p:ph idx="1"/>
          </p:nvPr>
        </p:nvSpPr>
        <p:spPr/>
        <p:txBody>
          <a:bodyPr/>
          <a:lstStyle/>
          <a:p>
            <a:r>
              <a:rPr lang="en-IN" dirty="0"/>
              <a:t>Safety is a top concern when moving to a new area. If you don't feel safe in your own home, you're not going to be able to enjoy living there</a:t>
            </a:r>
          </a:p>
        </p:txBody>
      </p:sp>
    </p:spTree>
    <p:extLst>
      <p:ext uri="{BB962C8B-B14F-4D97-AF65-F5344CB8AC3E}">
        <p14:creationId xmlns:p14="http://schemas.microsoft.com/office/powerpoint/2010/main" val="316715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FBB6-C45F-4444-BE48-2F3C06EEE88F}"/>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454D6BDB-3EA2-4D9D-838C-6B537F9B0577}"/>
              </a:ext>
            </a:extLst>
          </p:cNvPr>
          <p:cNvSpPr>
            <a:spLocks noGrp="1"/>
          </p:cNvSpPr>
          <p:nvPr>
            <p:ph idx="1"/>
          </p:nvPr>
        </p:nvSpPr>
        <p:spPr/>
        <p:txBody>
          <a:bodyPr/>
          <a:lstStyle/>
          <a:p>
            <a:r>
              <a:rPr lang="en-IN" dirty="0"/>
              <a:t>This project targets to select the safest borough in London based on the total crimes, explore the neighbourhoods of that borough to find the 10 most common venues in each neighbourhood and finally cluster the neighbourhoods using k-mean clustering</a:t>
            </a:r>
          </a:p>
        </p:txBody>
      </p:sp>
    </p:spTree>
    <p:extLst>
      <p:ext uri="{BB962C8B-B14F-4D97-AF65-F5344CB8AC3E}">
        <p14:creationId xmlns:p14="http://schemas.microsoft.com/office/powerpoint/2010/main" val="162069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D79C-AAD4-48EB-B614-9FDB7A722391}"/>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D7D0A12A-31D5-4957-B549-B4D061DD8FCD}"/>
              </a:ext>
            </a:extLst>
          </p:cNvPr>
          <p:cNvSpPr>
            <a:spLocks noGrp="1"/>
          </p:cNvSpPr>
          <p:nvPr>
            <p:ph idx="1"/>
          </p:nvPr>
        </p:nvSpPr>
        <p:spPr/>
        <p:txBody>
          <a:bodyPr/>
          <a:lstStyle/>
          <a:p>
            <a:r>
              <a:rPr lang="en-IN" dirty="0"/>
              <a:t>People who are considering to relocate to London will be interested to identify the safest borough in London and explore its neighbourhood's and common venues around each neighbourhood.</a:t>
            </a:r>
          </a:p>
          <a:p>
            <a:endParaRPr lang="en-IN" dirty="0"/>
          </a:p>
        </p:txBody>
      </p:sp>
    </p:spTree>
    <p:extLst>
      <p:ext uri="{BB962C8B-B14F-4D97-AF65-F5344CB8AC3E}">
        <p14:creationId xmlns:p14="http://schemas.microsoft.com/office/powerpoint/2010/main" val="141471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02B8-5877-4BC7-8969-1F2255B4B5C0}"/>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7EEDE64A-EF65-4A59-9C24-026AF4891D9B}"/>
              </a:ext>
            </a:extLst>
          </p:cNvPr>
          <p:cNvSpPr>
            <a:spLocks noGrp="1"/>
          </p:cNvSpPr>
          <p:nvPr>
            <p:ph idx="1"/>
          </p:nvPr>
        </p:nvSpPr>
        <p:spPr/>
        <p:txBody>
          <a:bodyPr/>
          <a:lstStyle/>
          <a:p>
            <a:pPr lvl="0" fontAlgn="base"/>
            <a:r>
              <a:rPr lang="en-IN" dirty="0"/>
              <a:t>The first data source of the project uses a London crime data that shows the crime per borough in London.</a:t>
            </a:r>
          </a:p>
          <a:p>
            <a:pPr lvl="0" fontAlgn="base"/>
            <a:r>
              <a:rPr lang="en-IN" dirty="0"/>
              <a:t>The second source of data is scraped from a </a:t>
            </a:r>
            <a:r>
              <a:rPr lang="en-IN" dirty="0" err="1"/>
              <a:t>wikipedia</a:t>
            </a:r>
            <a:r>
              <a:rPr lang="en-IN" dirty="0"/>
              <a:t> page that contains the list of London boroughs. This page contains additional information about the boroughs.</a:t>
            </a:r>
          </a:p>
          <a:p>
            <a:r>
              <a:rPr lang="en-IN" dirty="0"/>
              <a:t>The third data source is the list of </a:t>
            </a:r>
            <a:r>
              <a:rPr lang="en-IN" dirty="0" err="1"/>
              <a:t>Neighborhoods</a:t>
            </a:r>
            <a:r>
              <a:rPr lang="en-IN" dirty="0"/>
              <a:t> in the Royal Borough of Kingston upon Thames as found on the </a:t>
            </a:r>
            <a:r>
              <a:rPr lang="en-IN" dirty="0" err="1"/>
              <a:t>wikipedia</a:t>
            </a:r>
            <a:r>
              <a:rPr lang="en-IN" dirty="0"/>
              <a:t> page</a:t>
            </a:r>
          </a:p>
        </p:txBody>
      </p:sp>
    </p:spTree>
    <p:extLst>
      <p:ext uri="{BB962C8B-B14F-4D97-AF65-F5344CB8AC3E}">
        <p14:creationId xmlns:p14="http://schemas.microsoft.com/office/powerpoint/2010/main" val="254587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AFAC-A2DC-4B13-816C-8A227104F535}"/>
              </a:ext>
            </a:extLst>
          </p:cNvPr>
          <p:cNvSpPr>
            <a:spLocks noGrp="1"/>
          </p:cNvSpPr>
          <p:nvPr>
            <p:ph type="title"/>
          </p:nvPr>
        </p:nvSpPr>
        <p:spPr/>
        <p:txBody>
          <a:bodyPr/>
          <a:lstStyle/>
          <a:p>
            <a:r>
              <a:rPr lang="en-IN" dirty="0"/>
              <a:t>Data Wrangling </a:t>
            </a:r>
          </a:p>
        </p:txBody>
      </p:sp>
      <p:sp>
        <p:nvSpPr>
          <p:cNvPr id="3" name="Content Placeholder 2">
            <a:extLst>
              <a:ext uri="{FF2B5EF4-FFF2-40B4-BE49-F238E27FC236}">
                <a16:creationId xmlns:a16="http://schemas.microsoft.com/office/drawing/2014/main" id="{7AD9913E-7519-4DEA-8384-F7332151F574}"/>
              </a:ext>
            </a:extLst>
          </p:cNvPr>
          <p:cNvSpPr>
            <a:spLocks noGrp="1"/>
          </p:cNvSpPr>
          <p:nvPr>
            <p:ph idx="1"/>
          </p:nvPr>
        </p:nvSpPr>
        <p:spPr/>
        <p:txBody>
          <a:bodyPr>
            <a:normAutofit fontScale="70000" lnSpcReduction="20000"/>
          </a:bodyPr>
          <a:lstStyle/>
          <a:p>
            <a:pPr lvl="0" fontAlgn="base"/>
            <a:r>
              <a:rPr lang="en-IN" dirty="0"/>
              <a:t>From the London crime data, the crimes during the most recent year (2016) are only selected. The major categories of crime are pivoted to get the total crimes per the boroughs for each major category.</a:t>
            </a:r>
          </a:p>
          <a:p>
            <a:pPr lvl="0" fontAlgn="base"/>
            <a:r>
              <a:rPr lang="en-IN" dirty="0"/>
              <a:t>The second data is scraped from a </a:t>
            </a:r>
            <a:r>
              <a:rPr lang="en-IN" dirty="0" err="1"/>
              <a:t>wikipedia</a:t>
            </a:r>
            <a:r>
              <a:rPr lang="en-IN" dirty="0"/>
              <a:t> page using the Beautiful Soup library in python. Using this library we can extract the data in the tabular format as shown in the website.</a:t>
            </a:r>
          </a:p>
          <a:p>
            <a:pPr lvl="0" fontAlgn="base"/>
            <a:r>
              <a:rPr lang="en-IN" dirty="0"/>
              <a:t>The two data sets are merged on the Borough names to form a new data set. The purpose of this data set is to visualize the crime rates in each borough and identify the borough with the least crimes recorded during the year 2016.</a:t>
            </a:r>
          </a:p>
          <a:p>
            <a:pPr lvl="0" fontAlgn="base"/>
            <a:r>
              <a:rPr lang="en-IN" dirty="0"/>
              <a:t>After visualizing the crime in each borough we can find the borough with the lowest crime rate. The third data set is created, with the names of the </a:t>
            </a:r>
            <a:r>
              <a:rPr lang="en-IN" dirty="0" err="1"/>
              <a:t>neighborhoods</a:t>
            </a:r>
            <a:r>
              <a:rPr lang="en-IN" dirty="0"/>
              <a:t> and the name of the borough with the latitude and longitude obtained using Google Maps API geocoding.</a:t>
            </a:r>
          </a:p>
          <a:p>
            <a:r>
              <a:rPr lang="en-IN" dirty="0"/>
              <a:t>The new data set is used to generate the 10 most common venues for each </a:t>
            </a:r>
            <a:r>
              <a:rPr lang="en-IN" dirty="0" err="1"/>
              <a:t>neighborhood</a:t>
            </a:r>
            <a:r>
              <a:rPr lang="en-IN" dirty="0"/>
              <a:t> using the Foursquare API, finally using k means clustering algorithm to cluster similar </a:t>
            </a:r>
            <a:r>
              <a:rPr lang="en-IN" dirty="0" err="1"/>
              <a:t>neighborhoods</a:t>
            </a:r>
            <a:r>
              <a:rPr lang="en-IN" dirty="0"/>
              <a:t> together</a:t>
            </a:r>
          </a:p>
        </p:txBody>
      </p:sp>
    </p:spTree>
    <p:extLst>
      <p:ext uri="{BB962C8B-B14F-4D97-AF65-F5344CB8AC3E}">
        <p14:creationId xmlns:p14="http://schemas.microsoft.com/office/powerpoint/2010/main" val="240148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BCA8-C885-4A37-83FE-BDF51EF23CE5}"/>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343AB16C-6B61-4C71-83CC-3D4977E01317}"/>
              </a:ext>
            </a:extLst>
          </p:cNvPr>
          <p:cNvSpPr>
            <a:spLocks noGrp="1"/>
          </p:cNvSpPr>
          <p:nvPr>
            <p:ph idx="1"/>
          </p:nvPr>
        </p:nvSpPr>
        <p:spPr/>
        <p:txBody>
          <a:bodyPr/>
          <a:lstStyle/>
          <a:p>
            <a:r>
              <a:rPr lang="en-IN" sz="1400" dirty="0"/>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p>
          <a:p>
            <a:r>
              <a:rPr lang="en-IN" sz="1400" b="1" dirty="0"/>
              <a:t>Crime Summary</a:t>
            </a:r>
          </a:p>
          <a:p>
            <a:endParaRPr lang="en-IN" dirty="0"/>
          </a:p>
        </p:txBody>
      </p:sp>
      <p:pic>
        <p:nvPicPr>
          <p:cNvPr id="4" name="Content Placeholder 3">
            <a:extLst>
              <a:ext uri="{FF2B5EF4-FFF2-40B4-BE49-F238E27FC236}">
                <a16:creationId xmlns:a16="http://schemas.microsoft.com/office/drawing/2014/main" id="{B7BBA9E0-6761-4C3A-9DBB-6F6A6D9CA67E}"/>
              </a:ext>
            </a:extLst>
          </p:cNvPr>
          <p:cNvPicPr>
            <a:picLocks noChangeAspect="1"/>
          </p:cNvPicPr>
          <p:nvPr/>
        </p:nvPicPr>
        <p:blipFill>
          <a:blip r:embed="rId2"/>
          <a:stretch>
            <a:fillRect/>
          </a:stretch>
        </p:blipFill>
        <p:spPr>
          <a:xfrm>
            <a:off x="2246312" y="2953807"/>
            <a:ext cx="5410200" cy="1533525"/>
          </a:xfrm>
          <a:prstGeom prst="rect">
            <a:avLst/>
          </a:prstGeom>
        </p:spPr>
      </p:pic>
    </p:spTree>
    <p:extLst>
      <p:ext uri="{BB962C8B-B14F-4D97-AF65-F5344CB8AC3E}">
        <p14:creationId xmlns:p14="http://schemas.microsoft.com/office/powerpoint/2010/main" val="160158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0D8F-ED03-4C30-AFA3-AF92D184DC60}"/>
              </a:ext>
            </a:extLst>
          </p:cNvPr>
          <p:cNvSpPr>
            <a:spLocks noGrp="1"/>
          </p:cNvSpPr>
          <p:nvPr>
            <p:ph type="title"/>
          </p:nvPr>
        </p:nvSpPr>
        <p:spPr/>
        <p:txBody>
          <a:bodyPr/>
          <a:lstStyle/>
          <a:p>
            <a:r>
              <a:rPr lang="en-IN" dirty="0"/>
              <a:t>Borough with high crime rate</a:t>
            </a:r>
          </a:p>
        </p:txBody>
      </p:sp>
      <p:pic>
        <p:nvPicPr>
          <p:cNvPr id="4" name="Content Placeholder 3">
            <a:extLst>
              <a:ext uri="{FF2B5EF4-FFF2-40B4-BE49-F238E27FC236}">
                <a16:creationId xmlns:a16="http://schemas.microsoft.com/office/drawing/2014/main" id="{DC210DFF-FEFA-44AA-979F-E4EDD666469A}"/>
              </a:ext>
            </a:extLst>
          </p:cNvPr>
          <p:cNvPicPr>
            <a:picLocks noGrp="1" noChangeAspect="1"/>
          </p:cNvPicPr>
          <p:nvPr>
            <p:ph idx="1"/>
          </p:nvPr>
        </p:nvPicPr>
        <p:blipFill>
          <a:blip r:embed="rId2"/>
          <a:stretch>
            <a:fillRect/>
          </a:stretch>
        </p:blipFill>
        <p:spPr>
          <a:xfrm>
            <a:off x="3399936" y="1839953"/>
            <a:ext cx="4181475" cy="2571750"/>
          </a:xfrm>
          <a:prstGeom prst="rect">
            <a:avLst/>
          </a:prstGeom>
        </p:spPr>
      </p:pic>
      <p:sp>
        <p:nvSpPr>
          <p:cNvPr id="5" name="Rectangle 4">
            <a:extLst>
              <a:ext uri="{FF2B5EF4-FFF2-40B4-BE49-F238E27FC236}">
                <a16:creationId xmlns:a16="http://schemas.microsoft.com/office/drawing/2014/main" id="{50507468-2245-4424-A7FC-048C5B1FE5AF}"/>
              </a:ext>
            </a:extLst>
          </p:cNvPr>
          <p:cNvSpPr/>
          <p:nvPr/>
        </p:nvSpPr>
        <p:spPr>
          <a:xfrm>
            <a:off x="1055075" y="1025660"/>
            <a:ext cx="9847385" cy="738664"/>
          </a:xfrm>
          <a:prstGeom prst="rect">
            <a:avLst/>
          </a:prstGeom>
        </p:spPr>
        <p:txBody>
          <a:bodyPr wrap="square">
            <a:spAutoFit/>
          </a:bodyPr>
          <a:lstStyle/>
          <a:p>
            <a:r>
              <a:rPr lang="en-IN" sz="1400" dirty="0">
                <a:solidFill>
                  <a:schemeClr val="bg2">
                    <a:lumMod val="75000"/>
                  </a:schemeClr>
                </a:solidFill>
              </a:rPr>
              <a:t>Comparing five boroughs with the highest crime rate during the year 2016 it is evident that Westminster has the highest crimes recorded followed by Lambeth, Southwark, Newham and Tower Hamlets. Westminster has a significantly higher crime rate than the other 4 boroughs</a:t>
            </a:r>
          </a:p>
        </p:txBody>
      </p:sp>
    </p:spTree>
    <p:extLst>
      <p:ext uri="{BB962C8B-B14F-4D97-AF65-F5344CB8AC3E}">
        <p14:creationId xmlns:p14="http://schemas.microsoft.com/office/powerpoint/2010/main" val="24210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07D1-F6EE-4E08-8156-908D13B1115B}"/>
              </a:ext>
            </a:extLst>
          </p:cNvPr>
          <p:cNvSpPr>
            <a:spLocks noGrp="1"/>
          </p:cNvSpPr>
          <p:nvPr>
            <p:ph type="title"/>
          </p:nvPr>
        </p:nvSpPr>
        <p:spPr/>
        <p:txBody>
          <a:bodyPr/>
          <a:lstStyle/>
          <a:p>
            <a:r>
              <a:rPr lang="en-IN" dirty="0"/>
              <a:t>Borough with low crime rate</a:t>
            </a:r>
          </a:p>
        </p:txBody>
      </p:sp>
      <p:sp>
        <p:nvSpPr>
          <p:cNvPr id="3" name="Content Placeholder 2">
            <a:extLst>
              <a:ext uri="{FF2B5EF4-FFF2-40B4-BE49-F238E27FC236}">
                <a16:creationId xmlns:a16="http://schemas.microsoft.com/office/drawing/2014/main" id="{151B504D-3364-4C7C-9A40-F4C507A1FD8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197F571-463A-4FB5-BC9A-E880CA9E4609}"/>
              </a:ext>
            </a:extLst>
          </p:cNvPr>
          <p:cNvPicPr>
            <a:picLocks noChangeAspect="1"/>
          </p:cNvPicPr>
          <p:nvPr/>
        </p:nvPicPr>
        <p:blipFill>
          <a:blip r:embed="rId2"/>
          <a:stretch>
            <a:fillRect/>
          </a:stretch>
        </p:blipFill>
        <p:spPr>
          <a:xfrm>
            <a:off x="2627312" y="1088495"/>
            <a:ext cx="4648200" cy="2809875"/>
          </a:xfrm>
          <a:prstGeom prst="rect">
            <a:avLst/>
          </a:prstGeom>
        </p:spPr>
      </p:pic>
    </p:spTree>
    <p:extLst>
      <p:ext uri="{BB962C8B-B14F-4D97-AF65-F5344CB8AC3E}">
        <p14:creationId xmlns:p14="http://schemas.microsoft.com/office/powerpoint/2010/main" val="6739642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TotalTime>
  <Words>1252</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Slice</vt:lpstr>
      <vt:lpstr>The Battle of Neighbourhood</vt:lpstr>
      <vt:lpstr>Background</vt:lpstr>
      <vt:lpstr>Problem</vt:lpstr>
      <vt:lpstr>Solution</vt:lpstr>
      <vt:lpstr>Data Acquisition</vt:lpstr>
      <vt:lpstr>Data Wrangling </vt:lpstr>
      <vt:lpstr>Exploratory Data Analysis</vt:lpstr>
      <vt:lpstr>Borough with high crime rate</vt:lpstr>
      <vt:lpstr>Borough with low crime rate</vt:lpstr>
      <vt:lpstr>Neighbourhood in kingston</vt:lpstr>
      <vt:lpstr>modelling</vt:lpstr>
      <vt:lpstr>Outcome - result</vt:lpstr>
      <vt:lpstr>Neighbour in 1st cluster</vt:lpstr>
      <vt:lpstr>Cluster 2 neighbourhood</vt:lpstr>
      <vt:lpstr>Cluster 3 neighbourhood</vt:lpstr>
      <vt:lpstr>4th and 5th cluseter</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Amit 2. (Nokia - IN/Noida)</dc:creator>
  <cp:lastModifiedBy>Mishra, Amit 2. (Nokia - IN/Noida)</cp:lastModifiedBy>
  <cp:revision>6</cp:revision>
  <dcterms:created xsi:type="dcterms:W3CDTF">2020-11-01T17:36:16Z</dcterms:created>
  <dcterms:modified xsi:type="dcterms:W3CDTF">2020-11-01T18:08:06Z</dcterms:modified>
</cp:coreProperties>
</file>