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50" d="100"/>
          <a:sy n="50" d="100"/>
        </p:scale>
        <p:origin x="1244" y="28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4"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8"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2"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1/10/2023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6"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github.com/amit3610?tab=repositories"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amit-kumar-abb0061b4/" TargetMode="External"/><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668199" y="2630442"/>
            <a:ext cx="4008437" cy="3590969"/>
          </a:xfrm>
        </p:spPr>
        <p:txBody>
          <a:bodyPr/>
          <a:lstStyle/>
          <a:p>
            <a:pPr marL="171450" indent="-171450" eaLnBrk="1" hangingPunct="1">
              <a:lnSpc>
                <a:spcPct val="114000"/>
              </a:lnSpc>
              <a:buFont typeface="Arial" panose="020B0604020202020204" pitchFamily="34" charset="0"/>
              <a:buChar char="•"/>
            </a:pPr>
            <a:endParaRPr lang="en-US" altLang="en-US" b="1" dirty="0"/>
          </a:p>
          <a:p>
            <a:pPr marL="171450" indent="-171450" eaLnBrk="1" hangingPunct="1">
              <a:lnSpc>
                <a:spcPct val="114000"/>
              </a:lnSpc>
              <a:buFont typeface="Arial" panose="020B0604020202020204" pitchFamily="34" charset="0"/>
              <a:buChar char="•"/>
            </a:pPr>
            <a:r>
              <a:rPr lang="en-US" altLang="en-US" b="1" dirty="0"/>
              <a:t>CROP-DEAL BASIC </a:t>
            </a:r>
          </a:p>
          <a:p>
            <a:pPr eaLnBrk="1" hangingPunct="1">
              <a:lnSpc>
                <a:spcPct val="114000"/>
              </a:lnSpc>
            </a:pPr>
            <a:r>
              <a:rPr lang="en-IN" altLang="en-US" dirty="0"/>
              <a:t>Completed end to end case study of </a:t>
            </a:r>
            <a:r>
              <a:rPr lang="en-US" altLang="en-US" b="1" dirty="0"/>
              <a:t>Crop-deal basic portal </a:t>
            </a:r>
            <a:r>
              <a:rPr lang="en-IN" altLang="en-US" dirty="0"/>
              <a:t>along with JWT authentication, Swagger and payment gateway</a:t>
            </a:r>
            <a:r>
              <a:rPr lang="en-US" altLang="en-US" dirty="0"/>
              <a:t>. </a:t>
            </a:r>
            <a:r>
              <a:rPr lang="en-US" dirty="0"/>
              <a:t>React Bootstrap is used for user interface.</a:t>
            </a:r>
          </a:p>
          <a:p>
            <a:pPr marL="171450" indent="-171450" eaLnBrk="1" hangingPunct="1">
              <a:lnSpc>
                <a:spcPct val="114000"/>
              </a:lnSpc>
              <a:buFont typeface="Arial" panose="020B0604020202020204" pitchFamily="34" charset="0"/>
              <a:buChar char="•"/>
            </a:pPr>
            <a:r>
              <a:rPr lang="en-US" altLang="en-US" b="1" dirty="0"/>
              <a:t>Learning- management System</a:t>
            </a:r>
          </a:p>
          <a:p>
            <a:pPr eaLnBrk="1" hangingPunct="1">
              <a:lnSpc>
                <a:spcPct val="114000"/>
              </a:lnSpc>
            </a:pPr>
            <a:r>
              <a:rPr lang="en-US" b="0" i="0" dirty="0">
                <a:effectLst/>
                <a:latin typeface="Arial" panose="020B0604020202020204" pitchFamily="34" charset="0"/>
              </a:rPr>
              <a:t>Developed </a:t>
            </a:r>
            <a:r>
              <a:rPr lang="en-US" b="1" dirty="0">
                <a:latin typeface="Arial" panose="020B0604020202020204" pitchFamily="34" charset="0"/>
              </a:rPr>
              <a:t>LMS </a:t>
            </a:r>
            <a:r>
              <a:rPr lang="en-US" b="0" i="0" dirty="0">
                <a:effectLst/>
                <a:latin typeface="Arial" panose="020B0604020202020204" pitchFamily="34" charset="0"/>
              </a:rPr>
              <a:t>using Spring Boot, </a:t>
            </a:r>
            <a:r>
              <a:rPr lang="en-US" dirty="0">
                <a:latin typeface="Arial" panose="020B0604020202020204" pitchFamily="34" charset="0"/>
              </a:rPr>
              <a:t>P</a:t>
            </a:r>
            <a:r>
              <a:rPr lang="en-US" b="0" i="0" dirty="0">
                <a:effectLst/>
                <a:latin typeface="Arial" panose="020B0604020202020204" pitchFamily="34" charset="0"/>
              </a:rPr>
              <a:t>SQL and tested all API through Postman</a:t>
            </a:r>
            <a:endParaRPr lang="en-US" dirty="0"/>
          </a:p>
          <a:p>
            <a:pPr marL="171450" indent="-171450" eaLnBrk="1" hangingPunct="1">
              <a:lnSpc>
                <a:spcPct val="114000"/>
              </a:lnSpc>
              <a:buFont typeface="Arial" panose="020B0604020202020204" pitchFamily="34" charset="0"/>
              <a:buChar char="•"/>
            </a:pPr>
            <a:r>
              <a:rPr lang="en-US" altLang="en-US" b="1" dirty="0"/>
              <a:t>Sentiment Analysis of covid-19 tweets </a:t>
            </a:r>
          </a:p>
          <a:p>
            <a:pPr eaLnBrk="1" hangingPunct="1">
              <a:lnSpc>
                <a:spcPct val="114000"/>
              </a:lnSpc>
            </a:pPr>
            <a:r>
              <a:rPr lang="en-US" altLang="en-US" dirty="0"/>
              <a:t>Analyzed more than 160k covid-19 tweets using NLP and compared supervised algorithms to predict the type of tweets.</a:t>
            </a:r>
          </a:p>
          <a:p>
            <a:pPr marL="171450" indent="-171450" eaLnBrk="1" hangingPunct="1">
              <a:lnSpc>
                <a:spcPct val="114000"/>
              </a:lnSpc>
              <a:buFont typeface="Arial" pitchFamily="34" charset="0"/>
              <a:buChar char="•"/>
            </a:pPr>
            <a:r>
              <a:rPr lang="en-IN" b="1" i="0" dirty="0">
                <a:effectLst/>
              </a:rPr>
              <a:t>Certifications</a:t>
            </a:r>
            <a:r>
              <a:rPr lang="en-IN" b="0" i="0" dirty="0">
                <a:effectLst/>
              </a:rPr>
              <a:t> – SQL for data science, Introduction to data science in python, </a:t>
            </a:r>
            <a:r>
              <a:rPr lang="en-IN" dirty="0"/>
              <a:t>AWS CCP, Agile software development.</a:t>
            </a:r>
          </a:p>
          <a:p>
            <a:pPr eaLnBrk="1" hangingPunct="1">
              <a:lnSpc>
                <a:spcPct val="114000"/>
              </a:lnSpc>
            </a:pPr>
            <a:endParaRPr lang="en-US" altLang="en-US" dirty="0"/>
          </a:p>
          <a:p>
            <a:pPr eaLnBrk="1" hangingPunct="1">
              <a:lnSpc>
                <a:spcPct val="114000"/>
              </a:lnSpc>
            </a:pPr>
            <a:endParaRPr lang="en-US" dirty="0"/>
          </a:p>
          <a:p>
            <a:pPr eaLnBrk="1" hangingPunct="1">
              <a:lnSpc>
                <a:spcPct val="114000"/>
              </a:lnSpc>
            </a:pPr>
            <a:endParaRPr lang="en-IN" dirty="0"/>
          </a:p>
          <a:p>
            <a:pPr eaLnBrk="1" hangingPunct="1">
              <a:lnSpc>
                <a:spcPct val="114000"/>
              </a:lnSpc>
            </a:pPr>
            <a:endParaRPr lang="en-US" altLang="en-US" b="1" dirty="0"/>
          </a:p>
          <a:p>
            <a:pPr eaLnBrk="1" hangingPunct="1">
              <a:lnSpc>
                <a:spcPct val="114000"/>
              </a:lnSpc>
            </a:pPr>
            <a:endParaRPr 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593849"/>
            <a:ext cx="2373313" cy="217489"/>
          </a:xfrm>
        </p:spPr>
        <p:txBody>
          <a:bodyPr/>
          <a:lstStyle/>
          <a:p>
            <a:pPr eaLnBrk="1" hangingPunct="1"/>
            <a:r>
              <a:rPr lang="nl-NL" altLang="nl-NL" dirty="0"/>
              <a:t>amit.eb.kumar@capgemini.com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+91 6397921103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34110" y="2672557"/>
            <a:ext cx="4057650" cy="4020342"/>
          </a:xfrm>
        </p:spPr>
        <p:txBody>
          <a:bodyPr/>
          <a:lstStyle/>
          <a:p>
            <a:endParaRPr lang="en-US" altLang="en-US" sz="1100" b="1" dirty="0"/>
          </a:p>
          <a:p>
            <a:r>
              <a:rPr lang="en-US" altLang="en-US" sz="1100" b="1" dirty="0"/>
              <a:t>Full Stack Developer</a:t>
            </a:r>
          </a:p>
          <a:p>
            <a:pPr marL="171450" indent="-171450">
              <a:buFont typeface="Arial" panose="020B0604020202020204" pitchFamily="34" charset="0"/>
              <a:buChar char="•"/>
            </a:pPr>
            <a:r>
              <a:rPr lang="en-US" dirty="0"/>
              <a:t>Hands on experience in implementing </a:t>
            </a:r>
            <a:r>
              <a:rPr lang="en-US" b="1" dirty="0"/>
              <a:t>spring boot application and </a:t>
            </a:r>
            <a:r>
              <a:rPr lang="en-US" dirty="0"/>
              <a:t>Experience in creating documentation with Java docs and swagger and in </a:t>
            </a:r>
            <a:r>
              <a:rPr lang="en-US" b="1" dirty="0"/>
              <a:t>unit testing using Junit, Mockito</a:t>
            </a:r>
            <a:r>
              <a:rPr lang="en-US" dirty="0"/>
              <a:t> including </a:t>
            </a:r>
            <a:r>
              <a:rPr lang="en-US" b="1" dirty="0"/>
              <a:t>code quality compliance using Sonar cube</a:t>
            </a:r>
          </a:p>
          <a:p>
            <a:pPr marL="171450" indent="-171450">
              <a:buFont typeface="Arial" panose="020B0604020202020204" pitchFamily="34" charset="0"/>
              <a:buChar char="•"/>
            </a:pPr>
            <a:r>
              <a:rPr lang="en-US" dirty="0"/>
              <a:t>Basic understanding of </a:t>
            </a:r>
            <a:r>
              <a:rPr lang="en-US" b="1" dirty="0"/>
              <a:t>deploying spring boot</a:t>
            </a:r>
            <a:r>
              <a:rPr lang="en-US" dirty="0"/>
              <a:t> applications in </a:t>
            </a:r>
            <a:r>
              <a:rPr lang="en-US" b="1" dirty="0"/>
              <a:t>GCP Cloud</a:t>
            </a:r>
            <a:r>
              <a:rPr lang="en-US" dirty="0"/>
              <a:t> environment, creating VM instance , bucket, load balancing, deployment, traffic-handling using GCP Cloud.</a:t>
            </a:r>
          </a:p>
          <a:p>
            <a:pPr marL="171450" indent="-171450">
              <a:buFont typeface="Arial" panose="020B0604020202020204" pitchFamily="34" charset="0"/>
              <a:buChar char="•"/>
            </a:pPr>
            <a:r>
              <a:rPr lang="en-US" dirty="0"/>
              <a:t>Basic understanding of </a:t>
            </a:r>
            <a:r>
              <a:rPr lang="en-US" b="1" dirty="0"/>
              <a:t>AWS</a:t>
            </a:r>
          </a:p>
          <a:p>
            <a:pPr marL="171450" indent="-171450">
              <a:buFont typeface="Arial" panose="020B0604020202020204" pitchFamily="34" charset="0"/>
              <a:buChar char="•"/>
            </a:pPr>
            <a:r>
              <a:rPr lang="en-IN" b="0" i="0" dirty="0">
                <a:effectLst/>
                <a:cs typeface="Arial" panose="020B0604020202020204" pitchFamily="34" charset="0"/>
              </a:rPr>
              <a:t>Hands on experience in developing web pages using </a:t>
            </a:r>
            <a:r>
              <a:rPr lang="en-IN" b="1" i="0" dirty="0">
                <a:effectLst/>
                <a:cs typeface="Arial" panose="020B0604020202020204" pitchFamily="34" charset="0"/>
              </a:rPr>
              <a:t>HTML5, CSS3, Object Oriented Java script, ES6, JSON, XML</a:t>
            </a:r>
            <a:r>
              <a:rPr lang="en-IN" b="0" i="0" dirty="0">
                <a:effectLst/>
                <a:cs typeface="Arial" panose="020B0604020202020204" pitchFamily="34" charset="0"/>
              </a:rPr>
              <a:t>. Good understanding of Document Object Model (DOM) and DOM Functions.</a:t>
            </a:r>
          </a:p>
          <a:p>
            <a:pPr marL="171450" indent="-171450">
              <a:buFont typeface="Arial" panose="020B0604020202020204" pitchFamily="34" charset="0"/>
              <a:buChar char="•"/>
            </a:pPr>
            <a:r>
              <a:rPr lang="en-IN" dirty="0">
                <a:cs typeface="Vrinda" panose="020B0502040204020203" pitchFamily="34" charset="0"/>
              </a:rPr>
              <a:t>Hands on experience in data analysis using </a:t>
            </a:r>
            <a:r>
              <a:rPr lang="en-IN" b="1" dirty="0">
                <a:cs typeface="Vrinda" panose="020B0502040204020203" pitchFamily="34" charset="0"/>
              </a:rPr>
              <a:t>python, NumPy, pandas, matplotlib, SciPy</a:t>
            </a:r>
            <a:endParaRPr lang="en-US" b="1" dirty="0">
              <a:cs typeface="Vrinda" panose="020B0502040204020203" pitchFamily="34" charset="0"/>
            </a:endParaRP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A</a:t>
            </a:r>
            <a:r>
              <a:rPr lang="en-IN" altLang="en-US" dirty="0" err="1"/>
              <a:t>mit</a:t>
            </a:r>
            <a:r>
              <a:rPr lang="en-IN" altLang="en-US" dirty="0"/>
              <a:t> </a:t>
            </a:r>
            <a:r>
              <a:rPr lang="en-IN" altLang="en-US" dirty="0" err="1"/>
              <a:t>kumar</a:t>
            </a:r>
            <a:endParaRPr lang="en-IN" altLang="en-US"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6"/>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&amp; Communication</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2018-2022</a:t>
            </a:r>
          </a:p>
        </p:txBody>
      </p:sp>
      <p:sp>
        <p:nvSpPr>
          <p:cNvPr id="6" name="Rectangle 5">
            <a:extLst>
              <a:ext uri="{FF2B5EF4-FFF2-40B4-BE49-F238E27FC236}">
                <a16:creationId xmlns:a16="http://schemas.microsoft.com/office/drawing/2014/main" id="{1616387D-79C4-4D2C-8F4C-617036B1459A}"/>
              </a:ext>
            </a:extLst>
          </p:cNvPr>
          <p:cNvSpPr/>
          <p:nvPr/>
        </p:nvSpPr>
        <p:spPr>
          <a:xfrm>
            <a:off x="9217939" y="1148424"/>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9" name="Picture Placeholder 8" descr="A picture containing person, wall, indoor&#10;&#10;Description automatically generated">
            <a:extLst>
              <a:ext uri="{FF2B5EF4-FFF2-40B4-BE49-F238E27FC236}">
                <a16:creationId xmlns:a16="http://schemas.microsoft.com/office/drawing/2014/main" id="{C89FB3B4-CBCD-1AA6-06C4-51E1B29A44BC}"/>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4820" b="4820"/>
          <a:stretch>
            <a:fillRect/>
          </a:stretch>
        </p:blipFill>
        <p:spPr/>
      </p:pic>
      <p:pic>
        <p:nvPicPr>
          <p:cNvPr id="10" name="table">
            <a:extLst>
              <a:ext uri="{FF2B5EF4-FFF2-40B4-BE49-F238E27FC236}">
                <a16:creationId xmlns:a16="http://schemas.microsoft.com/office/drawing/2014/main" id="{BF0D03A6-5F0A-73EF-F14D-ED32A2A1DEE3}"/>
              </a:ext>
            </a:extLst>
          </p:cNvPr>
          <p:cNvPicPr>
            <a:picLocks noChangeAspect="1"/>
          </p:cNvPicPr>
          <p:nvPr/>
        </p:nvPicPr>
        <p:blipFill>
          <a:blip r:embed="rId9"/>
          <a:stretch>
            <a:fillRect/>
          </a:stretch>
        </p:blipFill>
        <p:spPr>
          <a:xfrm>
            <a:off x="9217939" y="1394645"/>
            <a:ext cx="3038686" cy="5304408"/>
          </a:xfrm>
          <a:prstGeom prst="rect">
            <a:avLst/>
          </a:prstGeo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Props1.xml><?xml version="1.0" encoding="utf-8"?>
<ds:datastoreItem xmlns:ds="http://schemas.openxmlformats.org/officeDocument/2006/customXml" ds:itemID="{0609FC2D-FF61-443E-B441-93BB704A38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 ds:uri="e0ffb6ef-0000-48aa-9041-fb29fcb198e5"/>
    <ds:schemaRef ds:uri="900c2a09-0d28-449b-b8ad-3e76d664ec44"/>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2275</TotalTime>
  <Words>253</Words>
  <Application>Microsoft Office PowerPoint</Application>
  <PresentationFormat>Widescreen</PresentationFormat>
  <Paragraphs>44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KUMAR, AMIT</cp:lastModifiedBy>
  <cp:revision>107</cp:revision>
  <dcterms:created xsi:type="dcterms:W3CDTF">2020-09-22T06:24:34Z</dcterms:created>
  <dcterms:modified xsi:type="dcterms:W3CDTF">2023-01-10T11:18:05Z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