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1BC6AD-ED09-427E-9570-F39FD43DE536}" type="datetimeFigureOut">
              <a:rPr lang="en-US" smtClean="0"/>
              <a:t>11/4/2018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250583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410372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396557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C62E79-09F0-4862-A8B9-61F427B9801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3498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305024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D1BC6AD-ED09-427E-9570-F39FD43DE536}"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4130226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D1BC6AD-ED09-427E-9570-F39FD43DE536}"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2051753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BC6AD-ED09-427E-9570-F39FD43DE5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405989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1BC6AD-ED09-427E-9570-F39FD43DE536}" type="datetimeFigureOut">
              <a:rPr lang="en-US" smtClean="0"/>
              <a:t>11/4/2018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39572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BC6AD-ED09-427E-9570-F39FD43DE5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85614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1BC6AD-ED09-427E-9570-F39FD43DE536}" type="datetimeFigureOut">
              <a:rPr lang="en-US" smtClean="0"/>
              <a:t>11/4/2018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170906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319776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1BC6AD-ED09-427E-9570-F39FD43DE536}"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18133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1BC6AD-ED09-427E-9570-F39FD43DE536}"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140470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BC6AD-ED09-427E-9570-F39FD43DE536}"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7247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308738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1BC6AD-ED09-427E-9570-F39FD43DE5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62E79-09F0-4862-A8B9-61F427B98010}" type="slidenum">
              <a:rPr lang="en-US" smtClean="0"/>
              <a:t>‹#›</a:t>
            </a:fld>
            <a:endParaRPr lang="en-US"/>
          </a:p>
        </p:txBody>
      </p:sp>
    </p:spTree>
    <p:extLst>
      <p:ext uri="{BB962C8B-B14F-4D97-AF65-F5344CB8AC3E}">
        <p14:creationId xmlns:p14="http://schemas.microsoft.com/office/powerpoint/2010/main" val="143316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1BC6AD-ED09-427E-9570-F39FD43DE536}" type="datetimeFigureOut">
              <a:rPr lang="en-US" smtClean="0"/>
              <a:t>11/4/2018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C62E79-09F0-4862-A8B9-61F427B98010}" type="slidenum">
              <a:rPr lang="en-US" smtClean="0"/>
              <a:t>‹#›</a:t>
            </a:fld>
            <a:endParaRPr lang="en-US"/>
          </a:p>
        </p:txBody>
      </p:sp>
    </p:spTree>
    <p:extLst>
      <p:ext uri="{BB962C8B-B14F-4D97-AF65-F5344CB8AC3E}">
        <p14:creationId xmlns:p14="http://schemas.microsoft.com/office/powerpoint/2010/main" val="51461122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pi.foursquare.com/v2/venues/explore?&amp;client_id=%7b%7d&amp;client_secret=%7b%7d&amp;v=%7b%7d&amp;ll=%7b%7d,%7b%7d&amp;radius=%7b%7d&amp;limit=%7b%7d&amp;query=%7b%7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F2F9-E31B-4351-8562-C1CECF210410}"/>
              </a:ext>
            </a:extLst>
          </p:cNvPr>
          <p:cNvSpPr>
            <a:spLocks noGrp="1"/>
          </p:cNvSpPr>
          <p:nvPr>
            <p:ph type="ctrTitle"/>
          </p:nvPr>
        </p:nvSpPr>
        <p:spPr>
          <a:xfrm>
            <a:off x="1524000" y="232263"/>
            <a:ext cx="9144000" cy="1045802"/>
          </a:xfrm>
        </p:spPr>
        <p:txBody>
          <a:bodyPr>
            <a:normAutofit/>
          </a:bodyPr>
          <a:lstStyle/>
          <a:p>
            <a:r>
              <a:rPr lang="en-US" dirty="0"/>
              <a:t>Business Problem</a:t>
            </a:r>
          </a:p>
        </p:txBody>
      </p:sp>
      <p:sp>
        <p:nvSpPr>
          <p:cNvPr id="3" name="Subtitle 2">
            <a:extLst>
              <a:ext uri="{FF2B5EF4-FFF2-40B4-BE49-F238E27FC236}">
                <a16:creationId xmlns:a16="http://schemas.microsoft.com/office/drawing/2014/main" id="{B78908CA-58BA-4D4A-9F55-D124E7F1F25E}"/>
              </a:ext>
            </a:extLst>
          </p:cNvPr>
          <p:cNvSpPr>
            <a:spLocks noGrp="1"/>
          </p:cNvSpPr>
          <p:nvPr>
            <p:ph type="subTitle" idx="1"/>
          </p:nvPr>
        </p:nvSpPr>
        <p:spPr>
          <a:xfrm>
            <a:off x="1371600" y="1447801"/>
            <a:ext cx="9448800" cy="3482418"/>
          </a:xfrm>
        </p:spPr>
        <p:txBody>
          <a:bodyPr/>
          <a:lstStyle/>
          <a:p>
            <a:pPr marL="342900" indent="-342900">
              <a:buFont typeface="Arial" panose="020B0604020202020204" pitchFamily="34" charset="0"/>
              <a:buChar char="•"/>
            </a:pPr>
            <a:r>
              <a:rPr lang="en-US" dirty="0"/>
              <a:t>Allowing end users to search for a restaurant nearby and get comparative rating for venues in the area.</a:t>
            </a:r>
          </a:p>
          <a:p>
            <a:pPr marL="342900" indent="-342900">
              <a:buFont typeface="Arial" panose="020B0604020202020204" pitchFamily="34" charset="0"/>
              <a:buChar char="•"/>
            </a:pPr>
            <a:r>
              <a:rPr lang="en-US" dirty="0"/>
              <a:t>This considers a venues ratings, price indicator and likes for the venue in consideration to create a comparative rating for given venue.</a:t>
            </a:r>
          </a:p>
          <a:p>
            <a:pPr marL="342900" indent="-342900">
              <a:buFont typeface="Arial" panose="020B0604020202020204" pitchFamily="34" charset="0"/>
              <a:buChar char="•"/>
            </a:pPr>
            <a:r>
              <a:rPr lang="en-US" dirty="0"/>
              <a:t>This gives end users a clarity in making choice for venues not just based on rating but how cost effective it is and how much likes have been registered by the restaurants visitors.</a:t>
            </a:r>
          </a:p>
        </p:txBody>
      </p:sp>
    </p:spTree>
    <p:extLst>
      <p:ext uri="{BB962C8B-B14F-4D97-AF65-F5344CB8AC3E}">
        <p14:creationId xmlns:p14="http://schemas.microsoft.com/office/powerpoint/2010/main" val="344778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59DC-9A4B-450D-92DB-1B1934416C67}"/>
              </a:ext>
            </a:extLst>
          </p:cNvPr>
          <p:cNvSpPr>
            <a:spLocks noGrp="1"/>
          </p:cNvSpPr>
          <p:nvPr>
            <p:ph type="title"/>
          </p:nvPr>
        </p:nvSpPr>
        <p:spPr>
          <a:xfrm>
            <a:off x="963105" y="368444"/>
            <a:ext cx="8610600" cy="1293028"/>
          </a:xfrm>
        </p:spPr>
        <p:txBody>
          <a:bodyPr/>
          <a:lstStyle/>
          <a:p>
            <a:pPr algn="ctr"/>
            <a:r>
              <a:rPr lang="en-US" dirty="0"/>
              <a:t>Data</a:t>
            </a:r>
          </a:p>
        </p:txBody>
      </p:sp>
      <p:sp>
        <p:nvSpPr>
          <p:cNvPr id="3" name="Content Placeholder 2">
            <a:extLst>
              <a:ext uri="{FF2B5EF4-FFF2-40B4-BE49-F238E27FC236}">
                <a16:creationId xmlns:a16="http://schemas.microsoft.com/office/drawing/2014/main" id="{D25E3376-78F6-4CE1-9D3F-1A3B5441D969}"/>
              </a:ext>
            </a:extLst>
          </p:cNvPr>
          <p:cNvSpPr>
            <a:spLocks noGrp="1"/>
          </p:cNvSpPr>
          <p:nvPr>
            <p:ph idx="1"/>
          </p:nvPr>
        </p:nvSpPr>
        <p:spPr/>
        <p:txBody>
          <a:bodyPr/>
          <a:lstStyle/>
          <a:p>
            <a:r>
              <a:rPr lang="en-US" dirty="0"/>
              <a:t>Used the Foursquare API to get the list of venues in Soho neighborhood of Manhattan borough.</a:t>
            </a:r>
          </a:p>
          <a:p>
            <a:r>
              <a:rPr lang="en-US" dirty="0">
                <a:hlinkClick r:id="rId2"/>
              </a:rPr>
              <a:t>https://api.foursquare.com/v2/venues/explore?&amp;client_id={}&amp;client_secret={}&amp;v={}&amp;ll={},{}&amp;radius={}&amp;limit={}&amp;query={}</a:t>
            </a:r>
            <a:endParaRPr lang="en-US" dirty="0"/>
          </a:p>
          <a:p>
            <a:r>
              <a:rPr lang="en-US" dirty="0"/>
              <a:t>In the nest slide I have showcased the overall data used for mapping of comparative rating of restaurants in Soho. I have only used 20 venues for ease of representation.</a:t>
            </a:r>
          </a:p>
          <a:p>
            <a:r>
              <a:rPr lang="en-US" dirty="0"/>
              <a:t>In slide 4, I have also attached the mapping of restaurants. Top 10 are color coded in green and bottom 10 are coded in red. It is decided based on comparative rating rather than just the rating of the restaurant.</a:t>
            </a:r>
          </a:p>
        </p:txBody>
      </p:sp>
    </p:spTree>
    <p:extLst>
      <p:ext uri="{BB962C8B-B14F-4D97-AF65-F5344CB8AC3E}">
        <p14:creationId xmlns:p14="http://schemas.microsoft.com/office/powerpoint/2010/main" val="260599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08C3-9F8E-40E2-9A7E-696E10D99F5F}"/>
              </a:ext>
            </a:extLst>
          </p:cNvPr>
          <p:cNvSpPr>
            <a:spLocks noGrp="1"/>
          </p:cNvSpPr>
          <p:nvPr>
            <p:ph type="title"/>
          </p:nvPr>
        </p:nvSpPr>
        <p:spPr>
          <a:xfrm>
            <a:off x="1076227" y="-36907"/>
            <a:ext cx="8610600" cy="1293028"/>
          </a:xfrm>
        </p:spPr>
        <p:txBody>
          <a:bodyPr/>
          <a:lstStyle/>
          <a:p>
            <a:pPr algn="ctr"/>
            <a:r>
              <a:rPr lang="en-US" dirty="0"/>
              <a:t>Data Continued</a:t>
            </a:r>
          </a:p>
        </p:txBody>
      </p:sp>
      <p:graphicFrame>
        <p:nvGraphicFramePr>
          <p:cNvPr id="4" name="Table 3">
            <a:extLst>
              <a:ext uri="{FF2B5EF4-FFF2-40B4-BE49-F238E27FC236}">
                <a16:creationId xmlns:a16="http://schemas.microsoft.com/office/drawing/2014/main" id="{DE6D91B6-D36F-4776-945D-2AB8C8F187D4}"/>
              </a:ext>
            </a:extLst>
          </p:cNvPr>
          <p:cNvGraphicFramePr>
            <a:graphicFrameLocks noGrp="1"/>
          </p:cNvGraphicFramePr>
          <p:nvPr>
            <p:extLst>
              <p:ext uri="{D42A27DB-BD31-4B8C-83A1-F6EECF244321}">
                <p14:modId xmlns:p14="http://schemas.microsoft.com/office/powerpoint/2010/main" val="1351080575"/>
              </p:ext>
            </p:extLst>
          </p:nvPr>
        </p:nvGraphicFramePr>
        <p:xfrm>
          <a:off x="358219" y="952108"/>
          <a:ext cx="11650869" cy="5863536"/>
        </p:xfrm>
        <a:graphic>
          <a:graphicData uri="http://schemas.openxmlformats.org/drawingml/2006/table">
            <a:tbl>
              <a:tblPr firstRow="1" firstCol="1" bandRow="1">
                <a:tableStyleId>{5C22544A-7EE6-4342-B048-85BDC9FD1C3A}</a:tableStyleId>
              </a:tblPr>
              <a:tblGrid>
                <a:gridCol w="580036">
                  <a:extLst>
                    <a:ext uri="{9D8B030D-6E8A-4147-A177-3AD203B41FA5}">
                      <a16:colId xmlns:a16="http://schemas.microsoft.com/office/drawing/2014/main" val="375284391"/>
                    </a:ext>
                  </a:extLst>
                </a:gridCol>
                <a:gridCol w="2254298">
                  <a:extLst>
                    <a:ext uri="{9D8B030D-6E8A-4147-A177-3AD203B41FA5}">
                      <a16:colId xmlns:a16="http://schemas.microsoft.com/office/drawing/2014/main" val="2317997881"/>
                    </a:ext>
                  </a:extLst>
                </a:gridCol>
                <a:gridCol w="2320141">
                  <a:extLst>
                    <a:ext uri="{9D8B030D-6E8A-4147-A177-3AD203B41FA5}">
                      <a16:colId xmlns:a16="http://schemas.microsoft.com/office/drawing/2014/main" val="3047369872"/>
                    </a:ext>
                  </a:extLst>
                </a:gridCol>
                <a:gridCol w="2006608">
                  <a:extLst>
                    <a:ext uri="{9D8B030D-6E8A-4147-A177-3AD203B41FA5}">
                      <a16:colId xmlns:a16="http://schemas.microsoft.com/office/drawing/2014/main" val="4190126951"/>
                    </a:ext>
                  </a:extLst>
                </a:gridCol>
                <a:gridCol w="827726">
                  <a:extLst>
                    <a:ext uri="{9D8B030D-6E8A-4147-A177-3AD203B41FA5}">
                      <a16:colId xmlns:a16="http://schemas.microsoft.com/office/drawing/2014/main" val="2538630054"/>
                    </a:ext>
                  </a:extLst>
                </a:gridCol>
                <a:gridCol w="966464">
                  <a:extLst>
                    <a:ext uri="{9D8B030D-6E8A-4147-A177-3AD203B41FA5}">
                      <a16:colId xmlns:a16="http://schemas.microsoft.com/office/drawing/2014/main" val="4102731343"/>
                    </a:ext>
                  </a:extLst>
                </a:gridCol>
                <a:gridCol w="590225">
                  <a:extLst>
                    <a:ext uri="{9D8B030D-6E8A-4147-A177-3AD203B41FA5}">
                      <a16:colId xmlns:a16="http://schemas.microsoft.com/office/drawing/2014/main" val="3615722899"/>
                    </a:ext>
                  </a:extLst>
                </a:gridCol>
                <a:gridCol w="481273">
                  <a:extLst>
                    <a:ext uri="{9D8B030D-6E8A-4147-A177-3AD203B41FA5}">
                      <a16:colId xmlns:a16="http://schemas.microsoft.com/office/drawing/2014/main" val="3453434662"/>
                    </a:ext>
                  </a:extLst>
                </a:gridCol>
                <a:gridCol w="649796">
                  <a:extLst>
                    <a:ext uri="{9D8B030D-6E8A-4147-A177-3AD203B41FA5}">
                      <a16:colId xmlns:a16="http://schemas.microsoft.com/office/drawing/2014/main" val="3905252604"/>
                    </a:ext>
                  </a:extLst>
                </a:gridCol>
                <a:gridCol w="974302">
                  <a:extLst>
                    <a:ext uri="{9D8B030D-6E8A-4147-A177-3AD203B41FA5}">
                      <a16:colId xmlns:a16="http://schemas.microsoft.com/office/drawing/2014/main" val="2211457812"/>
                    </a:ext>
                  </a:extLst>
                </a:gridCol>
              </a:tblGrid>
              <a:tr h="207389">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Id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Name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Category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Latitude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Longitude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price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likes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ratings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final_rating</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145768855"/>
                  </a:ext>
                </a:extLst>
              </a:tr>
              <a:tr h="285606">
                <a:tc>
                  <a:txBody>
                    <a:bodyPr/>
                    <a:lstStyle/>
                    <a:p>
                      <a:pPr marL="0" marR="0">
                        <a:lnSpc>
                          <a:spcPct val="107000"/>
                        </a:lnSpc>
                        <a:spcBef>
                          <a:spcPts val="0"/>
                        </a:spcBef>
                        <a:spcAft>
                          <a:spcPts val="0"/>
                        </a:spcAft>
                      </a:pPr>
                      <a:r>
                        <a:rPr lang="en-US" sz="600">
                          <a:effectLst/>
                        </a:rPr>
                        <a:t>20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56ccead2498e8cad8d3cedff</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Xi'an Famous Foods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Chinese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-73.99607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0.6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3295215589"/>
                  </a:ext>
                </a:extLst>
              </a:tr>
              <a:tr h="285606">
                <a:tc>
                  <a:txBody>
                    <a:bodyPr/>
                    <a:lstStyle/>
                    <a:p>
                      <a:pPr marL="0" marR="0">
                        <a:lnSpc>
                          <a:spcPct val="107000"/>
                        </a:lnSpc>
                        <a:spcBef>
                          <a:spcPts val="0"/>
                        </a:spcBef>
                        <a:spcAft>
                          <a:spcPts val="0"/>
                        </a:spcAft>
                      </a:pPr>
                      <a:r>
                        <a:rPr lang="en-US" sz="600">
                          <a:effectLst/>
                        </a:rPr>
                        <a:t>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4c7d4f1b8da18cfa1afc9ece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Osteria Morini</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Italian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40.72199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-73.99779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80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0.81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244940831"/>
                  </a:ext>
                </a:extLst>
              </a:tr>
              <a:tr h="285606">
                <a:tc>
                  <a:txBody>
                    <a:bodyPr/>
                    <a:lstStyle/>
                    <a:p>
                      <a:pPr marL="0" marR="0">
                        <a:lnSpc>
                          <a:spcPct val="107000"/>
                        </a:lnSpc>
                        <a:spcBef>
                          <a:spcPts val="0"/>
                        </a:spcBef>
                        <a:spcAft>
                          <a:spcPts val="0"/>
                        </a:spcAft>
                      </a:pPr>
                      <a:r>
                        <a:rPr lang="en-US" sz="600">
                          <a:effectLst/>
                        </a:rPr>
                        <a:t>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4f0f47650cd695a0e54cb438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Jack's Wife Freda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Mediterranean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40.72202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-73.99753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90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0.83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994914475"/>
                  </a:ext>
                </a:extLst>
              </a:tr>
              <a:tr h="360158">
                <a:tc>
                  <a:txBody>
                    <a:bodyPr/>
                    <a:lstStyle/>
                    <a:p>
                      <a:pPr marL="0" marR="0">
                        <a:lnSpc>
                          <a:spcPct val="107000"/>
                        </a:lnSpc>
                        <a:spcBef>
                          <a:spcPts val="0"/>
                        </a:spcBef>
                        <a:spcAft>
                          <a:spcPts val="0"/>
                        </a:spcAft>
                      </a:pPr>
                      <a:r>
                        <a:rPr lang="en-US" sz="600">
                          <a:effectLst/>
                        </a:rPr>
                        <a:t>17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49e4f405f964a52078631fe3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Emporio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dirty="0">
                          <a:effectLst/>
                        </a:rPr>
                        <a:t>Italian Restaurant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40.72263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-73.99513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90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0.83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851156754"/>
                  </a:ext>
                </a:extLst>
              </a:tr>
              <a:tr h="285606">
                <a:tc>
                  <a:txBody>
                    <a:bodyPr/>
                    <a:lstStyle/>
                    <a:p>
                      <a:pPr marL="0" marR="0">
                        <a:lnSpc>
                          <a:spcPct val="107000"/>
                        </a:lnSpc>
                        <a:spcBef>
                          <a:spcPts val="0"/>
                        </a:spcBef>
                        <a:spcAft>
                          <a:spcPts val="0"/>
                        </a:spcAft>
                      </a:pPr>
                      <a:r>
                        <a:rPr lang="en-US" sz="600">
                          <a:effectLst/>
                        </a:rPr>
                        <a:t>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4f3046da7beb0cfa14dcac59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Taïm Falafel and Smoothie Bar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Falafel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40.72194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3743233626"/>
                  </a:ext>
                </a:extLst>
              </a:tr>
              <a:tr h="285606">
                <a:tc>
                  <a:txBody>
                    <a:bodyPr/>
                    <a:lstStyle/>
                    <a:p>
                      <a:pPr marL="0" marR="0">
                        <a:lnSpc>
                          <a:spcPct val="107000"/>
                        </a:lnSpc>
                        <a:spcBef>
                          <a:spcPts val="0"/>
                        </a:spcBef>
                        <a:spcAft>
                          <a:spcPts val="0"/>
                        </a:spcAft>
                      </a:pPr>
                      <a:r>
                        <a:rPr lang="en-US" sz="600">
                          <a:effectLst/>
                        </a:rPr>
                        <a:t>15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4ade0324f964a520586721e3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Calexico Cart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Mexican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40.72548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-73.99995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110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454605821"/>
                  </a:ext>
                </a:extLst>
              </a:tr>
              <a:tr h="285606">
                <a:tc>
                  <a:txBody>
                    <a:bodyPr/>
                    <a:lstStyle/>
                    <a:p>
                      <a:pPr marL="0" marR="0">
                        <a:lnSpc>
                          <a:spcPct val="107000"/>
                        </a:lnSpc>
                        <a:spcBef>
                          <a:spcPts val="0"/>
                        </a:spcBef>
                        <a:spcAft>
                          <a:spcPts val="0"/>
                        </a:spcAft>
                      </a:pPr>
                      <a:r>
                        <a:rPr lang="en-US" sz="600">
                          <a:effectLst/>
                        </a:rPr>
                        <a:t>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40c10d00f964a520dd001fe3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Ruby's Café</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Australian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40.72229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90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429883968"/>
                  </a:ext>
                </a:extLst>
              </a:tr>
              <a:tr h="285606">
                <a:tc>
                  <a:txBody>
                    <a:bodyPr/>
                    <a:lstStyle/>
                    <a:p>
                      <a:pPr marL="0" marR="0">
                        <a:lnSpc>
                          <a:spcPct val="107000"/>
                        </a:lnSpc>
                        <a:spcBef>
                          <a:spcPts val="0"/>
                        </a:spcBef>
                        <a:spcAft>
                          <a:spcPts val="0"/>
                        </a:spcAft>
                      </a:pPr>
                      <a:r>
                        <a:rPr lang="en-US" sz="600">
                          <a:effectLst/>
                        </a:rPr>
                        <a:t>13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5484890c498e985cf4e3c076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sweetgreen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-73.99711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68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1.086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1049878660"/>
                  </a:ext>
                </a:extLst>
              </a:tr>
              <a:tr h="285606">
                <a:tc>
                  <a:txBody>
                    <a:bodyPr/>
                    <a:lstStyle/>
                    <a:p>
                      <a:pPr marL="0" marR="0">
                        <a:lnSpc>
                          <a:spcPct val="107000"/>
                        </a:lnSpc>
                        <a:spcBef>
                          <a:spcPts val="0"/>
                        </a:spcBef>
                        <a:spcAft>
                          <a:spcPts val="0"/>
                        </a:spcAft>
                      </a:pPr>
                      <a:r>
                        <a:rPr lang="en-US" sz="600">
                          <a:effectLst/>
                        </a:rPr>
                        <a:t>12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3fd66200f964a520e6e51ee3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Mercer Kitchen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American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40.72474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-73.99866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110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1.17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1793398389"/>
                  </a:ext>
                </a:extLst>
              </a:tr>
              <a:tr h="285606">
                <a:tc>
                  <a:txBody>
                    <a:bodyPr/>
                    <a:lstStyle/>
                    <a:p>
                      <a:pPr marL="0" marR="0">
                        <a:lnSpc>
                          <a:spcPct val="107000"/>
                        </a:lnSpc>
                        <a:spcBef>
                          <a:spcPts val="0"/>
                        </a:spcBef>
                        <a:spcAft>
                          <a:spcPts val="0"/>
                        </a:spcAft>
                      </a:pPr>
                      <a:r>
                        <a:rPr lang="en-US" sz="600">
                          <a:effectLst/>
                        </a:rPr>
                        <a:t>11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3fd66200f964a52070e91ee3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Balthazar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French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40.72271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-73.9982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550302920"/>
                  </a:ext>
                </a:extLst>
              </a:tr>
              <a:tr h="285606">
                <a:tc>
                  <a:txBody>
                    <a:bodyPr/>
                    <a:lstStyle/>
                    <a:p>
                      <a:pPr marL="0" marR="0">
                        <a:lnSpc>
                          <a:spcPct val="107000"/>
                        </a:lnSpc>
                        <a:spcBef>
                          <a:spcPts val="0"/>
                        </a:spcBef>
                        <a:spcAft>
                          <a:spcPts val="0"/>
                        </a:spcAft>
                      </a:pPr>
                      <a:r>
                        <a:rPr lang="en-US" sz="600">
                          <a:effectLst/>
                        </a:rPr>
                        <a:t>10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5431872b498eec43384fd39d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Maman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Café</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40.72022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-73.99833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1296253378"/>
                  </a:ext>
                </a:extLst>
              </a:tr>
              <a:tr h="285606">
                <a:tc>
                  <a:txBody>
                    <a:bodyPr/>
                    <a:lstStyle/>
                    <a:p>
                      <a:pPr marL="0" marR="0">
                        <a:lnSpc>
                          <a:spcPct val="107000"/>
                        </a:lnSpc>
                        <a:spcBef>
                          <a:spcPts val="0"/>
                        </a:spcBef>
                        <a:spcAft>
                          <a:spcPts val="0"/>
                        </a:spcAft>
                      </a:pPr>
                      <a:r>
                        <a:rPr lang="en-US" sz="600">
                          <a:effectLst/>
                        </a:rPr>
                        <a:t>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431e2d80f964a52079271fe3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La Esquina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Mexican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-73.99761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3555168048"/>
                  </a:ext>
                </a:extLst>
              </a:tr>
              <a:tr h="155081">
                <a:tc>
                  <a:txBody>
                    <a:bodyPr/>
                    <a:lstStyle/>
                    <a:p>
                      <a:pPr marL="0" marR="0">
                        <a:lnSpc>
                          <a:spcPct val="107000"/>
                        </a:lnSpc>
                        <a:spcBef>
                          <a:spcPts val="0"/>
                        </a:spcBef>
                        <a:spcAft>
                          <a:spcPts val="0"/>
                        </a:spcAft>
                      </a:pPr>
                      <a:r>
                        <a:rPr lang="en-US" sz="600">
                          <a:effectLst/>
                        </a:rPr>
                        <a:t>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46ff98a7f964a520234b1fe3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Lure Fishbar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Seafood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40.7247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-73.99833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743243561"/>
                  </a:ext>
                </a:extLst>
              </a:tr>
              <a:tr h="285606">
                <a:tc>
                  <a:txBody>
                    <a:bodyPr/>
                    <a:lstStyle/>
                    <a:p>
                      <a:pPr marL="0" marR="0">
                        <a:lnSpc>
                          <a:spcPct val="107000"/>
                        </a:lnSpc>
                        <a:spcBef>
                          <a:spcPts val="0"/>
                        </a:spcBef>
                        <a:spcAft>
                          <a:spcPts val="0"/>
                        </a:spcAft>
                      </a:pPr>
                      <a:r>
                        <a:rPr lang="en-US" sz="600">
                          <a:effectLst/>
                        </a:rPr>
                        <a:t>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59e0ee84f0ca95526b7fce9f</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CAVA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Mediterranean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40.72193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-73.99651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644671817"/>
                  </a:ext>
                </a:extLst>
              </a:tr>
              <a:tr h="285606">
                <a:tc>
                  <a:txBody>
                    <a:bodyPr/>
                    <a:lstStyle/>
                    <a:p>
                      <a:pPr marL="0" marR="0">
                        <a:lnSpc>
                          <a:spcPct val="107000"/>
                        </a:lnSpc>
                        <a:spcBef>
                          <a:spcPts val="0"/>
                        </a:spcBef>
                        <a:spcAft>
                          <a:spcPts val="0"/>
                        </a:spcAft>
                      </a:pPr>
                      <a:r>
                        <a:rPr lang="en-US" sz="600">
                          <a:effectLst/>
                        </a:rPr>
                        <a:t>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4cc6222106c25481d7a4a047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Rubirosa Ristorante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Pizza Place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40.72273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-73.99599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361664399"/>
                  </a:ext>
                </a:extLst>
              </a:tr>
              <a:tr h="285606">
                <a:tc>
                  <a:txBody>
                    <a:bodyPr/>
                    <a:lstStyle/>
                    <a:p>
                      <a:pPr marL="0" marR="0">
                        <a:lnSpc>
                          <a:spcPct val="107000"/>
                        </a:lnSpc>
                        <a:spcBef>
                          <a:spcPts val="0"/>
                        </a:spcBef>
                        <a:spcAft>
                          <a:spcPts val="0"/>
                        </a:spcAft>
                      </a:pPr>
                      <a:r>
                        <a:rPr lang="en-US" sz="600">
                          <a:effectLst/>
                        </a:rPr>
                        <a:t>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3fd66200f964a52020e61ee3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Housing Works Bookstore Cafe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Café</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40.72464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-73.99655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4013233147"/>
                  </a:ext>
                </a:extLst>
              </a:tr>
              <a:tr h="285606">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45697387f964a520e53d1fe3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Despaña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Spanish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-73.99796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4016755207"/>
                  </a:ext>
                </a:extLst>
              </a:tr>
              <a:tr h="285606">
                <a:tc>
                  <a:txBody>
                    <a:bodyPr/>
                    <a:lstStyle/>
                    <a:p>
                      <a:pPr marL="0" marR="0">
                        <a:lnSpc>
                          <a:spcPct val="107000"/>
                        </a:lnSpc>
                        <a:spcBef>
                          <a:spcPts val="0"/>
                        </a:spcBef>
                        <a:spcAft>
                          <a:spcPts val="0"/>
                        </a:spcAft>
                      </a:pPr>
                      <a:r>
                        <a:rPr lang="en-US" sz="600">
                          <a:effectLst/>
                        </a:rPr>
                        <a:t>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4d9f8d97a428a1cdd92acb04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Parm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Italian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40.72302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-73.99585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300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1650659652"/>
                  </a:ext>
                </a:extLst>
              </a:tr>
              <a:tr h="285606">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55ea9f4d498ed46db0383483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Champion Pizza Soho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Pizza Place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40.72164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-73.99747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1.85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2230303300"/>
                  </a:ext>
                </a:extLst>
              </a:tr>
              <a:tr h="285606">
                <a:tc>
                  <a:txBody>
                    <a:bodyPr/>
                    <a:lstStyle/>
                    <a:p>
                      <a:pPr marL="0" marR="0">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56bbc58e498eed7b2c402556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dirty="0">
                          <a:effectLst/>
                        </a:rPr>
                        <a:t>Pasquale Jones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American Restaurant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40.72104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-73.99675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250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tc>
                  <a:txBody>
                    <a:bodyPr/>
                    <a:lstStyle/>
                    <a:p>
                      <a:pPr marL="0" marR="0">
                        <a:lnSpc>
                          <a:spcPct val="107000"/>
                        </a:lnSpc>
                        <a:spcBef>
                          <a:spcPts val="0"/>
                        </a:spcBef>
                        <a:spcAft>
                          <a:spcPts val="0"/>
                        </a:spcAft>
                      </a:pPr>
                      <a:r>
                        <a:rPr lang="en-US" sz="600" dirty="0">
                          <a:effectLst/>
                        </a:rPr>
                        <a:t>1.95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200" marR="39200" marT="0" marB="0"/>
                </a:tc>
                <a:extLst>
                  <a:ext uri="{0D108BD9-81ED-4DB2-BD59-A6C34878D82A}">
                    <a16:rowId xmlns:a16="http://schemas.microsoft.com/office/drawing/2014/main" val="1261921048"/>
                  </a:ext>
                </a:extLst>
              </a:tr>
            </a:tbl>
          </a:graphicData>
        </a:graphic>
      </p:graphicFrame>
    </p:spTree>
    <p:extLst>
      <p:ext uri="{BB962C8B-B14F-4D97-AF65-F5344CB8AC3E}">
        <p14:creationId xmlns:p14="http://schemas.microsoft.com/office/powerpoint/2010/main" val="221957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209C-5CDB-4193-9C4D-1070E0D0FE81}"/>
              </a:ext>
            </a:extLst>
          </p:cNvPr>
          <p:cNvSpPr>
            <a:spLocks noGrp="1"/>
          </p:cNvSpPr>
          <p:nvPr>
            <p:ph type="title"/>
          </p:nvPr>
        </p:nvSpPr>
        <p:spPr>
          <a:xfrm>
            <a:off x="1359031" y="639315"/>
            <a:ext cx="8610600" cy="1293028"/>
          </a:xfrm>
        </p:spPr>
        <p:txBody>
          <a:bodyPr/>
          <a:lstStyle/>
          <a:p>
            <a:pPr algn="ctr"/>
            <a:r>
              <a:rPr lang="en-US" dirty="0"/>
              <a:t>Methodology</a:t>
            </a:r>
          </a:p>
        </p:txBody>
      </p:sp>
      <p:sp>
        <p:nvSpPr>
          <p:cNvPr id="3" name="Content Placeholder 2">
            <a:extLst>
              <a:ext uri="{FF2B5EF4-FFF2-40B4-BE49-F238E27FC236}">
                <a16:creationId xmlns:a16="http://schemas.microsoft.com/office/drawing/2014/main" id="{9D1B0833-8FA4-4CEF-84CA-2B19D609B241}"/>
              </a:ext>
            </a:extLst>
          </p:cNvPr>
          <p:cNvSpPr>
            <a:spLocks noGrp="1"/>
          </p:cNvSpPr>
          <p:nvPr>
            <p:ph idx="1"/>
          </p:nvPr>
        </p:nvSpPr>
        <p:spPr/>
        <p:txBody>
          <a:bodyPr/>
          <a:lstStyle/>
          <a:p>
            <a:r>
              <a:rPr lang="en-US" dirty="0"/>
              <a:t>Exploratory analysis used to predict the comparative rating for the restaurant rather than default rating of restaurant to make choice for the venue.</a:t>
            </a:r>
          </a:p>
          <a:p>
            <a:r>
              <a:rPr lang="en-US" dirty="0"/>
              <a:t>Using Ratings/Price indicator and Likes to create a comparative ranking for the venues.</a:t>
            </a:r>
          </a:p>
        </p:txBody>
      </p:sp>
    </p:spTree>
    <p:extLst>
      <p:ext uri="{BB962C8B-B14F-4D97-AF65-F5344CB8AC3E}">
        <p14:creationId xmlns:p14="http://schemas.microsoft.com/office/powerpoint/2010/main" val="71658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AA3D-3B61-4B83-A21D-BDE212F8ABE8}"/>
              </a:ext>
            </a:extLst>
          </p:cNvPr>
          <p:cNvSpPr>
            <a:spLocks noGrp="1"/>
          </p:cNvSpPr>
          <p:nvPr>
            <p:ph type="title"/>
          </p:nvPr>
        </p:nvSpPr>
        <p:spPr>
          <a:xfrm>
            <a:off x="1104507" y="639315"/>
            <a:ext cx="8610600" cy="1293028"/>
          </a:xfrm>
        </p:spPr>
        <p:txBody>
          <a:bodyPr/>
          <a:lstStyle/>
          <a:p>
            <a:pPr algn="ctr"/>
            <a:r>
              <a:rPr lang="en-US" dirty="0"/>
              <a:t>Result</a:t>
            </a:r>
          </a:p>
        </p:txBody>
      </p:sp>
      <p:pic>
        <p:nvPicPr>
          <p:cNvPr id="4" name="Content Placeholder 3">
            <a:extLst>
              <a:ext uri="{FF2B5EF4-FFF2-40B4-BE49-F238E27FC236}">
                <a16:creationId xmlns:a16="http://schemas.microsoft.com/office/drawing/2014/main" id="{E8BC9CE7-C1D0-4DF8-9373-6F020B0E559D}"/>
              </a:ext>
            </a:extLst>
          </p:cNvPr>
          <p:cNvPicPr>
            <a:picLocks noGrp="1"/>
          </p:cNvPicPr>
          <p:nvPr>
            <p:ph idx="1"/>
          </p:nvPr>
        </p:nvPicPr>
        <p:blipFill>
          <a:blip r:embed="rId2"/>
          <a:stretch>
            <a:fillRect/>
          </a:stretch>
        </p:blipFill>
        <p:spPr>
          <a:xfrm>
            <a:off x="1104506" y="1819373"/>
            <a:ext cx="9840013" cy="4398865"/>
          </a:xfrm>
          <a:prstGeom prst="rect">
            <a:avLst/>
          </a:prstGeom>
        </p:spPr>
      </p:pic>
    </p:spTree>
    <p:extLst>
      <p:ext uri="{BB962C8B-B14F-4D97-AF65-F5344CB8AC3E}">
        <p14:creationId xmlns:p14="http://schemas.microsoft.com/office/powerpoint/2010/main" val="109194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142C-3649-413D-AE27-DCEDC6054736}"/>
              </a:ext>
            </a:extLst>
          </p:cNvPr>
          <p:cNvSpPr>
            <a:spLocks noGrp="1"/>
          </p:cNvSpPr>
          <p:nvPr>
            <p:ph type="title"/>
          </p:nvPr>
        </p:nvSpPr>
        <p:spPr>
          <a:xfrm>
            <a:off x="1302470" y="639315"/>
            <a:ext cx="8610600" cy="1293028"/>
          </a:xfrm>
        </p:spPr>
        <p:txBody>
          <a:bodyPr/>
          <a:lstStyle/>
          <a:p>
            <a:pPr algn="ctr"/>
            <a:r>
              <a:rPr lang="en-US" dirty="0"/>
              <a:t>Result continued</a:t>
            </a:r>
          </a:p>
        </p:txBody>
      </p:sp>
      <p:sp>
        <p:nvSpPr>
          <p:cNvPr id="3" name="Content Placeholder 2">
            <a:extLst>
              <a:ext uri="{FF2B5EF4-FFF2-40B4-BE49-F238E27FC236}">
                <a16:creationId xmlns:a16="http://schemas.microsoft.com/office/drawing/2014/main" id="{E5CDCD76-F0FC-4547-90CD-75CDC416F894}"/>
              </a:ext>
            </a:extLst>
          </p:cNvPr>
          <p:cNvSpPr>
            <a:spLocks noGrp="1"/>
          </p:cNvSpPr>
          <p:nvPr>
            <p:ph idx="1"/>
          </p:nvPr>
        </p:nvSpPr>
        <p:spPr/>
        <p:txBody>
          <a:bodyPr/>
          <a:lstStyle/>
          <a:p>
            <a:r>
              <a:rPr lang="en-US" dirty="0"/>
              <a:t>As we can see we have created clustering of restaurant based on comparative ranking rather than just ratings of the restaurant.</a:t>
            </a:r>
          </a:p>
          <a:p>
            <a:r>
              <a:rPr lang="en-US" dirty="0"/>
              <a:t>This gives a user ability to make informed choice while choosing a restaurant not just based on rating but comparing the cost along with rating and likes registered for the venue.</a:t>
            </a:r>
          </a:p>
        </p:txBody>
      </p:sp>
    </p:spTree>
    <p:extLst>
      <p:ext uri="{BB962C8B-B14F-4D97-AF65-F5344CB8AC3E}">
        <p14:creationId xmlns:p14="http://schemas.microsoft.com/office/powerpoint/2010/main" val="291957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6083-0E20-448C-BC9E-CE411AB9EDD0}"/>
              </a:ext>
            </a:extLst>
          </p:cNvPr>
          <p:cNvSpPr>
            <a:spLocks noGrp="1"/>
          </p:cNvSpPr>
          <p:nvPr>
            <p:ph type="title"/>
          </p:nvPr>
        </p:nvSpPr>
        <p:spPr>
          <a:xfrm>
            <a:off x="1790700" y="717239"/>
            <a:ext cx="8610600" cy="1293028"/>
          </a:xfrm>
        </p:spPr>
        <p:txBody>
          <a:bodyPr/>
          <a:lstStyle/>
          <a:p>
            <a:pPr algn="ctr"/>
            <a:r>
              <a:rPr lang="en-US" dirty="0"/>
              <a:t>Observation &amp; conclusion</a:t>
            </a:r>
          </a:p>
        </p:txBody>
      </p:sp>
      <p:sp>
        <p:nvSpPr>
          <p:cNvPr id="3" name="Content Placeholder 2">
            <a:extLst>
              <a:ext uri="{FF2B5EF4-FFF2-40B4-BE49-F238E27FC236}">
                <a16:creationId xmlns:a16="http://schemas.microsoft.com/office/drawing/2014/main" id="{41C89A74-9F82-471E-9FBC-E1FE88EC3687}"/>
              </a:ext>
            </a:extLst>
          </p:cNvPr>
          <p:cNvSpPr>
            <a:spLocks noGrp="1"/>
          </p:cNvSpPr>
          <p:nvPr>
            <p:ph idx="1"/>
          </p:nvPr>
        </p:nvSpPr>
        <p:spPr>
          <a:xfrm>
            <a:off x="685800" y="1838228"/>
            <a:ext cx="10820400" cy="4380458"/>
          </a:xfrm>
        </p:spPr>
        <p:txBody>
          <a:bodyPr>
            <a:normAutofit lnSpcReduction="10000"/>
          </a:bodyPr>
          <a:lstStyle/>
          <a:p>
            <a:r>
              <a:rPr lang="en-US" dirty="0"/>
              <a:t>We can observe that the comparative rating is done based on actual rating, average price and likes returned for each venue</a:t>
            </a:r>
          </a:p>
          <a:p>
            <a:pPr lvl="1">
              <a:buFont typeface="Wingdings" panose="05000000000000000000" pitchFamily="2" charset="2"/>
              <a:buChar char="v"/>
            </a:pPr>
            <a:r>
              <a:rPr lang="en-US" sz="1600" dirty="0"/>
              <a:t>We can see restaurants Pasquale Jones and Champion Pizza Soho have same rating and price indicator but different likes count. The comparative rating for Pasquale Jones is higher than Champion Pizza Soho as former had higher number of likes.</a:t>
            </a:r>
          </a:p>
          <a:p>
            <a:pPr lvl="1">
              <a:buFont typeface="Wingdings" panose="05000000000000000000" pitchFamily="2" charset="2"/>
              <a:buChar char="v"/>
            </a:pPr>
            <a:r>
              <a:rPr lang="en-US" sz="1600" dirty="0"/>
              <a:t>Take example of restaurants </a:t>
            </a:r>
            <a:r>
              <a:rPr lang="en-US" sz="1600" dirty="0" err="1"/>
              <a:t>sweetgreen</a:t>
            </a:r>
            <a:r>
              <a:rPr lang="en-US" sz="1600" dirty="0"/>
              <a:t> and Ruby’s Café. Even though Ruby’s Café has 5 rating and </a:t>
            </a:r>
            <a:r>
              <a:rPr lang="en-US" sz="1600" dirty="0" err="1"/>
              <a:t>sweetgreen</a:t>
            </a:r>
            <a:r>
              <a:rPr lang="en-US" sz="1600" dirty="0"/>
              <a:t> is rated 3.5 we see that comparative rating of </a:t>
            </a:r>
            <a:r>
              <a:rPr lang="en-US" sz="1600" dirty="0" err="1"/>
              <a:t>sweetgreen</a:t>
            </a:r>
            <a:r>
              <a:rPr lang="en-US" sz="1600" dirty="0"/>
              <a:t> is almost same as Ruby’s Café. This is because the price indicator for Ruby’s Café is higher than </a:t>
            </a:r>
            <a:r>
              <a:rPr lang="en-US" sz="1600" dirty="0" err="1"/>
              <a:t>sweetgreen</a:t>
            </a:r>
            <a:endParaRPr lang="en-US" sz="1600" dirty="0"/>
          </a:p>
          <a:p>
            <a:pPr lvl="1">
              <a:buFont typeface="Wingdings" panose="05000000000000000000" pitchFamily="2" charset="2"/>
              <a:buChar char="v"/>
            </a:pPr>
            <a:endParaRPr lang="en-US" sz="1600" dirty="0"/>
          </a:p>
          <a:p>
            <a:r>
              <a:rPr lang="en-US" dirty="0"/>
              <a:t>This exploratory analysis compares the rating of the restaurant, price indicator of the restaurant and number of likes registered for the restaurant and gives a comparative ranking for the restaurants in the area. Here we have given 50% weightage to Rating, 40% weightage to Price indicator and 10% weightage to likes. This goes to show that even a restaurant with slightly higher rating can be less preferred if the price indicator is used in the ranking as cost plays a big part in the decision making on choosing the restaurant.</a:t>
            </a:r>
            <a:endParaRPr lang="en-US" sz="1800" dirty="0"/>
          </a:p>
        </p:txBody>
      </p:sp>
    </p:spTree>
    <p:extLst>
      <p:ext uri="{BB962C8B-B14F-4D97-AF65-F5344CB8AC3E}">
        <p14:creationId xmlns:p14="http://schemas.microsoft.com/office/powerpoint/2010/main" val="9671154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TotalTime>
  <Words>786</Words>
  <Application>Microsoft Office PowerPoint</Application>
  <PresentationFormat>Widescreen</PresentationFormat>
  <Paragraphs>233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vt:lpstr>
      <vt:lpstr>Vapor Trail</vt:lpstr>
      <vt:lpstr>Business Problem</vt:lpstr>
      <vt:lpstr>Data</vt:lpstr>
      <vt:lpstr>Data Continued</vt:lpstr>
      <vt:lpstr>Methodology</vt:lpstr>
      <vt:lpstr>Result</vt:lpstr>
      <vt:lpstr>Result continued</vt:lpstr>
      <vt:lpstr>Observation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dc:title>
  <dc:creator>amit pandey</dc:creator>
  <cp:lastModifiedBy>amit pandey</cp:lastModifiedBy>
  <cp:revision>3</cp:revision>
  <dcterms:created xsi:type="dcterms:W3CDTF">2018-11-04T20:32:20Z</dcterms:created>
  <dcterms:modified xsi:type="dcterms:W3CDTF">2018-11-04T20:52:44Z</dcterms:modified>
</cp:coreProperties>
</file>