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9" r:id="rId6"/>
    <p:sldId id="290" r:id="rId7"/>
    <p:sldId id="292" r:id="rId8"/>
    <p:sldId id="2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User_with_smile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User-admin-gear.sv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420102/VaccinePassp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Vaccine Passport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Hyperledger Fabric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0EA4-6E78-4B7C-A754-0C6A7D8F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7373"/>
          </a:xfrm>
        </p:spPr>
        <p:txBody>
          <a:bodyPr/>
          <a:lstStyle/>
          <a:p>
            <a:r>
              <a:rPr lang="en-US" dirty="0"/>
              <a:t>Why we need Vaccine Passport?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C86E-AADA-4753-8AF2-F0296CB5C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9860"/>
            <a:ext cx="11029615" cy="2949388"/>
          </a:xfrm>
        </p:spPr>
        <p:txBody>
          <a:bodyPr/>
          <a:lstStyle/>
          <a:p>
            <a:r>
              <a:rPr lang="en-US" dirty="0"/>
              <a:t>With Pandemic all around, we need vaccine certificates to ensure people are vaccinated and avoid spreading of disease.</a:t>
            </a:r>
          </a:p>
          <a:p>
            <a:r>
              <a:rPr lang="en-US" dirty="0"/>
              <a:t>There has been concerns with the authenticity of the certificates across various countries which lead to a need to vaccine passport.</a:t>
            </a:r>
          </a:p>
          <a:p>
            <a:r>
              <a:rPr lang="en-US" dirty="0"/>
              <a:t>Vaccine passports can be stored on blockchain which will make them tamper proof and trusted.</a:t>
            </a:r>
          </a:p>
          <a:p>
            <a:r>
              <a:rPr lang="en-US" dirty="0"/>
              <a:t>Anyone can access the information anywhere with guaranteed proof of trust.</a:t>
            </a:r>
          </a:p>
        </p:txBody>
      </p:sp>
    </p:spTree>
    <p:extLst>
      <p:ext uri="{BB962C8B-B14F-4D97-AF65-F5344CB8AC3E}">
        <p14:creationId xmlns:p14="http://schemas.microsoft.com/office/powerpoint/2010/main" val="180181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DE7C-3514-4E9D-AF81-1699CB13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1162"/>
          </a:xfrm>
        </p:spPr>
        <p:txBody>
          <a:bodyPr/>
          <a:lstStyle/>
          <a:p>
            <a:r>
              <a:rPr lang="en-US" dirty="0"/>
              <a:t>Why use Hyperledger and not public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C364-01F2-4B8B-9630-82943754A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21224"/>
            <a:ext cx="11029615" cy="2545976"/>
          </a:xfrm>
        </p:spPr>
        <p:txBody>
          <a:bodyPr/>
          <a:lstStyle/>
          <a:p>
            <a:r>
              <a:rPr lang="en-US" dirty="0"/>
              <a:t>Vaccine passports will have PHI (Protected Health Information) details about individuals which cannot be stored on public blockchain.</a:t>
            </a:r>
          </a:p>
          <a:p>
            <a:r>
              <a:rPr lang="en-US" dirty="0"/>
              <a:t>This makes Hyperledger a great choice as a permissioned blockchain where one can control what information can be released to the client.</a:t>
            </a:r>
          </a:p>
          <a:p>
            <a:r>
              <a:rPr lang="en-US" dirty="0"/>
              <a:t>Also, ensuring trust and tamper proof details for the vaccine passport.</a:t>
            </a:r>
          </a:p>
        </p:txBody>
      </p:sp>
    </p:spTree>
    <p:extLst>
      <p:ext uri="{BB962C8B-B14F-4D97-AF65-F5344CB8AC3E}">
        <p14:creationId xmlns:p14="http://schemas.microsoft.com/office/powerpoint/2010/main" val="257487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FB27AE-99A0-4FA5-8548-8FEB6AD417D3}"/>
              </a:ext>
            </a:extLst>
          </p:cNvPr>
          <p:cNvSpPr/>
          <p:nvPr/>
        </p:nvSpPr>
        <p:spPr>
          <a:xfrm>
            <a:off x="9097669" y="4504035"/>
            <a:ext cx="2986755" cy="2174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7E4941E-6B7A-4345-B808-9BA6DC044BF6}"/>
              </a:ext>
            </a:extLst>
          </p:cNvPr>
          <p:cNvSpPr/>
          <p:nvPr/>
        </p:nvSpPr>
        <p:spPr>
          <a:xfrm>
            <a:off x="385482" y="1326776"/>
            <a:ext cx="2614716" cy="3255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3D6A8-48F4-413C-B9CB-C396FD3C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5578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Architecture: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196AE-C25C-4753-92BB-3CC9C66CB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1192" y="3019215"/>
            <a:ext cx="1069322" cy="106932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14A46E-065E-4561-9303-2B751674DAE1}"/>
              </a:ext>
            </a:extLst>
          </p:cNvPr>
          <p:cNvSpPr txBox="1"/>
          <p:nvPr/>
        </p:nvSpPr>
        <p:spPr>
          <a:xfrm>
            <a:off x="812062" y="4152992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EDD2A0F-8C5D-435E-8A91-DE963B5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7760" y="1700772"/>
            <a:ext cx="1069322" cy="10693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E8A40E-5308-439C-ACBD-DA869C578E32}"/>
              </a:ext>
            </a:extLst>
          </p:cNvPr>
          <p:cNvSpPr txBox="1"/>
          <p:nvPr/>
        </p:nvSpPr>
        <p:spPr>
          <a:xfrm>
            <a:off x="633141" y="1388461"/>
            <a:ext cx="21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Vaccine center staff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014B3A9-5E1D-4311-A2B4-B08768DEB7AE}"/>
              </a:ext>
            </a:extLst>
          </p:cNvPr>
          <p:cNvSpPr/>
          <p:nvPr/>
        </p:nvSpPr>
        <p:spPr>
          <a:xfrm>
            <a:off x="3567952" y="2545976"/>
            <a:ext cx="1801907" cy="6246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VaccineDetails</a:t>
            </a:r>
            <a:endParaRPr lang="en-US" dirty="0"/>
          </a:p>
        </p:txBody>
      </p:sp>
      <p:sp>
        <p:nvSpPr>
          <p:cNvPr id="15" name="Flowchart: Magnetic Disk 14" descr="ssport">
            <a:extLst>
              <a:ext uri="{FF2B5EF4-FFF2-40B4-BE49-F238E27FC236}">
                <a16:creationId xmlns:a16="http://schemas.microsoft.com/office/drawing/2014/main" id="{B38BBDD4-E555-42CC-91F6-D4CAB2D5D443}"/>
              </a:ext>
            </a:extLst>
          </p:cNvPr>
          <p:cNvSpPr/>
          <p:nvPr/>
        </p:nvSpPr>
        <p:spPr>
          <a:xfrm>
            <a:off x="6696635" y="2407048"/>
            <a:ext cx="1604683" cy="9024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Passport</a:t>
            </a:r>
          </a:p>
          <a:p>
            <a:pPr algn="ctr"/>
            <a:r>
              <a:rPr lang="en-US" dirty="0"/>
              <a:t>World state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90B41495-A994-4046-9C16-8A68E4473ED8}"/>
              </a:ext>
            </a:extLst>
          </p:cNvPr>
          <p:cNvSpPr/>
          <p:nvPr/>
        </p:nvSpPr>
        <p:spPr>
          <a:xfrm rot="5400000">
            <a:off x="3605162" y="1355022"/>
            <a:ext cx="369331" cy="13581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0EF7AEAB-1594-438E-BEE3-7B400F0540FD}"/>
              </a:ext>
            </a:extLst>
          </p:cNvPr>
          <p:cNvSpPr/>
          <p:nvPr/>
        </p:nvSpPr>
        <p:spPr>
          <a:xfrm>
            <a:off x="3110752" y="3429551"/>
            <a:ext cx="1327784" cy="36933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D9FB271-9D7D-488F-8425-84DEAF6408B0}"/>
              </a:ext>
            </a:extLst>
          </p:cNvPr>
          <p:cNvSpPr/>
          <p:nvPr/>
        </p:nvSpPr>
        <p:spPr>
          <a:xfrm>
            <a:off x="5544043" y="2770094"/>
            <a:ext cx="978408" cy="1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373859-6307-4011-8B40-8A496EFFFE03}"/>
              </a:ext>
            </a:extLst>
          </p:cNvPr>
          <p:cNvSpPr txBox="1"/>
          <p:nvPr/>
        </p:nvSpPr>
        <p:spPr>
          <a:xfrm>
            <a:off x="2909674" y="2261454"/>
            <a:ext cx="2294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Submit details for add/update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7758B3-7F63-4F9B-AE2F-06868F174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99707" y="4522324"/>
            <a:ext cx="1687606" cy="19472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93209C-3179-4897-B3B7-979D1257106F}"/>
              </a:ext>
            </a:extLst>
          </p:cNvPr>
          <p:cNvSpPr txBox="1"/>
          <p:nvPr/>
        </p:nvSpPr>
        <p:spPr>
          <a:xfrm>
            <a:off x="9262811" y="5911441"/>
            <a:ext cx="89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3983F6B9-6594-4BF5-83CC-90F8974BCF01}"/>
              </a:ext>
            </a:extLst>
          </p:cNvPr>
          <p:cNvSpPr/>
          <p:nvPr/>
        </p:nvSpPr>
        <p:spPr>
          <a:xfrm>
            <a:off x="9934408" y="2545976"/>
            <a:ext cx="1801907" cy="6246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UpdateStatus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B37CE54A-6E5C-4A6D-AAE2-9AD5D0CAA47D}"/>
              </a:ext>
            </a:extLst>
          </p:cNvPr>
          <p:cNvSpPr/>
          <p:nvPr/>
        </p:nvSpPr>
        <p:spPr>
          <a:xfrm>
            <a:off x="10639085" y="3364210"/>
            <a:ext cx="215153" cy="10441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A5B502-9F3D-4B68-8D8D-B4A854F7E31B}"/>
              </a:ext>
            </a:extLst>
          </p:cNvPr>
          <p:cNvSpPr txBox="1"/>
          <p:nvPr/>
        </p:nvSpPr>
        <p:spPr>
          <a:xfrm>
            <a:off x="5495366" y="1945383"/>
            <a:ext cx="199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Update the vaccine details in world state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E9A34F-5B7C-48FE-AB0D-8CE63B44C9EA}"/>
              </a:ext>
            </a:extLst>
          </p:cNvPr>
          <p:cNvSpPr txBox="1"/>
          <p:nvPr/>
        </p:nvSpPr>
        <p:spPr>
          <a:xfrm>
            <a:off x="8845197" y="3673038"/>
            <a:ext cx="1990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Review the documents submitted in step 2 and update world state on vaccine status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79FF6EED-9EF4-488B-9629-9904BF441334}"/>
              </a:ext>
            </a:extLst>
          </p:cNvPr>
          <p:cNvSpPr/>
          <p:nvPr/>
        </p:nvSpPr>
        <p:spPr>
          <a:xfrm>
            <a:off x="9412944" y="1014466"/>
            <a:ext cx="1990164" cy="9652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Document accepted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5C77EA7-51D5-46FB-96BA-D1E193C5F3AC}"/>
              </a:ext>
            </a:extLst>
          </p:cNvPr>
          <p:cNvSpPr/>
          <p:nvPr/>
        </p:nvSpPr>
        <p:spPr>
          <a:xfrm>
            <a:off x="10434919" y="2010794"/>
            <a:ext cx="279924" cy="4616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77F3C2-870F-44DB-8839-E5E4FD8B6213}"/>
              </a:ext>
            </a:extLst>
          </p:cNvPr>
          <p:cNvCxnSpPr>
            <a:stCxn id="29" idx="1"/>
          </p:cNvCxnSpPr>
          <p:nvPr/>
        </p:nvCxnSpPr>
        <p:spPr>
          <a:xfrm rot="10800000" flipV="1">
            <a:off x="7942730" y="1497068"/>
            <a:ext cx="1470215" cy="892022"/>
          </a:xfrm>
          <a:prstGeom prst="bentConnector3">
            <a:avLst>
              <a:gd name="adj1" fmla="val 100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E1964D3-9A58-426F-B78D-B850A48E2571}"/>
              </a:ext>
            </a:extLst>
          </p:cNvPr>
          <p:cNvSpPr txBox="1"/>
          <p:nvPr/>
        </p:nvSpPr>
        <p:spPr>
          <a:xfrm>
            <a:off x="8090645" y="1617674"/>
            <a:ext cx="11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Yes, update as accepted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106A96-195C-46FB-A8BA-97A9FFEEB380}"/>
              </a:ext>
            </a:extLst>
          </p:cNvPr>
          <p:cNvCxnSpPr>
            <a:stCxn id="29" idx="1"/>
            <a:endCxn id="15" idx="4"/>
          </p:cNvCxnSpPr>
          <p:nvPr/>
        </p:nvCxnSpPr>
        <p:spPr>
          <a:xfrm rot="10800000" flipV="1">
            <a:off x="8301318" y="1497068"/>
            <a:ext cx="1111626" cy="1361218"/>
          </a:xfrm>
          <a:prstGeom prst="bentConnector3">
            <a:avLst>
              <a:gd name="adj1" fmla="val 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B2C6B0-7079-4E55-8352-3AF7A3EAD3EF}"/>
              </a:ext>
            </a:extLst>
          </p:cNvPr>
          <p:cNvSpPr txBox="1"/>
          <p:nvPr/>
        </p:nvSpPr>
        <p:spPr>
          <a:xfrm>
            <a:off x="8343649" y="3019215"/>
            <a:ext cx="119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No, update as rejected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A96CC655-A81E-40C0-80CD-0ABA3644F9E0}"/>
              </a:ext>
            </a:extLst>
          </p:cNvPr>
          <p:cNvSpPr/>
          <p:nvPr/>
        </p:nvSpPr>
        <p:spPr>
          <a:xfrm>
            <a:off x="5544043" y="3847042"/>
            <a:ext cx="1801907" cy="6246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AssetExists</a:t>
            </a:r>
            <a:endParaRPr lang="en-US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CFADE41-E7AC-40D4-9937-93846E87396E}"/>
              </a:ext>
            </a:extLst>
          </p:cNvPr>
          <p:cNvCxnSpPr>
            <a:stCxn id="14" idx="2"/>
            <a:endCxn id="39" idx="1"/>
          </p:cNvCxnSpPr>
          <p:nvPr/>
        </p:nvCxnSpPr>
        <p:spPr>
          <a:xfrm rot="16200000" flipH="1">
            <a:off x="4512096" y="3127405"/>
            <a:ext cx="988756" cy="10751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2205BE-06E9-4843-A6A4-0DFAE26EFD96}"/>
              </a:ext>
            </a:extLst>
          </p:cNvPr>
          <p:cNvSpPr txBox="1"/>
          <p:nvPr/>
        </p:nvSpPr>
        <p:spPr>
          <a:xfrm>
            <a:off x="4516877" y="3351932"/>
            <a:ext cx="284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if details already present for a document number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C013E52-8053-4DA2-B3FC-D76D626EEA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4145" y="3618754"/>
            <a:ext cx="795142" cy="286054"/>
          </a:xfrm>
          <a:prstGeom prst="bentConnector3">
            <a:avLst>
              <a:gd name="adj1" fmla="val 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FC0918BE-DD33-46F2-9D6E-777E6A78B5FF}"/>
              </a:ext>
            </a:extLst>
          </p:cNvPr>
          <p:cNvSpPr/>
          <p:nvPr/>
        </p:nvSpPr>
        <p:spPr>
          <a:xfrm>
            <a:off x="3674022" y="5468666"/>
            <a:ext cx="1801907" cy="6246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PassportDetails</a:t>
            </a:r>
            <a:endParaRPr lang="en-US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3861665-6120-4307-B971-DC201FA756A2}"/>
              </a:ext>
            </a:extLst>
          </p:cNvPr>
          <p:cNvCxnSpPr>
            <a:cxnSpLocks/>
            <a:stCxn id="70" idx="2"/>
            <a:endCxn id="47" idx="0"/>
          </p:cNvCxnSpPr>
          <p:nvPr/>
        </p:nvCxnSpPr>
        <p:spPr>
          <a:xfrm rot="16200000" flipH="1">
            <a:off x="2690751" y="3584440"/>
            <a:ext cx="886315" cy="2882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16CD71-1097-49E0-89EC-2F50BB863807}"/>
              </a:ext>
            </a:extLst>
          </p:cNvPr>
          <p:cNvSpPr txBox="1"/>
          <p:nvPr/>
        </p:nvSpPr>
        <p:spPr>
          <a:xfrm>
            <a:off x="2421558" y="4595730"/>
            <a:ext cx="210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to get passport details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F4C7007-A6CA-43E6-ACEA-1FA4541A1D41}"/>
              </a:ext>
            </a:extLst>
          </p:cNvPr>
          <p:cNvCxnSpPr>
            <a:stCxn id="47" idx="3"/>
          </p:cNvCxnSpPr>
          <p:nvPr/>
        </p:nvCxnSpPr>
        <p:spPr>
          <a:xfrm flipV="1">
            <a:off x="5475929" y="3309523"/>
            <a:ext cx="2614716" cy="2471453"/>
          </a:xfrm>
          <a:prstGeom prst="bentConnector3">
            <a:avLst>
              <a:gd name="adj1" fmla="val 1000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B6F1E7E-5161-47A5-AF32-A5EBEBEED88C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1059306" y="4572708"/>
            <a:ext cx="2614716" cy="1208269"/>
          </a:xfrm>
          <a:prstGeom prst="bentConnector3">
            <a:avLst>
              <a:gd name="adj1" fmla="val 99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34E1C73-E5DB-49F6-AA75-56EF0889DDD9}"/>
              </a:ext>
            </a:extLst>
          </p:cNvPr>
          <p:cNvSpPr txBox="1"/>
          <p:nvPr/>
        </p:nvSpPr>
        <p:spPr>
          <a:xfrm>
            <a:off x="5696293" y="5148149"/>
            <a:ext cx="210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Inquiry request to world state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456A35-CF5A-4A83-A3B3-66EBD55A9A87}"/>
              </a:ext>
            </a:extLst>
          </p:cNvPr>
          <p:cNvSpPr txBox="1"/>
          <p:nvPr/>
        </p:nvSpPr>
        <p:spPr>
          <a:xfrm>
            <a:off x="5696293" y="5937044"/>
            <a:ext cx="210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 from the ledger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A95402-FADE-4F86-9442-3E32B8041603}"/>
              </a:ext>
            </a:extLst>
          </p:cNvPr>
          <p:cNvSpPr txBox="1"/>
          <p:nvPr/>
        </p:nvSpPr>
        <p:spPr>
          <a:xfrm>
            <a:off x="1357375" y="5946009"/>
            <a:ext cx="210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 details back to Client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45FDEE-A105-40EB-B57E-AD225F8C23B3}"/>
              </a:ext>
            </a:extLst>
          </p:cNvPr>
          <p:cNvSpPr txBox="1"/>
          <p:nvPr/>
        </p:nvSpPr>
        <p:spPr>
          <a:xfrm>
            <a:off x="9306604" y="482182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Org2</a:t>
            </a:r>
          </a:p>
        </p:txBody>
      </p:sp>
    </p:spTree>
    <p:extLst>
      <p:ext uri="{BB962C8B-B14F-4D97-AF65-F5344CB8AC3E}">
        <p14:creationId xmlns:p14="http://schemas.microsoft.com/office/powerpoint/2010/main" val="344032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D988-EF01-4062-BCE3-A4C32BCC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517044"/>
          </a:xfrm>
        </p:spPr>
        <p:txBody>
          <a:bodyPr>
            <a:normAutofit fontScale="90000"/>
          </a:bodyPr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7A7A-6414-44E4-ABC2-C62AD5C13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9217"/>
            <a:ext cx="11029615" cy="769889"/>
          </a:xfrm>
        </p:spPr>
        <p:txBody>
          <a:bodyPr/>
          <a:lstStyle/>
          <a:p>
            <a:r>
              <a:rPr lang="en-US" dirty="0"/>
              <a:t>Link for the </a:t>
            </a:r>
            <a:r>
              <a:rPr lang="en-US" dirty="0" err="1"/>
              <a:t>github</a:t>
            </a:r>
            <a:r>
              <a:rPr lang="en-US" dirty="0"/>
              <a:t> repository - </a:t>
            </a:r>
            <a:r>
              <a:rPr lang="en-US" dirty="0">
                <a:hlinkClick r:id="rId2"/>
              </a:rPr>
              <a:t>https://github.com/amit420102/VaccinePassport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6894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{93EB1FF3-B843-4E68-99BE-FA539B46D9DB}tf67061901_win32</Template>
  <TotalTime>49</TotalTime>
  <Words>253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Franklin Gothic Book</vt:lpstr>
      <vt:lpstr>Franklin Gothic Demi</vt:lpstr>
      <vt:lpstr>Gill Sans MT</vt:lpstr>
      <vt:lpstr>Wingdings 2</vt:lpstr>
      <vt:lpstr>DividendVTI</vt:lpstr>
      <vt:lpstr>Vaccine Passport</vt:lpstr>
      <vt:lpstr>Why we need Vaccine Passport?</vt:lpstr>
      <vt:lpstr>Why use Hyperledger and not public blockchain?</vt:lpstr>
      <vt:lpstr>System Architecture:</vt:lpstr>
      <vt:lpstr>Technical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Passport</dc:title>
  <dc:creator>amit pandey</dc:creator>
  <cp:lastModifiedBy>amit pandey</cp:lastModifiedBy>
  <cp:revision>10</cp:revision>
  <dcterms:created xsi:type="dcterms:W3CDTF">2021-12-06T01:53:20Z</dcterms:created>
  <dcterms:modified xsi:type="dcterms:W3CDTF">2021-12-08T02:32:25Z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