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59" r:id="rId5"/>
    <p:sldId id="258" r:id="rId6"/>
    <p:sldId id="260" r:id="rId7"/>
    <p:sldId id="261" r:id="rId8"/>
    <p:sldId id="278" r:id="rId9"/>
    <p:sldId id="262" r:id="rId10"/>
    <p:sldId id="27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276" autoAdjust="0"/>
  </p:normalViewPr>
  <p:slideViewPr>
    <p:cSldViewPr>
      <p:cViewPr>
        <p:scale>
          <a:sx n="70" d="100"/>
          <a:sy n="70" d="100"/>
        </p:scale>
        <p:origin x="-135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7D6D-6E7B-494A-97F7-132A13EBB7C3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D12A5-F1B9-49EE-84D2-F0B9DDE49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6:4444/grid/register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mitsrivastava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amit123456</a:t>
            </a:r>
          </a:p>
          <a:p>
            <a:r>
              <a:rPr lang="en-US" dirty="0" smtClean="0"/>
              <a:t>http://newtours.demoaut.com/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12A5-F1B9-49EE-84D2-F0B9DDE493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java –jar  selenium-server-standalone-2.44.0.jar –role node –hub  (</a:t>
            </a:r>
            <a:r>
              <a:rPr lang="en-US" b="1" dirty="0" err="1" smtClean="0"/>
              <a:t>HubAddress</a:t>
            </a:r>
            <a:r>
              <a:rPr lang="en-US" b="1" smtClean="0"/>
              <a:t>)</a:t>
            </a:r>
            <a:r>
              <a:rPr lang="en-US" b="1" smtClean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://192.168.1.6:4444/grid/register</a:t>
            </a:r>
            <a:r>
              <a:rPr lang="en-US" b="1" dirty="0" smtClean="0"/>
              <a:t> -browser </a:t>
            </a:r>
            <a:r>
              <a:rPr lang="en-US" b="1" dirty="0" err="1" smtClean="0"/>
              <a:t>browserName</a:t>
            </a:r>
            <a:r>
              <a:rPr lang="en-US" b="1" dirty="0" smtClean="0"/>
              <a:t>=</a:t>
            </a:r>
            <a:r>
              <a:rPr lang="en-US" b="1" dirty="0" err="1" smtClean="0"/>
              <a:t>firefox</a:t>
            </a:r>
            <a:r>
              <a:rPr lang="en-US" b="1" dirty="0" smtClean="0"/>
              <a:t> -port 5555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12A5-F1B9-49EE-84D2-F0B9DDE493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4125-472F-4A9A-8E27-47959642C7C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136E-E364-4E21-BF02-8278C8490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driver.storage.googleapis.com/index.html?path=2.14/" TargetMode="External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99.com/java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92.168.1.6:4444/grid/register" TargetMode="External"/><Relationship Id="rId4" Type="http://schemas.openxmlformats.org/officeDocument/2006/relationships/hyperlink" Target="http://localhost:4444/grid/conso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981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Selenium 2.x</a:t>
            </a:r>
          </a:p>
          <a:p>
            <a:pPr algn="ctr"/>
            <a:endParaRPr lang="en-US" sz="7200" b="1" dirty="0" smtClean="0"/>
          </a:p>
          <a:p>
            <a:pPr algn="ctr"/>
            <a:r>
              <a:rPr lang="en-US" b="1" dirty="0" smtClean="0"/>
              <a:t>Presented by :</a:t>
            </a:r>
            <a:r>
              <a:rPr lang="en-US" b="1" dirty="0" err="1" smtClean="0"/>
              <a:t>Amit</a:t>
            </a:r>
            <a:r>
              <a:rPr lang="en-US" b="1" dirty="0" smtClean="0"/>
              <a:t> </a:t>
            </a:r>
            <a:r>
              <a:rPr lang="en-US" b="1" dirty="0" err="1" smtClean="0"/>
              <a:t>Srivastava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Selenium Test Reports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err="1" smtClean="0"/>
              <a:t>TestResult</a:t>
            </a:r>
            <a:endParaRPr lang="en-US" b="1" u="sng" dirty="0" smtClean="0"/>
          </a:p>
          <a:p>
            <a:r>
              <a:rPr lang="en-US" dirty="0" smtClean="0"/>
              <a:t>https://addons.mozilla.org/EN-us/firefox/addon/test-results-selenium-ide/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Pretty report</a:t>
            </a:r>
          </a:p>
          <a:p>
            <a:r>
              <a:rPr lang="en-US" u="sng" dirty="0" smtClean="0"/>
              <a:t>https://addons.mozilla.org/en-us/firefox/addon/selenium-ide-pretty-report/</a:t>
            </a:r>
          </a:p>
          <a:p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dn.guru99.com/images/file_menu_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49419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cdn.guru99.com/images/html_to_java_conver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5344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52020" cy="611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 Script Manually with Firebug</a:t>
            </a:r>
          </a:p>
          <a:p>
            <a:r>
              <a:rPr lang="en-US" dirty="0"/>
              <a:t>Now, we shall recreate the same test case manually, by typing in the commands. This time, we will need to use Firebug.</a:t>
            </a:r>
          </a:p>
          <a:p>
            <a:endParaRPr lang="en-US" b="1" dirty="0" smtClean="0"/>
          </a:p>
          <a:p>
            <a:r>
              <a:rPr lang="en-US" b="1" dirty="0" smtClean="0"/>
              <a:t>Step 1 </a:t>
            </a:r>
            <a:r>
              <a:rPr lang="en-US" dirty="0" smtClean="0"/>
              <a:t>Open Firefox and Selenium IDE.</a:t>
            </a:r>
          </a:p>
          <a:p>
            <a:r>
              <a:rPr lang="en-US" dirty="0" smtClean="0"/>
              <a:t>Type the base URL </a:t>
            </a:r>
          </a:p>
          <a:p>
            <a:r>
              <a:rPr lang="en-US" dirty="0" smtClean="0"/>
              <a:t>The record button should be OFF.</a:t>
            </a:r>
          </a:p>
          <a:p>
            <a:endParaRPr lang="en-US" dirty="0" smtClean="0"/>
          </a:p>
          <a:p>
            <a:r>
              <a:rPr lang="en-US" b="1" dirty="0"/>
              <a:t>Step </a:t>
            </a:r>
            <a:r>
              <a:rPr lang="en-US" b="1" dirty="0" smtClean="0"/>
              <a:t>2 </a:t>
            </a:r>
            <a:r>
              <a:rPr lang="en-US" dirty="0" smtClean="0"/>
              <a:t>Click </a:t>
            </a:r>
            <a:r>
              <a:rPr lang="en-US" dirty="0"/>
              <a:t>on the topmost blank line in the Editor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guru99.com/images/WebDriver_and_Browsers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22508"/>
            <a:ext cx="5105400" cy="543549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WebDriver</a:t>
            </a:r>
            <a:r>
              <a:rPr lang="en-US" sz="2800" dirty="0" smtClean="0"/>
              <a:t> is a web automation framework that allows you to execute your tests against different browsers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WebDriver</a:t>
            </a:r>
            <a:r>
              <a:rPr lang="en-US" sz="2000" dirty="0" smtClean="0"/>
              <a:t> also enables you to use a programming language in creating your test scripts(not possible in Selenium IDE).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You can now use conditional operations like if-then-else or switch-case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You can also perform looping like do-while.</a:t>
            </a:r>
          </a:p>
          <a:p>
            <a:r>
              <a:rPr lang="en-US" sz="2000" dirty="0" smtClean="0"/>
              <a:t>Following programming languages are supported by </a:t>
            </a:r>
            <a:r>
              <a:rPr lang="en-US" sz="2000" dirty="0" err="1" smtClean="0"/>
              <a:t>WebDriver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Java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.Net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PHP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Perl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Ruby</a:t>
            </a:r>
          </a:p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You do not have to know all of them. You just need to be knowledgeable in one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/>
              <a:t>WebDriver</a:t>
            </a:r>
            <a:r>
              <a:rPr lang="en-US" sz="2800" b="1" u="sng" dirty="0" smtClean="0"/>
              <a:t> Vs Selenium RC</a:t>
            </a:r>
            <a:endParaRPr lang="en-US" sz="2800" b="1" u="sng" dirty="0"/>
          </a:p>
        </p:txBody>
      </p:sp>
      <p:pic>
        <p:nvPicPr>
          <p:cNvPr id="25602" name="Picture 2" descr="http://cdn.guru99.com/images/simplified_webdriver_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4656401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5604" name="Picture 4" descr="http://cdn.guru99.com/images/simplified_rc_architec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1" y="838200"/>
            <a:ext cx="4267200" cy="5248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723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Setup </a:t>
            </a:r>
            <a:r>
              <a:rPr lang="en-US" b="1" u="sng" dirty="0" err="1" smtClean="0"/>
              <a:t>WebDriver</a:t>
            </a:r>
            <a:endParaRPr lang="en-US" b="1" u="sng" dirty="0" smtClean="0"/>
          </a:p>
          <a:p>
            <a:endParaRPr lang="en-US" b="1" u="sng" dirty="0" smtClean="0"/>
          </a:p>
          <a:p>
            <a:endParaRPr lang="en-US" dirty="0" smtClean="0"/>
          </a:p>
          <a:p>
            <a:r>
              <a:rPr lang="en-US" dirty="0" smtClean="0"/>
              <a:t>Step 1 - Install Java on your computer</a:t>
            </a:r>
          </a:p>
          <a:p>
            <a:endParaRPr lang="en-US" dirty="0" smtClean="0"/>
          </a:p>
          <a:p>
            <a:r>
              <a:rPr lang="en-US" dirty="0" smtClean="0"/>
              <a:t>Step 2 - Install Eclipse IDE</a:t>
            </a:r>
          </a:p>
          <a:p>
            <a:endParaRPr lang="en-US" dirty="0" smtClean="0"/>
          </a:p>
          <a:p>
            <a:r>
              <a:rPr lang="en-US" dirty="0" smtClean="0"/>
              <a:t>Step-3  Download  </a:t>
            </a:r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http://docs.seleniumhq.org/download/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-4 </a:t>
            </a:r>
          </a:p>
          <a:p>
            <a:r>
              <a:rPr lang="en-US" dirty="0" smtClean="0"/>
              <a:t>Download Chrome Driver</a:t>
            </a:r>
          </a:p>
          <a:p>
            <a:r>
              <a:rPr lang="en-US" dirty="0" smtClean="0">
                <a:hlinkClick r:id="rId3"/>
              </a:rPr>
              <a:t>http://chromedriver.storage.googleapis.com/index.html?path=2.14/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guru99.com/images/hub_and_nod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2133600"/>
            <a:ext cx="6973783" cy="4419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457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Selenium Grid </a:t>
            </a:r>
            <a:r>
              <a:rPr lang="en-US" sz="2400" dirty="0" smtClean="0"/>
              <a:t>uses a hub-node concept where you only run the test on a single machine called a hub, but the execution will be done by different machines called nodes.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Selenium?</a:t>
            </a:r>
          </a:p>
          <a:p>
            <a:endParaRPr lang="en-US" dirty="0"/>
          </a:p>
          <a:p>
            <a:r>
              <a:rPr lang="en-US" b="1" dirty="0"/>
              <a:t>Selenium is a free (open source) automated testing suite for web applications across different browsers and platforms. 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It </a:t>
            </a:r>
            <a:r>
              <a:rPr lang="en-US" dirty="0"/>
              <a:t>is quite similar to HP Quick Test Pro (QTP) only that Selenium focuses on automating web-based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77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When to Use Selenium Grid?</a:t>
            </a:r>
          </a:p>
          <a:p>
            <a:r>
              <a:rPr lang="en-US" sz="2400" dirty="0" smtClean="0"/>
              <a:t>You should use Selenium Grid when you want to do either one or both of following :</a:t>
            </a:r>
          </a:p>
          <a:p>
            <a:endParaRPr lang="en-US" sz="2400" dirty="0" smtClean="0"/>
          </a:p>
          <a:p>
            <a:r>
              <a:rPr lang="en-US" sz="2400" dirty="0" smtClean="0"/>
              <a:t>Run your tests against different browsers, operating systems, and machines all at the same </a:t>
            </a:r>
            <a:r>
              <a:rPr lang="en-US" sz="2400" dirty="0" err="1" smtClean="0"/>
              <a:t>time.This</a:t>
            </a:r>
            <a:r>
              <a:rPr lang="en-US" sz="2400" dirty="0" smtClean="0"/>
              <a:t> will ensure that the application you are testing is fully compatible with a wide range of browser-OS combinations.</a:t>
            </a:r>
          </a:p>
          <a:p>
            <a:r>
              <a:rPr lang="en-US" sz="2400" dirty="0" smtClean="0"/>
              <a:t>Save time in execution of your test suites. If you set up Selenium Grid to run, say, 4 tests at a time, then you would be able to finish the whole suite around 4 times faster.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Selenium Server from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http://docs.seleniumhq.org/download/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792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the Hub</a:t>
            </a:r>
          </a:p>
          <a:p>
            <a:r>
              <a:rPr lang="en-US" b="1" dirty="0" smtClean="0"/>
              <a:t>Hub</a:t>
            </a:r>
            <a:r>
              <a:rPr lang="en-US" dirty="0" smtClean="0"/>
              <a:t> - The hub is the central point where you load your tests into.</a:t>
            </a:r>
          </a:p>
          <a:p>
            <a:r>
              <a:rPr lang="en-US" dirty="0" smtClean="0"/>
              <a:t>There should only be one hub in a grid.</a:t>
            </a:r>
          </a:p>
          <a:p>
            <a:endParaRPr lang="en-US" dirty="0" smtClean="0"/>
          </a:p>
          <a:p>
            <a:r>
              <a:rPr lang="en-US" dirty="0" smtClean="0"/>
              <a:t>http://www.seleniumhq.org/download/</a:t>
            </a:r>
          </a:p>
          <a:p>
            <a:r>
              <a:rPr lang="en-US" dirty="0" smtClean="0"/>
              <a:t> </a:t>
            </a:r>
            <a:r>
              <a:rPr lang="en-US" b="1" dirty="0" smtClean="0">
                <a:hlinkClick r:id="rId3" tooltip="Java"/>
              </a:rPr>
              <a:t>java</a:t>
            </a:r>
            <a:r>
              <a:rPr lang="en-US" b="1" dirty="0" smtClean="0"/>
              <a:t> -jar selenium-server-standalone-2.30.0.jar -role hub</a:t>
            </a:r>
          </a:p>
          <a:p>
            <a:endParaRPr lang="en-US" b="1" dirty="0" smtClean="0"/>
          </a:p>
          <a:p>
            <a:r>
              <a:rPr lang="en-US" dirty="0" smtClean="0">
                <a:hlinkClick r:id="rId4"/>
              </a:rPr>
              <a:t>http://localhost:4444/grid/console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Run the Node</a:t>
            </a:r>
          </a:p>
          <a:p>
            <a:endParaRPr lang="en-US" b="1" dirty="0" smtClean="0"/>
          </a:p>
          <a:p>
            <a:r>
              <a:rPr lang="en-US" b="1" dirty="0" smtClean="0"/>
              <a:t>Nodes-</a:t>
            </a:r>
            <a:r>
              <a:rPr lang="en-US" dirty="0" smtClean="0"/>
              <a:t>Nodes are the Selenium instances that will execute the tests that you loaded on the hub.</a:t>
            </a:r>
          </a:p>
          <a:p>
            <a:r>
              <a:rPr lang="en-US" dirty="0" smtClean="0"/>
              <a:t>There can be one or more nodes in a grid.</a:t>
            </a:r>
          </a:p>
          <a:p>
            <a:r>
              <a:rPr lang="en-US" dirty="0" smtClean="0"/>
              <a:t>Nodes can be launched on multiple machines with different platforms and browsers.</a:t>
            </a:r>
          </a:p>
          <a:p>
            <a:r>
              <a:rPr lang="en-US" dirty="0" smtClean="0"/>
              <a:t>The machines running the nodes need not be the same platform as that of the hub.</a:t>
            </a:r>
          </a:p>
          <a:p>
            <a:endParaRPr lang="en-US" dirty="0" smtClean="0"/>
          </a:p>
          <a:p>
            <a:r>
              <a:rPr lang="en-US" b="1" dirty="0" smtClean="0"/>
              <a:t>java –jar  selenium-server-standalone-2.44.0.jar –role node –hub  </a:t>
            </a:r>
            <a:r>
              <a:rPr lang="en-US" b="1" dirty="0" smtClean="0">
                <a:hlinkClick r:id="rId5"/>
              </a:rPr>
              <a:t>http://192.168.1.6:4444/grid/register</a:t>
            </a:r>
            <a:r>
              <a:rPr lang="en-US" b="1" dirty="0" smtClean="0"/>
              <a:t> -browser </a:t>
            </a:r>
            <a:r>
              <a:rPr lang="en-US" b="1" dirty="0" err="1" smtClean="0"/>
              <a:t>browserName</a:t>
            </a:r>
            <a:r>
              <a:rPr lang="en-US" b="1" dirty="0" smtClean="0"/>
              <a:t>=</a:t>
            </a:r>
            <a:r>
              <a:rPr lang="en-US" b="1" dirty="0" err="1" smtClean="0"/>
              <a:t>firefox</a:t>
            </a:r>
            <a:r>
              <a:rPr lang="en-US" b="1" dirty="0" smtClean="0"/>
              <a:t> -port 5555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Add Code on Hub Machine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DesiredCapabilities</a:t>
            </a:r>
            <a:r>
              <a:rPr lang="en-US" sz="3200" dirty="0" smtClean="0"/>
              <a:t> capability = </a:t>
            </a:r>
            <a:r>
              <a:rPr lang="en-US" sz="3200" u="sng" dirty="0" err="1" smtClean="0"/>
              <a:t>DesiredCapabilities.</a:t>
            </a:r>
            <a:r>
              <a:rPr lang="en-US" sz="3200" i="1" u="sng" dirty="0" err="1" smtClean="0"/>
              <a:t>firefox</a:t>
            </a:r>
            <a:r>
              <a:rPr lang="en-US" sz="3200" i="1" u="sng" dirty="0" smtClean="0"/>
              <a:t>();</a:t>
            </a:r>
          </a:p>
          <a:p>
            <a:r>
              <a:rPr lang="en-US" sz="3200" dirty="0" err="1" smtClean="0"/>
              <a:t>capability.setBrowserName</a:t>
            </a:r>
            <a:r>
              <a:rPr lang="en-US" sz="3200" dirty="0" smtClean="0"/>
              <a:t>("</a:t>
            </a:r>
            <a:r>
              <a:rPr lang="en-US" sz="3200" dirty="0" err="1" smtClean="0"/>
              <a:t>firefox</a:t>
            </a:r>
            <a:r>
              <a:rPr lang="en-US" sz="3200" dirty="0" smtClean="0"/>
              <a:t>");</a:t>
            </a:r>
          </a:p>
          <a:p>
            <a:r>
              <a:rPr lang="en-US" sz="3200" dirty="0" err="1" smtClean="0"/>
              <a:t>capability.setPlatform</a:t>
            </a:r>
            <a:r>
              <a:rPr lang="en-US" sz="3200" dirty="0" smtClean="0"/>
              <a:t>(</a:t>
            </a:r>
            <a:r>
              <a:rPr lang="en-US" sz="3200" dirty="0" err="1" smtClean="0"/>
              <a:t>Platform.</a:t>
            </a:r>
            <a:r>
              <a:rPr lang="en-US" sz="3200" b="1" i="1" dirty="0" err="1" smtClean="0"/>
              <a:t>LINUX</a:t>
            </a:r>
            <a:r>
              <a:rPr lang="en-US" sz="3200" b="1" i="1" dirty="0" smtClean="0"/>
              <a:t>);</a:t>
            </a:r>
          </a:p>
          <a:p>
            <a:r>
              <a:rPr lang="en-US" sz="3200" dirty="0" err="1" smtClean="0"/>
              <a:t>WebDriver</a:t>
            </a:r>
            <a:r>
              <a:rPr lang="en-US" sz="3200" dirty="0" smtClean="0"/>
              <a:t> driver = </a:t>
            </a:r>
            <a:r>
              <a:rPr lang="en-US" sz="3200" b="1" dirty="0" smtClean="0"/>
              <a:t>new </a:t>
            </a:r>
            <a:r>
              <a:rPr lang="en-US" sz="3200" b="1" dirty="0" err="1" smtClean="0"/>
              <a:t>RemoteWebDriver</a:t>
            </a:r>
            <a:r>
              <a:rPr lang="en-US" sz="3200" b="1" dirty="0" smtClean="0"/>
              <a:t>(new URL("http://192.168.1.6:4444/wd/hub"),capability);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533402"/>
          <a:ext cx="86868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QTP</a:t>
                      </a:r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Licensed</a:t>
                      </a:r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/>
                        <a:t>Can Execute on Cross Browsers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Execute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Specific version of  I.E, Chrome and </a:t>
                      </a:r>
                      <a:r>
                        <a:rPr lang="en-US" baseline="0" dirty="0" err="1" smtClean="0"/>
                        <a:t>FireFox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Run on various 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For Windows</a:t>
                      </a:r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Test Web Based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Test Desktop and Web Based Application</a:t>
                      </a:r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default Test Generation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test result generation with</a:t>
                      </a:r>
                      <a:r>
                        <a:rPr lang="en-US" baseline="0" dirty="0" smtClean="0"/>
                        <a:t> in  the tool.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dn.guru99.com/images/SeleniumSu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941681" cy="4419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09600" y="304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Selenium is not just a single tool but a suite of </a:t>
            </a:r>
            <a:r>
              <a:rPr lang="en-US" dirty="0" err="1" smtClean="0"/>
              <a:t>softwares</a:t>
            </a:r>
            <a:r>
              <a:rPr lang="en-US" dirty="0" smtClean="0"/>
              <a:t>, each catering to different testing needs of an organization. </a:t>
            </a:r>
            <a:r>
              <a:rPr lang="en-US" b="1" dirty="0" smtClean="0"/>
              <a:t>It has four components.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guru99.com/images/JasonHuggi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3333750" cy="18478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609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Who Develop Selenium?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15240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Selenium was </a:t>
            </a:r>
            <a:r>
              <a:rPr lang="en-US" b="1" dirty="0"/>
              <a:t>created by Jason Huggins in 2004</a:t>
            </a:r>
            <a:r>
              <a:rPr lang="en-US" dirty="0"/>
              <a:t>. An engineer at </a:t>
            </a:r>
            <a:r>
              <a:rPr lang="en-US" dirty="0" err="1"/>
              <a:t>ThoughtWorks</a:t>
            </a:r>
            <a:r>
              <a:rPr lang="en-US" dirty="0"/>
              <a:t>, he was working on a web application that required frequent testing. Having realized that the repetitious manual testing of their application was becoming more and more inefficient, he created a JavaScript program that would automatically control the browser's actions. He named this program as the "</a:t>
            </a:r>
            <a:r>
              <a:rPr lang="en-US" b="1" dirty="0" err="1"/>
              <a:t>JavaScriptTestRunner</a:t>
            </a:r>
            <a:r>
              <a:rPr lang="en-US" dirty="0"/>
              <a:t>."</a:t>
            </a:r>
          </a:p>
          <a:p>
            <a:r>
              <a:rPr lang="en-US" dirty="0"/>
              <a:t>Seeing potential in this idea to help automate other web applications , he made </a:t>
            </a:r>
            <a:r>
              <a:rPr lang="en-US" dirty="0" err="1"/>
              <a:t>JavaScriptRunner</a:t>
            </a:r>
            <a:r>
              <a:rPr lang="en-US" dirty="0"/>
              <a:t> open-source which was later re-named as </a:t>
            </a:r>
            <a:r>
              <a:rPr lang="en-US" b="1" dirty="0"/>
              <a:t>Selenium Core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Selenium IDE</a:t>
            </a:r>
          </a:p>
          <a:p>
            <a:endParaRPr lang="en-US" dirty="0" smtClean="0"/>
          </a:p>
          <a:p>
            <a:r>
              <a:rPr lang="en-US" dirty="0"/>
              <a:t>Selenium Integrated Development Environment (IDE) is the </a:t>
            </a:r>
            <a:r>
              <a:rPr lang="en-US" b="1" dirty="0"/>
              <a:t>simplest framework</a:t>
            </a:r>
            <a:r>
              <a:rPr lang="en-US" dirty="0"/>
              <a:t> in the Selenium suite and is </a:t>
            </a:r>
            <a:r>
              <a:rPr lang="en-US" b="1" dirty="0"/>
              <a:t>the easiest one to learn</a:t>
            </a:r>
            <a:r>
              <a:rPr lang="en-US" dirty="0"/>
              <a:t>. It is a </a:t>
            </a:r>
            <a:r>
              <a:rPr lang="en-US" b="1" dirty="0"/>
              <a:t>Firefox </a:t>
            </a:r>
            <a:r>
              <a:rPr lang="en-US" b="1" dirty="0" err="1"/>
              <a:t>plugin</a:t>
            </a:r>
            <a:r>
              <a:rPr lang="en-US" dirty="0"/>
              <a:t> that you can install as easily as you can with other </a:t>
            </a:r>
            <a:r>
              <a:rPr lang="en-US" dirty="0" err="1"/>
              <a:t>plugins</a:t>
            </a:r>
            <a:r>
              <a:rPr lang="en-US" dirty="0" smtClean="0"/>
              <a:t>.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</p:txBody>
      </p:sp>
      <p:pic>
        <p:nvPicPr>
          <p:cNvPr id="17410" name="Picture 2" descr="http://cdn.guru99.com/images/SeleniumIDEPro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153400" cy="4690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Installing Selenium IDE , </a:t>
            </a:r>
            <a:r>
              <a:rPr lang="en-US" sz="3600" b="1" u="sng" dirty="0" err="1" smtClean="0"/>
              <a:t>FireBug</a:t>
            </a:r>
            <a:r>
              <a:rPr lang="en-US" sz="3600" b="1" u="sng" dirty="0" smtClean="0"/>
              <a:t> and </a:t>
            </a:r>
            <a:r>
              <a:rPr lang="en-US" sz="3600" b="1" u="sng" dirty="0" err="1" smtClean="0"/>
              <a:t>FirePath</a:t>
            </a:r>
            <a:endParaRPr lang="en-US" sz="3600" b="1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10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Selenium IDE Setup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Creating Test Case and </a:t>
            </a:r>
            <a:r>
              <a:rPr lang="en-US" dirty="0" err="1" smtClean="0"/>
              <a:t>TestSuite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Debugging Selenium IDE (</a:t>
            </a:r>
            <a:r>
              <a:rPr lang="en-US" dirty="0" err="1" smtClean="0"/>
              <a:t>BreakPoint</a:t>
            </a:r>
            <a:r>
              <a:rPr lang="en-US" dirty="0" smtClean="0"/>
              <a:t> and Power Debugger)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Verify </a:t>
            </a:r>
            <a:r>
              <a:rPr lang="en-US" dirty="0" err="1" smtClean="0"/>
              <a:t>vs</a:t>
            </a:r>
            <a:r>
              <a:rPr lang="en-US" dirty="0" smtClean="0"/>
              <a:t> Assert</a:t>
            </a:r>
          </a:p>
          <a:p>
            <a:pPr marL="342900" indent="-342900">
              <a:buAutoNum type="arabicPeriod"/>
            </a:pPr>
            <a:r>
              <a:rPr lang="en-US" dirty="0" smtClean="0"/>
              <a:t>Handling Alerts, </a:t>
            </a:r>
            <a:r>
              <a:rPr lang="en-US" dirty="0" err="1" smtClean="0"/>
              <a:t>FileUpload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Pattern Matching</a:t>
            </a:r>
          </a:p>
          <a:p>
            <a:pPr marL="342900" indent="-342900"/>
            <a:r>
              <a:rPr lang="en-US" dirty="0" smtClean="0"/>
              <a:t>a) </a:t>
            </a:r>
            <a:r>
              <a:rPr lang="en-US" b="1" dirty="0" err="1" smtClean="0"/>
              <a:t>globbing</a:t>
            </a:r>
            <a:endParaRPr lang="en-US" b="1" dirty="0" smtClean="0"/>
          </a:p>
          <a:p>
            <a:pPr marL="342900" indent="-342900"/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command                   Target              Value       </a:t>
            </a:r>
          </a:p>
          <a:p>
            <a:pPr marL="342900" indent="-342900"/>
            <a:r>
              <a:rPr lang="en-US" dirty="0" err="1" smtClean="0"/>
              <a:t>verifyTextPresent</a:t>
            </a:r>
            <a:r>
              <a:rPr lang="en-US" dirty="0" smtClean="0"/>
              <a:t>     id=txt               glob: </a:t>
            </a:r>
            <a:r>
              <a:rPr lang="en-US" dirty="0" err="1" smtClean="0"/>
              <a:t>taxyear</a:t>
            </a:r>
            <a:r>
              <a:rPr lang="en-US" dirty="0" smtClean="0"/>
              <a:t>*</a:t>
            </a:r>
          </a:p>
          <a:p>
            <a:pPr marL="342900" indent="-342900"/>
            <a:r>
              <a:rPr lang="en-US" dirty="0" err="1" smtClean="0"/>
              <a:t>globbing</a:t>
            </a:r>
            <a:r>
              <a:rPr lang="en-US" dirty="0" smtClean="0"/>
              <a:t> can be * ? [] </a:t>
            </a:r>
          </a:p>
          <a:p>
            <a:pPr marL="342900" indent="-342900"/>
            <a:r>
              <a:rPr lang="en-US" dirty="0" smtClean="0"/>
              <a:t>[] - used to match any single character</a:t>
            </a:r>
          </a:p>
          <a:p>
            <a:pPr marL="342900" indent="-342900"/>
            <a:r>
              <a:rPr lang="en-US" dirty="0" err="1" smtClean="0"/>
              <a:t>e.g</a:t>
            </a:r>
            <a:r>
              <a:rPr lang="en-US" dirty="0" smtClean="0"/>
              <a:t> [0-9]</a:t>
            </a:r>
          </a:p>
          <a:p>
            <a:pPr marL="342900" indent="-342900"/>
            <a:r>
              <a:rPr lang="en-US" dirty="0" err="1" smtClean="0"/>
              <a:t>e.g</a:t>
            </a:r>
            <a:r>
              <a:rPr lang="en-US" dirty="0" smtClean="0"/>
              <a:t> [a-c]</a:t>
            </a:r>
          </a:p>
          <a:p>
            <a:pPr marL="342900" indent="-342900"/>
            <a:r>
              <a:rPr lang="en-US" dirty="0" smtClean="0"/>
              <a:t>b) </a:t>
            </a:r>
            <a:r>
              <a:rPr lang="en-US" b="1" dirty="0" smtClean="0"/>
              <a:t>Exact </a:t>
            </a:r>
          </a:p>
          <a:p>
            <a:pPr marL="342900" indent="-342900"/>
            <a:r>
              <a:rPr lang="en-US" dirty="0" smtClean="0"/>
              <a:t>e.g.</a:t>
            </a:r>
          </a:p>
          <a:p>
            <a:pPr marL="342900" indent="-342900"/>
            <a:r>
              <a:rPr lang="en-US" dirty="0" smtClean="0"/>
              <a:t>command                   Target              Value       </a:t>
            </a:r>
          </a:p>
          <a:p>
            <a:pPr marL="342900" indent="-342900"/>
            <a:r>
              <a:rPr lang="en-US" dirty="0" err="1" smtClean="0"/>
              <a:t>verifyTextPresent</a:t>
            </a:r>
            <a:r>
              <a:rPr lang="en-US" dirty="0" smtClean="0"/>
              <a:t>     id=txt               exact: </a:t>
            </a:r>
            <a:r>
              <a:rPr lang="en-US" dirty="0" err="1" smtClean="0"/>
              <a:t>amit</a:t>
            </a:r>
            <a:r>
              <a:rPr lang="en-US" dirty="0" smtClean="0"/>
              <a:t>[0-9]</a:t>
            </a:r>
          </a:p>
          <a:p>
            <a:r>
              <a:rPr lang="en-US" dirty="0" smtClean="0"/>
              <a:t>c) </a:t>
            </a:r>
            <a:r>
              <a:rPr lang="en-US" b="1" dirty="0" err="1" smtClean="0"/>
              <a:t>RegEx</a:t>
            </a:r>
            <a:endParaRPr lang="en-US" b="1" dirty="0" smtClean="0"/>
          </a:p>
          <a:p>
            <a:r>
              <a:rPr lang="en-US" dirty="0" smtClean="0"/>
              <a:t>command                   Target              Value       </a:t>
            </a:r>
          </a:p>
          <a:p>
            <a:r>
              <a:rPr lang="en-US" dirty="0" err="1" smtClean="0"/>
              <a:t>verifyTextPresent</a:t>
            </a:r>
            <a:r>
              <a:rPr lang="en-US" dirty="0" smtClean="0"/>
              <a:t>     id=txt               </a:t>
            </a:r>
            <a:r>
              <a:rPr lang="en-US" dirty="0" err="1" smtClean="0"/>
              <a:t>regexp</a:t>
            </a:r>
            <a:r>
              <a:rPr lang="en-US" dirty="0" smtClean="0"/>
              <a:t>: [</a:t>
            </a:r>
            <a:r>
              <a:rPr lang="en-US" dirty="0" err="1" smtClean="0"/>
              <a:t>Aa</a:t>
            </a:r>
            <a:r>
              <a:rPr lang="en-US" dirty="0" smtClean="0"/>
              <a:t>]</a:t>
            </a:r>
            <a:r>
              <a:rPr lang="en-US" dirty="0" err="1" smtClean="0"/>
              <a:t>mit</a:t>
            </a:r>
            <a:r>
              <a:rPr lang="en-US" dirty="0" smtClean="0"/>
              <a:t>[0-9]+</a:t>
            </a:r>
          </a:p>
          <a:p>
            <a:r>
              <a:rPr lang="en-US" dirty="0" smtClean="0"/>
              <a:t>command                   Target              Value       </a:t>
            </a:r>
          </a:p>
          <a:p>
            <a:r>
              <a:rPr lang="en-US" dirty="0" err="1" smtClean="0"/>
              <a:t>verifyTextPresent</a:t>
            </a:r>
            <a:r>
              <a:rPr lang="en-US" dirty="0" smtClean="0"/>
              <a:t>     id=txt               </a:t>
            </a:r>
            <a:r>
              <a:rPr lang="en-US" dirty="0" err="1" smtClean="0"/>
              <a:t>regexpi</a:t>
            </a:r>
            <a:r>
              <a:rPr lang="en-US" dirty="0" smtClean="0"/>
              <a:t>: </a:t>
            </a:r>
            <a:r>
              <a:rPr lang="en-US" dirty="0" err="1" smtClean="0"/>
              <a:t>amit</a:t>
            </a:r>
            <a:r>
              <a:rPr lang="en-US" dirty="0" smtClean="0"/>
              <a:t>[0-9]+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dn.guru99.com/images/ide_-_labelled_par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0"/>
            <a:ext cx="7162800" cy="6906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664</Words>
  <Application>Microsoft Office PowerPoint</Application>
  <PresentationFormat>On-screen Show (4:3)</PresentationFormat>
  <Paragraphs>139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arnav</dc:creator>
  <cp:lastModifiedBy>arnav</cp:lastModifiedBy>
  <cp:revision>112</cp:revision>
  <dcterms:created xsi:type="dcterms:W3CDTF">2015-01-29T11:00:02Z</dcterms:created>
  <dcterms:modified xsi:type="dcterms:W3CDTF">2015-08-20T14:16:35Z</dcterms:modified>
</cp:coreProperties>
</file>