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12" r:id="rId8"/>
    <p:sldId id="402" r:id="rId9"/>
    <p:sldId id="405" r:id="rId10"/>
    <p:sldId id="406" r:id="rId11"/>
    <p:sldId id="407" r:id="rId12"/>
    <p:sldId id="4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5" d="100"/>
          <a:sy n="85" d="100"/>
        </p:scale>
        <p:origin x="590" y="62"/>
      </p:cViewPr>
      <p:guideLst>
        <p:guide orient="horz" pos="4320"/>
        <p:guide pos="76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149132" y="-1756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0" i="0" dirty="0">
                <a:solidFill>
                  <a:srgbClr val="FF0000"/>
                </a:solidFill>
                <a:effectLst/>
                <a:latin typeface="Roboto" panose="02000000000000000000" pitchFamily="2" charset="0"/>
              </a:rPr>
              <a:t>Social Media Sentiment analysis using Twitter Dataset</a:t>
            </a:r>
            <a:endParaRPr lang="en-US" sz="3600" dirty="0">
              <a:solidFill>
                <a:srgbClr val="FF0000"/>
              </a:solidFill>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539424" y="3887331"/>
            <a:ext cx="3366627" cy="1631216"/>
          </a:xfrm>
          <a:prstGeom prst="rect">
            <a:avLst/>
          </a:prstGeom>
          <a:noFill/>
        </p:spPr>
        <p:txBody>
          <a:bodyPr wrap="none" rtlCol="0">
            <a:spAutoFit/>
          </a:bodyPr>
          <a:lstStyle/>
          <a:p>
            <a:r>
              <a:rPr lang="en-US" sz="2000" b="1" dirty="0"/>
              <a:t>Submitted by: </a:t>
            </a:r>
          </a:p>
          <a:p>
            <a:r>
              <a:rPr lang="en-US" sz="2000" dirty="0"/>
              <a:t>TUSHAR SHARMA(20BCS3837)</a:t>
            </a:r>
            <a:endParaRPr lang="en-US" sz="2000" b="1" dirty="0"/>
          </a:p>
          <a:p>
            <a:r>
              <a:rPr lang="en-US" sz="2000" dirty="0"/>
              <a:t>SACHIN PAREEK(20BCS3817)</a:t>
            </a:r>
          </a:p>
          <a:p>
            <a:r>
              <a:rPr lang="en-US" sz="2000" dirty="0"/>
              <a:t>AMIT KUMAR (20BCS3767)</a:t>
            </a:r>
          </a:p>
          <a:p>
            <a:endParaRPr lang="en-US" sz="2000" dirty="0"/>
          </a:p>
        </p:txBody>
      </p:sp>
      <p:sp>
        <p:nvSpPr>
          <p:cNvPr id="6" name="TextBox 5"/>
          <p:cNvSpPr txBox="1"/>
          <p:nvPr/>
        </p:nvSpPr>
        <p:spPr>
          <a:xfrm>
            <a:off x="7681250" y="3917243"/>
            <a:ext cx="3055645" cy="707886"/>
          </a:xfrm>
          <a:prstGeom prst="rect">
            <a:avLst/>
          </a:prstGeom>
          <a:noFill/>
        </p:spPr>
        <p:txBody>
          <a:bodyPr wrap="none" rtlCol="0">
            <a:spAutoFit/>
          </a:bodyPr>
          <a:lstStyle/>
          <a:p>
            <a:r>
              <a:rPr lang="en-US" sz="2000" b="1" dirty="0"/>
              <a:t>Under the Supervision of: </a:t>
            </a:r>
            <a:endParaRPr lang="en-US" sz="2000" dirty="0"/>
          </a:p>
          <a:p>
            <a:r>
              <a:rPr lang="en-IN" sz="2000" b="0" i="0" dirty="0">
                <a:solidFill>
                  <a:srgbClr val="FF0000"/>
                </a:solidFill>
                <a:effectLst/>
                <a:latin typeface="Roboto" panose="02000000000000000000" pitchFamily="2" charset="0"/>
              </a:rPr>
              <a:t>   Neeru Bala(E13122)</a:t>
            </a:r>
            <a:endParaRPr lang="en-US" sz="2000" dirty="0">
              <a:solidFill>
                <a:srgbClr val="FF0000"/>
              </a:solidFill>
            </a:endParaRP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F79B00-BBEA-4908-8F23-95127978A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788" y="402077"/>
            <a:ext cx="10324730" cy="6016478"/>
          </a:xfrm>
        </p:spPr>
      </p:pic>
      <p:sp>
        <p:nvSpPr>
          <p:cNvPr id="4" name="Slide Number Placeholder 3">
            <a:extLst>
              <a:ext uri="{FF2B5EF4-FFF2-40B4-BE49-F238E27FC236}">
                <a16:creationId xmlns:a16="http://schemas.microsoft.com/office/drawing/2014/main" id="{D972701C-CD9A-425B-9143-D4D30DC4543D}"/>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39535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mn-lt"/>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Design</a:t>
            </a:r>
          </a:p>
          <a:p>
            <a:r>
              <a:rPr lang="en-US" dirty="0">
                <a:latin typeface="Times New Roman"/>
                <a:cs typeface="Times New Roman"/>
              </a:rPr>
              <a:t>What inside the project</a:t>
            </a:r>
          </a:p>
          <a:p>
            <a:r>
              <a:rPr lang="en-IN" dirty="0"/>
              <a:t>Implementation</a:t>
            </a:r>
          </a:p>
          <a:p>
            <a:r>
              <a:rPr lang="en-US" spc="-10" dirty="0">
                <a:latin typeface="Times New Roman"/>
                <a:cs typeface="Times New Roman"/>
              </a:rPr>
              <a:t>Conclusion and </a:t>
            </a:r>
            <a:r>
              <a:rPr lang="en-US" dirty="0">
                <a:latin typeface="Times New Roman"/>
                <a:cs typeface="Times New Roman"/>
              </a:rPr>
              <a:t>Future Scope</a:t>
            </a:r>
          </a:p>
          <a:p>
            <a:r>
              <a:rPr lang="en-US" dirty="0">
                <a:latin typeface="Times New Roman"/>
                <a:cs typeface="Times New Roman"/>
              </a:rPr>
              <a:t>References</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677944" y="1533394"/>
            <a:ext cx="10515600" cy="4678870"/>
          </a:xfrm>
        </p:spPr>
        <p:txBody>
          <a:bodyPr>
            <a:noAutofit/>
          </a:bodyPr>
          <a:lstStyle/>
          <a:p>
            <a:pPr marL="457200" algn="just">
              <a:lnSpc>
                <a:spcPct val="107000"/>
              </a:lnSpc>
            </a:pPr>
            <a:r>
              <a:rPr lang="en-IN" sz="2000" dirty="0">
                <a:effectLst/>
                <a:ea typeface="Calibri" panose="020F0502020204030204" pitchFamily="34" charset="0"/>
                <a:cs typeface="Times New Roman" panose="02020603050405020304" pitchFamily="18" charset="0"/>
              </a:rPr>
              <a:t>Social media sentiment analysis is the process of using natural language processing and machine learning techniques to identify and extract subjective information from social media platforms, such as Twitter. Sentiment analysis can provide insights into how people feel about a particular topic, brand, or event, which can be useful for businesses, marketers, and researchers.</a:t>
            </a:r>
          </a:p>
          <a:p>
            <a:pPr marL="457200" algn="just">
              <a:lnSpc>
                <a:spcPct val="107000"/>
              </a:lnSpc>
            </a:pPr>
            <a:r>
              <a:rPr lang="en-IN" sz="2000" dirty="0">
                <a:effectLst/>
                <a:ea typeface="Calibri" panose="020F0502020204030204" pitchFamily="34" charset="0"/>
                <a:cs typeface="Times New Roman" panose="02020603050405020304" pitchFamily="18" charset="0"/>
              </a:rPr>
              <a:t>Twitter is a popular platform for sentiment analysis due to its large volume of publicly available data and its real-time nature. Researchers and businesses can collect tweets related to a specific topic, brand, or event and use sentiment analysis to </a:t>
            </a:r>
            <a:r>
              <a:rPr lang="en-IN" sz="2000" dirty="0" err="1">
                <a:effectLst/>
                <a:ea typeface="Calibri" panose="020F0502020204030204" pitchFamily="34" charset="0"/>
                <a:cs typeface="Times New Roman" panose="02020603050405020304" pitchFamily="18" charset="0"/>
              </a:rPr>
              <a:t>analyze</a:t>
            </a:r>
            <a:r>
              <a:rPr lang="en-IN" sz="2000" dirty="0">
                <a:effectLst/>
                <a:ea typeface="Calibri" panose="020F0502020204030204" pitchFamily="34" charset="0"/>
                <a:cs typeface="Times New Roman" panose="02020603050405020304" pitchFamily="18" charset="0"/>
              </a:rPr>
              <a:t> the overall sentiment of the tweets.</a:t>
            </a:r>
          </a:p>
          <a:p>
            <a:pPr marL="457200" algn="just">
              <a:lnSpc>
                <a:spcPct val="107000"/>
              </a:lnSpc>
              <a:spcAft>
                <a:spcPts val="800"/>
              </a:spcAft>
            </a:pPr>
            <a:r>
              <a:rPr lang="en-IN" sz="2000" dirty="0">
                <a:effectLst/>
                <a:ea typeface="Calibri" panose="020F0502020204030204" pitchFamily="34" charset="0"/>
                <a:cs typeface="Times New Roman" panose="02020603050405020304" pitchFamily="18" charset="0"/>
              </a:rPr>
              <a:t>In this project, we will use a Twitter dataset to perform sentiment analysis. We will collect tweets related to a particular topic, </a:t>
            </a:r>
            <a:r>
              <a:rPr lang="en-IN" sz="2000" dirty="0" err="1">
                <a:effectLst/>
                <a:ea typeface="Calibri" panose="020F0502020204030204" pitchFamily="34" charset="0"/>
                <a:cs typeface="Times New Roman" panose="02020603050405020304" pitchFamily="18" charset="0"/>
              </a:rPr>
              <a:t>preprocess</a:t>
            </a:r>
            <a:r>
              <a:rPr lang="en-IN" sz="2000" dirty="0">
                <a:effectLst/>
                <a:ea typeface="Calibri" panose="020F0502020204030204" pitchFamily="34" charset="0"/>
                <a:cs typeface="Times New Roman" panose="02020603050405020304" pitchFamily="18" charset="0"/>
              </a:rPr>
              <a:t> the data, and use a machine learning algorithm to classify the tweets as positive, negative, or neutral. Finally, we will visualize the results to gain insights into the sentiment of the tweets.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a:t>
            </a:r>
            <a:r>
              <a:rPr lang="en-IN" dirty="0"/>
              <a: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7" name="Picture 6">
            <a:extLst>
              <a:ext uri="{FF2B5EF4-FFF2-40B4-BE49-F238E27FC236}">
                <a16:creationId xmlns:a16="http://schemas.microsoft.com/office/drawing/2014/main" id="{1442DE3D-9FD5-FFAE-D528-BC0522AFC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398" y="146331"/>
            <a:ext cx="6152589" cy="2050863"/>
          </a:xfrm>
          <a:prstGeom prst="rect">
            <a:avLst/>
          </a:prstGeom>
          <a:ln>
            <a:noFill/>
          </a:ln>
          <a:effectLst>
            <a:softEdge rad="112500"/>
          </a:effectLst>
        </p:spPr>
      </p:pic>
      <p:pic>
        <p:nvPicPr>
          <p:cNvPr id="8" name="Picture 7">
            <a:extLst>
              <a:ext uri="{FF2B5EF4-FFF2-40B4-BE49-F238E27FC236}">
                <a16:creationId xmlns:a16="http://schemas.microsoft.com/office/drawing/2014/main" id="{FA8C28FC-210F-78B6-228C-83B38B798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8398" y="2197194"/>
            <a:ext cx="6032814" cy="2505848"/>
          </a:xfrm>
          <a:prstGeom prst="rect">
            <a:avLst/>
          </a:prstGeom>
          <a:ln>
            <a:noFill/>
          </a:ln>
          <a:effectLst>
            <a:softEdge rad="112500"/>
          </a:effectLst>
        </p:spPr>
      </p:pic>
      <p:pic>
        <p:nvPicPr>
          <p:cNvPr id="11" name="Picture 10">
            <a:extLst>
              <a:ext uri="{FF2B5EF4-FFF2-40B4-BE49-F238E27FC236}">
                <a16:creationId xmlns:a16="http://schemas.microsoft.com/office/drawing/2014/main" id="{802B5B8A-940E-4D27-4AD1-EB3937A87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7507" y="4703043"/>
            <a:ext cx="5702876" cy="2154958"/>
          </a:xfrm>
          <a:prstGeom prst="rect">
            <a:avLst/>
          </a:prstGeom>
          <a:ln>
            <a:noFill/>
          </a:ln>
          <a:effectLst>
            <a:softEdge rad="112500"/>
          </a:effectLst>
        </p:spPr>
      </p:pic>
      <p:sp>
        <p:nvSpPr>
          <p:cNvPr id="14" name="TextBox 13">
            <a:extLst>
              <a:ext uri="{FF2B5EF4-FFF2-40B4-BE49-F238E27FC236}">
                <a16:creationId xmlns:a16="http://schemas.microsoft.com/office/drawing/2014/main" id="{FCD8B8AA-4212-F42A-BC96-1F850680DF90}"/>
              </a:ext>
            </a:extLst>
          </p:cNvPr>
          <p:cNvSpPr txBox="1"/>
          <p:nvPr/>
        </p:nvSpPr>
        <p:spPr>
          <a:xfrm>
            <a:off x="499621" y="1866507"/>
            <a:ext cx="462856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Import Necessary Dependencies</a:t>
            </a:r>
          </a:p>
          <a:p>
            <a:pPr marL="285750" indent="-285750">
              <a:buFont typeface="Arial" panose="020B0604020202020204" pitchFamily="34" charset="0"/>
              <a:buChar char="•"/>
            </a:pPr>
            <a:r>
              <a:rPr lang="en-US" sz="2000" dirty="0"/>
              <a:t>Read and Load the Dataset </a:t>
            </a:r>
          </a:p>
          <a:p>
            <a:pPr marL="285750" indent="-285750">
              <a:buFont typeface="Arial" panose="020B0604020202020204" pitchFamily="34" charset="0"/>
              <a:buChar char="•"/>
            </a:pPr>
            <a:r>
              <a:rPr lang="en-US" sz="2000" dirty="0"/>
              <a:t>Exploratory Data </a:t>
            </a:r>
          </a:p>
          <a:p>
            <a:pPr marL="285750" indent="-285750">
              <a:buFont typeface="Arial" panose="020B0604020202020204" pitchFamily="34" charset="0"/>
              <a:buChar char="•"/>
            </a:pPr>
            <a:r>
              <a:rPr lang="en-US" sz="2000" dirty="0"/>
              <a:t>Analysis Data </a:t>
            </a:r>
          </a:p>
          <a:p>
            <a:pPr marL="285750" indent="-285750">
              <a:buFont typeface="Arial" panose="020B0604020202020204" pitchFamily="34" charset="0"/>
              <a:buChar char="•"/>
            </a:pPr>
            <a:r>
              <a:rPr lang="en-US" sz="2000" dirty="0"/>
              <a:t>Visualization of Target </a:t>
            </a:r>
          </a:p>
          <a:p>
            <a:pPr marL="285750" indent="-285750">
              <a:buFont typeface="Arial" panose="020B0604020202020204" pitchFamily="34" charset="0"/>
              <a:buChar char="•"/>
            </a:pPr>
            <a:r>
              <a:rPr lang="en-US" sz="2000" dirty="0"/>
              <a:t>Preprocessing Splitting our data into Train and Test sets.</a:t>
            </a:r>
          </a:p>
          <a:p>
            <a:pPr marL="285750" indent="-285750">
              <a:buFont typeface="Arial" panose="020B0604020202020204" pitchFamily="34" charset="0"/>
              <a:buChar char="•"/>
            </a:pPr>
            <a:r>
              <a:rPr lang="en-US" sz="2000" dirty="0"/>
              <a:t>Transforming Dataset</a:t>
            </a:r>
          </a:p>
          <a:p>
            <a:pPr marL="285750" indent="-285750">
              <a:buFont typeface="Arial" panose="020B0604020202020204" pitchFamily="34" charset="0"/>
              <a:buChar char="•"/>
            </a:pPr>
            <a:r>
              <a:rPr lang="en-US" sz="2000" dirty="0"/>
              <a:t>Function for Model Evaluation </a:t>
            </a:r>
          </a:p>
          <a:p>
            <a:pPr marL="285750" indent="-285750">
              <a:buFont typeface="Arial" panose="020B0604020202020204" pitchFamily="34" charset="0"/>
              <a:buChar char="•"/>
            </a:pPr>
            <a:r>
              <a:rPr lang="en-US" sz="2000" dirty="0"/>
              <a:t>Model Building</a:t>
            </a:r>
          </a:p>
          <a:p>
            <a:pPr marL="285750" indent="-285750">
              <a:buFont typeface="Arial" panose="020B0604020202020204" pitchFamily="34" charset="0"/>
              <a:buChar char="•"/>
            </a:pPr>
            <a:r>
              <a:rPr lang="en-US" sz="2000" dirty="0"/>
              <a:t>Model Evaluation</a:t>
            </a:r>
            <a:endParaRPr lang="en-IN" sz="2000" dirty="0"/>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B19BF-3487-AAB5-CA37-4E132B0CB9B1}"/>
              </a:ext>
            </a:extLst>
          </p:cNvPr>
          <p:cNvSpPr>
            <a:spLocks noGrp="1"/>
          </p:cNvSpPr>
          <p:nvPr>
            <p:ph idx="1"/>
          </p:nvPr>
        </p:nvSpPr>
        <p:spPr>
          <a:xfrm>
            <a:off x="848412" y="707010"/>
            <a:ext cx="10505388" cy="5469953"/>
          </a:xfrm>
        </p:spPr>
        <p:txBody>
          <a:bodyPr/>
          <a:lstStyle/>
          <a:p>
            <a:pPr marL="0" indent="0" algn="l">
              <a:buNone/>
            </a:pPr>
            <a:r>
              <a:rPr lang="en-US" sz="4400" b="1" i="0" dirty="0">
                <a:solidFill>
                  <a:srgbClr val="171717"/>
                </a:solidFill>
                <a:effectLst/>
                <a:latin typeface="+mj-lt"/>
              </a:rPr>
              <a:t>What's inside the Project?</a:t>
            </a:r>
          </a:p>
          <a:p>
            <a:pPr marL="0" indent="0" algn="l">
              <a:buNone/>
            </a:pPr>
            <a:endParaRPr lang="en-US" sz="2400" i="0" dirty="0">
              <a:solidFill>
                <a:srgbClr val="171717"/>
              </a:solidFill>
              <a:effectLst/>
              <a:latin typeface="+mj-lt"/>
            </a:endParaRPr>
          </a:p>
          <a:p>
            <a:pPr algn="l">
              <a:buFont typeface="+mj-lt"/>
              <a:buAutoNum type="arabicPeriod"/>
            </a:pPr>
            <a:r>
              <a:rPr lang="en-US" sz="2400" b="0" i="0" dirty="0">
                <a:solidFill>
                  <a:srgbClr val="171717"/>
                </a:solidFill>
                <a:effectLst/>
                <a:latin typeface="-apple-system"/>
              </a:rPr>
              <a:t>First we need to collect data from social media (Tweeter Data).</a:t>
            </a:r>
          </a:p>
          <a:p>
            <a:pPr algn="l">
              <a:buFont typeface="+mj-lt"/>
              <a:buAutoNum type="arabicPeriod"/>
            </a:pPr>
            <a:r>
              <a:rPr lang="en-US" sz="2400" b="0" i="0" dirty="0">
                <a:solidFill>
                  <a:srgbClr val="171717"/>
                </a:solidFill>
                <a:effectLst/>
                <a:latin typeface="-apple-system"/>
              </a:rPr>
              <a:t>Processing the data to gain knowledge.(user name, post, comments).  </a:t>
            </a:r>
          </a:p>
          <a:p>
            <a:pPr lvl="1"/>
            <a:r>
              <a:rPr lang="en-US" dirty="0">
                <a:solidFill>
                  <a:srgbClr val="171717"/>
                </a:solidFill>
                <a:latin typeface="-apple-system"/>
              </a:rPr>
              <a:t>Pre- process the data or clean the data.</a:t>
            </a:r>
          </a:p>
          <a:p>
            <a:pPr lvl="1"/>
            <a:r>
              <a:rPr lang="en-US" dirty="0">
                <a:solidFill>
                  <a:srgbClr val="171717"/>
                </a:solidFill>
                <a:latin typeface="-apple-system"/>
              </a:rPr>
              <a:t>Modeling </a:t>
            </a:r>
          </a:p>
          <a:p>
            <a:pPr lvl="1"/>
            <a:r>
              <a:rPr lang="en-US" dirty="0">
                <a:solidFill>
                  <a:srgbClr val="171717"/>
                </a:solidFill>
                <a:latin typeface="-apple-system"/>
              </a:rPr>
              <a:t>Reformatting </a:t>
            </a:r>
            <a:endParaRPr lang="en-US" b="0" i="0" dirty="0">
              <a:solidFill>
                <a:srgbClr val="171717"/>
              </a:solidFill>
              <a:effectLst/>
              <a:latin typeface="-apple-system"/>
            </a:endParaRPr>
          </a:p>
          <a:p>
            <a:pPr algn="l">
              <a:buFont typeface="+mj-lt"/>
              <a:buAutoNum type="arabicPeriod"/>
            </a:pPr>
            <a:r>
              <a:rPr lang="en-US" sz="2400" b="0" i="0" dirty="0">
                <a:solidFill>
                  <a:srgbClr val="171717"/>
                </a:solidFill>
                <a:effectLst/>
                <a:latin typeface="-apple-system"/>
              </a:rPr>
              <a:t>Now analyze the data and sentiments(Using python command).</a:t>
            </a:r>
          </a:p>
          <a:p>
            <a:pPr algn="l">
              <a:buFont typeface="+mj-lt"/>
              <a:buAutoNum type="arabicPeriod"/>
            </a:pPr>
            <a:r>
              <a:rPr lang="en-US" sz="2400" b="0" i="0" dirty="0">
                <a:solidFill>
                  <a:srgbClr val="171717"/>
                </a:solidFill>
                <a:effectLst/>
                <a:latin typeface="-apple-system"/>
              </a:rPr>
              <a:t> After completing above steps we head towards data visualization. Here in we draw inside make dashboard, GUI or any web hosting of results. </a:t>
            </a:r>
          </a:p>
          <a:p>
            <a:endParaRPr lang="en-IN" dirty="0"/>
          </a:p>
        </p:txBody>
      </p:sp>
      <p:sp>
        <p:nvSpPr>
          <p:cNvPr id="4" name="Slide Number Placeholder 3">
            <a:extLst>
              <a:ext uri="{FF2B5EF4-FFF2-40B4-BE49-F238E27FC236}">
                <a16:creationId xmlns:a16="http://schemas.microsoft.com/office/drawing/2014/main" id="{BF7638F6-E195-7AC2-79ED-5B4DD63FDF29}"/>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21512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a:t>
            </a:r>
          </a:p>
        </p:txBody>
      </p:sp>
      <p:sp>
        <p:nvSpPr>
          <p:cNvPr id="3" name="Content Placeholder 2"/>
          <p:cNvSpPr>
            <a:spLocks noGrp="1"/>
          </p:cNvSpPr>
          <p:nvPr>
            <p:ph idx="1"/>
          </p:nvPr>
        </p:nvSpPr>
        <p:spPr/>
        <p:txBody>
          <a:bodyPr>
            <a:normAutofit/>
          </a:bodyPr>
          <a:lstStyle/>
          <a:p>
            <a:r>
              <a:rPr lang="en-US" sz="2400" dirty="0"/>
              <a:t>The implementation of this project is a combination of Python libraries for data analysis, Machine Learning algorithms for tweets classification and EDA tools for dashboards. </a:t>
            </a:r>
          </a:p>
          <a:p>
            <a:r>
              <a:rPr lang="en-US" sz="2400" dirty="0"/>
              <a:t>The data science project cycle is followed starting from Data Collection, Data Processing, Data Visualization and Data Modelling and Deployment . </a:t>
            </a:r>
          </a:p>
          <a:p>
            <a:r>
              <a:rPr lang="en-US" sz="2400" dirty="0"/>
              <a:t>As of now, Interactive Dashboards will be the GUI for the system and a dedicated research paper will be written on the methodology followed in it.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lgn="l"/>
            <a:r>
              <a:rPr lang="en-US" sz="2400" dirty="0"/>
              <a:t>A new modern Sentiment Analysis for looking mood and behavior of the person</a:t>
            </a:r>
          </a:p>
          <a:p>
            <a:pPr algn="l"/>
            <a:r>
              <a:rPr lang="en-US" sz="2400" dirty="0"/>
              <a:t>It describes the need for an analyze the review and thinking for any particular things . </a:t>
            </a:r>
          </a:p>
          <a:p>
            <a:pPr algn="l"/>
            <a:r>
              <a:rPr lang="en-US" sz="2400" dirty="0"/>
              <a:t>It states the important features that every business have need for growth in their business.</a:t>
            </a:r>
          </a:p>
          <a:p>
            <a:pPr marL="0" indent="0" algn="l">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8046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algn="l"/>
            <a:r>
              <a:rPr lang="en-US" sz="2400" dirty="0">
                <a:solidFill>
                  <a:srgbClr val="282829"/>
                </a:solidFill>
              </a:rPr>
              <a:t>S</a:t>
            </a:r>
            <a:r>
              <a:rPr lang="en-US" sz="2400" i="0" dirty="0">
                <a:solidFill>
                  <a:srgbClr val="282829"/>
                </a:solidFill>
                <a:effectLst/>
              </a:rPr>
              <a:t>entiment analysis </a:t>
            </a:r>
            <a:r>
              <a:rPr lang="en-US" sz="2400" b="0" i="0" dirty="0">
                <a:solidFill>
                  <a:srgbClr val="282829"/>
                </a:solidFill>
                <a:effectLst/>
              </a:rPr>
              <a:t>will delve deeper, beyond the concept of the number of likes, comments, and shares in a post, to reach and comprehend the significance of social media conversations and what they reveal about consumers.</a:t>
            </a:r>
          </a:p>
          <a:p>
            <a:pPr marL="0" indent="0" algn="l">
              <a:buNone/>
            </a:pPr>
            <a:endParaRPr lang="en-US" sz="2400" b="0" i="0" dirty="0">
              <a:solidFill>
                <a:srgbClr val="282829"/>
              </a:solidFill>
              <a:effectLst/>
            </a:endParaRPr>
          </a:p>
          <a:p>
            <a:pPr algn="l"/>
            <a:r>
              <a:rPr lang="en-US" sz="2400" dirty="0">
                <a:solidFill>
                  <a:srgbClr val="282829"/>
                </a:solidFill>
              </a:rPr>
              <a:t>This academic evaluation will boost the business analytics part of a firm and enable them to make a target audience according to their sentiments and cash-in maximum traffic and profits. </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95242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dirty="0"/>
              <a:t>References: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6" name="Rectangle 2">
            <a:extLst>
              <a:ext uri="{FF2B5EF4-FFF2-40B4-BE49-F238E27FC236}">
                <a16:creationId xmlns:a16="http://schemas.microsoft.com/office/drawing/2014/main" id="{9CF6923E-6576-39B3-E482-12ACD5726FE8}"/>
              </a:ext>
            </a:extLst>
          </p:cNvPr>
          <p:cNvSpPr>
            <a:spLocks noGrp="1" noChangeArrowheads="1"/>
          </p:cNvSpPr>
          <p:nvPr>
            <p:ph idx="1"/>
          </p:nvPr>
        </p:nvSpPr>
        <p:spPr bwMode="auto">
          <a:xfrm>
            <a:off x="389107" y="1981368"/>
            <a:ext cx="1127435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IN" sz="2400" dirty="0"/>
              <a:t>Social Media Sentiment Analysis using Machine Learning : Part — I | by Deepak Das | Towards Data     Science </a:t>
            </a:r>
          </a:p>
          <a:p>
            <a:pPr algn="just" eaLnBrk="0" fontAlgn="base" hangingPunct="0">
              <a:lnSpc>
                <a:spcPct val="100000"/>
              </a:lnSpc>
              <a:spcBef>
                <a:spcPct val="0"/>
              </a:spcBef>
              <a:spcAft>
                <a:spcPct val="0"/>
              </a:spcAft>
            </a:pPr>
            <a:r>
              <a:rPr lang="en-IN" sz="2400" dirty="0"/>
              <a:t>Twitter Sentiment Analysis using Python - </a:t>
            </a:r>
            <a:r>
              <a:rPr lang="en-IN" sz="2400" dirty="0" err="1"/>
              <a:t>GeeksforGeeks</a:t>
            </a:r>
            <a:r>
              <a:rPr lang="en-IN" sz="2400" dirty="0"/>
              <a:t> </a:t>
            </a:r>
          </a:p>
          <a:p>
            <a:pPr algn="just" eaLnBrk="0" fontAlgn="base" hangingPunct="0">
              <a:lnSpc>
                <a:spcPct val="100000"/>
              </a:lnSpc>
              <a:spcBef>
                <a:spcPct val="0"/>
              </a:spcBef>
              <a:spcAft>
                <a:spcPct val="0"/>
              </a:spcAft>
            </a:pPr>
            <a:r>
              <a:rPr lang="en-IN" sz="2400" dirty="0"/>
              <a:t>Social Media Sentiment Analysis On Twitter Datasets | IEEE Conference Publication | IEEE Xplore </a:t>
            </a:r>
          </a:p>
          <a:p>
            <a:pPr algn="just" eaLnBrk="0" fontAlgn="base" hangingPunct="0">
              <a:lnSpc>
                <a:spcPct val="100000"/>
              </a:lnSpc>
              <a:spcBef>
                <a:spcPct val="0"/>
              </a:spcBef>
              <a:spcAft>
                <a:spcPct val="0"/>
              </a:spcAft>
            </a:pPr>
            <a:r>
              <a:rPr lang="en-IN" sz="2400" dirty="0"/>
              <a:t>Twitter sentiment analysis using deep learning methods | IEEE Conference Publication | IEEE Xplore </a:t>
            </a:r>
          </a:p>
          <a:p>
            <a:pPr algn="just" eaLnBrk="0" fontAlgn="base" hangingPunct="0">
              <a:lnSpc>
                <a:spcPct val="100000"/>
              </a:lnSpc>
              <a:spcBef>
                <a:spcPct val="0"/>
              </a:spcBef>
              <a:spcAft>
                <a:spcPct val="0"/>
              </a:spcAft>
            </a:pPr>
            <a:r>
              <a:rPr lang="en-IN" sz="2400" dirty="0"/>
              <a:t>Advances in Distributed Computing and Artificial Intelligence Journal : 9, Regular Issue 3, 2020 - </a:t>
            </a:r>
            <a:r>
              <a:rPr lang="en-IN" sz="2400" dirty="0" err="1"/>
              <a:t>Ediciones</a:t>
            </a:r>
            <a:r>
              <a:rPr lang="en-IN" sz="2400" dirty="0"/>
              <a:t>  Universidad de Salamanca - </a:t>
            </a:r>
            <a:r>
              <a:rPr lang="en-IN" sz="2400" dirty="0" err="1"/>
              <a:t>Torrossa</a:t>
            </a:r>
            <a:r>
              <a:rPr lang="en-IN" sz="2400" dirty="0"/>
              <a:t> </a:t>
            </a:r>
          </a:p>
        </p:txBody>
      </p:sp>
    </p:spTree>
    <p:extLst>
      <p:ext uri="{BB962C8B-B14F-4D97-AF65-F5344CB8AC3E}">
        <p14:creationId xmlns:p14="http://schemas.microsoft.com/office/powerpoint/2010/main" val="1912258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7743</TotalTime>
  <Words>650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-apple-system</vt:lpstr>
      <vt:lpstr>Arial</vt:lpstr>
      <vt:lpstr>Calibri</vt:lpstr>
      <vt:lpstr>Calibri Light</vt:lpstr>
      <vt:lpstr>Casper</vt:lpstr>
      <vt:lpstr>Raleway ExtraBold</vt:lpstr>
      <vt:lpstr>Roboto</vt:lpstr>
      <vt:lpstr>Times New Roman</vt:lpstr>
      <vt:lpstr>1_Office Theme</vt:lpstr>
      <vt:lpstr>2_Office Theme</vt:lpstr>
      <vt:lpstr>Contents Slide Master</vt:lpstr>
      <vt:lpstr>PowerPoint Presentation</vt:lpstr>
      <vt:lpstr>Outline</vt:lpstr>
      <vt:lpstr>Introduction to Project</vt:lpstr>
      <vt:lpstr>Design </vt:lpstr>
      <vt:lpstr>PowerPoint Presentation</vt:lpstr>
      <vt:lpstr>Implementation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Amit kumar</cp:lastModifiedBy>
  <cp:revision>507</cp:revision>
  <dcterms:created xsi:type="dcterms:W3CDTF">2019-01-09T10:33:58Z</dcterms:created>
  <dcterms:modified xsi:type="dcterms:W3CDTF">2023-03-20T09:49:00Z</dcterms:modified>
</cp:coreProperties>
</file>