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153" y="2100132"/>
            <a:ext cx="2976118" cy="3711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888" y="2395677"/>
            <a:ext cx="2168398" cy="11229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7552" y="2395677"/>
            <a:ext cx="821258" cy="1122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53000" y="2395677"/>
            <a:ext cx="924902" cy="1122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8414" y="1906016"/>
            <a:ext cx="3027171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761" y="3896995"/>
            <a:ext cx="6094476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414" y="465200"/>
            <a:ext cx="378917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17" y="1510306"/>
            <a:ext cx="7776565" cy="446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54990" marR="5080" indent="-54292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Data</a:t>
            </a:r>
            <a:r>
              <a:rPr dirty="0" spc="-80"/>
              <a:t> </a:t>
            </a:r>
            <a:r>
              <a:rPr dirty="0" spc="-5"/>
              <a:t>Structure </a:t>
            </a:r>
            <a:r>
              <a:rPr dirty="0" spc="-890"/>
              <a:t> </a:t>
            </a:r>
            <a:r>
              <a:rPr dirty="0"/>
              <a:t>Lab</a:t>
            </a:r>
            <a:r>
              <a:rPr dirty="0" spc="-25"/>
              <a:t> </a:t>
            </a:r>
            <a:r>
              <a:rPr dirty="0"/>
              <a:t>no.-2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92070" marR="5080" indent="-2580005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Aim:-</a:t>
            </a:r>
            <a:r>
              <a:rPr dirty="0"/>
              <a:t> </a:t>
            </a:r>
            <a:r>
              <a:rPr dirty="0" spc="-10"/>
              <a:t>Implement</a:t>
            </a:r>
            <a:r>
              <a:rPr dirty="0" spc="45"/>
              <a:t> </a:t>
            </a:r>
            <a:r>
              <a:rPr dirty="0" spc="-20"/>
              <a:t>sparse</a:t>
            </a:r>
            <a:r>
              <a:rPr dirty="0" spc="10"/>
              <a:t> </a:t>
            </a:r>
            <a:r>
              <a:rPr dirty="0" spc="-10"/>
              <a:t>matrix</a:t>
            </a:r>
            <a:r>
              <a:rPr dirty="0" spc="65"/>
              <a:t> </a:t>
            </a:r>
            <a:r>
              <a:rPr dirty="0" spc="-10"/>
              <a:t>using </a:t>
            </a:r>
            <a:r>
              <a:rPr dirty="0" spc="-710"/>
              <a:t> </a:t>
            </a:r>
            <a:r>
              <a:rPr dirty="0" spc="-65"/>
              <a:t>array.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550" y="465200"/>
            <a:ext cx="314007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 b="0">
                <a:latin typeface="Calibri"/>
                <a:cs typeface="Calibri"/>
              </a:rPr>
              <a:t>Sparse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70100"/>
            <a:ext cx="8065134" cy="439102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56870" marR="356870" indent="-344805">
              <a:lnSpc>
                <a:spcPct val="89900"/>
              </a:lnSpc>
              <a:spcBef>
                <a:spcPts val="43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700" spc="5">
                <a:latin typeface="Calibri"/>
                <a:cs typeface="Calibri"/>
              </a:rPr>
              <a:t>A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matrix</a:t>
            </a:r>
            <a:r>
              <a:rPr dirty="0" sz="2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a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two-dimensional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data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object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made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of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m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rows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5">
                <a:latin typeface="Calibri"/>
                <a:cs typeface="Calibri"/>
              </a:rPr>
              <a:t>n </a:t>
            </a:r>
            <a:r>
              <a:rPr dirty="0" sz="2700">
                <a:latin typeface="Calibri"/>
                <a:cs typeface="Calibri"/>
              </a:rPr>
              <a:t>columns, </a:t>
            </a:r>
            <a:r>
              <a:rPr dirty="0" sz="2700" spc="-15">
                <a:latin typeface="Calibri"/>
                <a:cs typeface="Calibri"/>
              </a:rPr>
              <a:t>therefore </a:t>
            </a:r>
            <a:r>
              <a:rPr dirty="0" sz="2700" spc="-10">
                <a:latin typeface="Calibri"/>
                <a:cs typeface="Calibri"/>
              </a:rPr>
              <a:t>having </a:t>
            </a:r>
            <a:r>
              <a:rPr dirty="0" sz="2700" spc="-5">
                <a:latin typeface="Calibri"/>
                <a:cs typeface="Calibri"/>
              </a:rPr>
              <a:t>total </a:t>
            </a:r>
            <a:r>
              <a:rPr dirty="0" sz="2700" spc="10">
                <a:latin typeface="Calibri"/>
                <a:cs typeface="Calibri"/>
              </a:rPr>
              <a:t>m </a:t>
            </a:r>
            <a:r>
              <a:rPr dirty="0" sz="2700" spc="5">
                <a:latin typeface="Calibri"/>
                <a:cs typeface="Calibri"/>
              </a:rPr>
              <a:t>x n 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values. </a:t>
            </a:r>
            <a:r>
              <a:rPr dirty="0" sz="2700" spc="-5">
                <a:latin typeface="Calibri"/>
                <a:cs typeface="Calibri"/>
              </a:rPr>
              <a:t>If most </a:t>
            </a:r>
            <a:r>
              <a:rPr dirty="0" sz="2700" spc="5">
                <a:latin typeface="Calibri"/>
                <a:cs typeface="Calibri"/>
              </a:rPr>
              <a:t>of the </a:t>
            </a:r>
            <a:r>
              <a:rPr dirty="0" sz="2700" spc="-5">
                <a:latin typeface="Calibri"/>
                <a:cs typeface="Calibri"/>
              </a:rPr>
              <a:t>elements </a:t>
            </a:r>
            <a:r>
              <a:rPr dirty="0" sz="2700" spc="5">
                <a:latin typeface="Calibri"/>
                <a:cs typeface="Calibri"/>
              </a:rPr>
              <a:t>of the </a:t>
            </a:r>
            <a:r>
              <a:rPr dirty="0" sz="2700" spc="-5">
                <a:latin typeface="Calibri"/>
                <a:cs typeface="Calibri"/>
              </a:rPr>
              <a:t>matrix </a:t>
            </a:r>
            <a:r>
              <a:rPr dirty="0" sz="2700" spc="-20">
                <a:latin typeface="Calibri"/>
                <a:cs typeface="Calibri"/>
              </a:rPr>
              <a:t>have </a:t>
            </a:r>
            <a:r>
              <a:rPr dirty="0" sz="2700" spc="5">
                <a:latin typeface="Calibri"/>
                <a:cs typeface="Calibri"/>
              </a:rPr>
              <a:t>0 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value,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then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it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called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a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sparse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matrix.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dirty="0" sz="27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Sparse</a:t>
            </a:r>
            <a:r>
              <a:rPr dirty="0" sz="2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Matrix:</a:t>
            </a:r>
            <a:endParaRPr sz="2700">
              <a:latin typeface="Calibri"/>
              <a:cs typeface="Calibri"/>
            </a:endParaRPr>
          </a:p>
          <a:p>
            <a:pPr lvl="1" marL="402590" marR="56515" indent="-234950">
              <a:lnSpc>
                <a:spcPct val="90000"/>
              </a:lnSpc>
              <a:spcBef>
                <a:spcPts val="635"/>
              </a:spcBef>
              <a:buClr>
                <a:srgbClr val="000000"/>
              </a:buClr>
              <a:buChar char="▪"/>
              <a:tabLst>
                <a:tab pos="366395" algn="l"/>
              </a:tabLst>
            </a:pPr>
            <a:r>
              <a:rPr dirty="0" sz="2700" spc="-10">
                <a:solidFill>
                  <a:srgbClr val="00AFEF"/>
                </a:solidFill>
                <a:latin typeface="Calibri"/>
                <a:cs typeface="Calibri"/>
              </a:rPr>
              <a:t>Storage</a:t>
            </a:r>
            <a:r>
              <a:rPr dirty="0" sz="2700" spc="-10">
                <a:latin typeface="Calibri"/>
                <a:cs typeface="Calibri"/>
              </a:rPr>
              <a:t>: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There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are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lesser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non-zero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elements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than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zeros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 thus </a:t>
            </a:r>
            <a:r>
              <a:rPr dirty="0" sz="2700" spc="-5">
                <a:latin typeface="Calibri"/>
                <a:cs typeface="Calibri"/>
              </a:rPr>
              <a:t>lesser </a:t>
            </a:r>
            <a:r>
              <a:rPr dirty="0" sz="2700" spc="5">
                <a:latin typeface="Calibri"/>
                <a:cs typeface="Calibri"/>
              </a:rPr>
              <a:t>memory </a:t>
            </a:r>
            <a:r>
              <a:rPr dirty="0" sz="2700" spc="-5">
                <a:latin typeface="Calibri"/>
                <a:cs typeface="Calibri"/>
              </a:rPr>
              <a:t>can </a:t>
            </a:r>
            <a:r>
              <a:rPr dirty="0" sz="2700">
                <a:latin typeface="Calibri"/>
                <a:cs typeface="Calibri"/>
              </a:rPr>
              <a:t>be used </a:t>
            </a:r>
            <a:r>
              <a:rPr dirty="0" sz="2700" spc="-10">
                <a:latin typeface="Calibri"/>
                <a:cs typeface="Calibri"/>
              </a:rPr>
              <a:t>to </a:t>
            </a:r>
            <a:r>
              <a:rPr dirty="0" sz="2700" spc="-15">
                <a:latin typeface="Calibri"/>
                <a:cs typeface="Calibri"/>
              </a:rPr>
              <a:t>store </a:t>
            </a:r>
            <a:r>
              <a:rPr dirty="0" sz="2700">
                <a:latin typeface="Calibri"/>
                <a:cs typeface="Calibri"/>
              </a:rPr>
              <a:t>only </a:t>
            </a:r>
            <a:r>
              <a:rPr dirty="0" sz="2700" spc="5">
                <a:latin typeface="Calibri"/>
                <a:cs typeface="Calibri"/>
              </a:rPr>
              <a:t> those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elements.</a:t>
            </a:r>
            <a:endParaRPr sz="2700">
              <a:latin typeface="Calibri"/>
              <a:cs typeface="Calibri"/>
            </a:endParaRPr>
          </a:p>
          <a:p>
            <a:pPr lvl="1" marL="402590" marR="5080" indent="-234950">
              <a:lnSpc>
                <a:spcPct val="90000"/>
              </a:lnSpc>
              <a:spcBef>
                <a:spcPts val="665"/>
              </a:spcBef>
              <a:buClr>
                <a:srgbClr val="000000"/>
              </a:buClr>
              <a:buChar char="▪"/>
              <a:tabLst>
                <a:tab pos="366395" algn="l"/>
              </a:tabLst>
            </a:pPr>
            <a:r>
              <a:rPr dirty="0" sz="2700" spc="-5">
                <a:solidFill>
                  <a:srgbClr val="00AFEF"/>
                </a:solidFill>
                <a:latin typeface="Calibri"/>
                <a:cs typeface="Calibri"/>
              </a:rPr>
              <a:t>Computing </a:t>
            </a:r>
            <a:r>
              <a:rPr dirty="0" sz="2700" spc="5">
                <a:solidFill>
                  <a:srgbClr val="00AFEF"/>
                </a:solidFill>
                <a:latin typeface="Calibri"/>
                <a:cs typeface="Calibri"/>
              </a:rPr>
              <a:t>time</a:t>
            </a:r>
            <a:r>
              <a:rPr dirty="0" sz="2700" spc="5">
                <a:latin typeface="Calibri"/>
                <a:cs typeface="Calibri"/>
              </a:rPr>
              <a:t>: </a:t>
            </a:r>
            <a:r>
              <a:rPr dirty="0" sz="2700" spc="-5">
                <a:latin typeface="Calibri"/>
                <a:cs typeface="Calibri"/>
              </a:rPr>
              <a:t>Computing </a:t>
            </a:r>
            <a:r>
              <a:rPr dirty="0" sz="2700" spc="5">
                <a:latin typeface="Calibri"/>
                <a:cs typeface="Calibri"/>
              </a:rPr>
              <a:t>time </a:t>
            </a:r>
            <a:r>
              <a:rPr dirty="0" sz="2700" spc="-5">
                <a:latin typeface="Calibri"/>
                <a:cs typeface="Calibri"/>
              </a:rPr>
              <a:t>can </a:t>
            </a:r>
            <a:r>
              <a:rPr dirty="0" sz="2700">
                <a:latin typeface="Calibri"/>
                <a:cs typeface="Calibri"/>
              </a:rPr>
              <a:t>be </a:t>
            </a:r>
            <a:r>
              <a:rPr dirty="0" sz="2700" spc="-15">
                <a:latin typeface="Calibri"/>
                <a:cs typeface="Calibri"/>
              </a:rPr>
              <a:t>saved by 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logically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designing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a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data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structure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traversing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only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non-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zero </a:t>
            </a:r>
            <a:r>
              <a:rPr dirty="0" sz="2700" spc="-5">
                <a:latin typeface="Calibri"/>
                <a:cs typeface="Calibri"/>
              </a:rPr>
              <a:t>elements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465200"/>
            <a:ext cx="732980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 b="0">
                <a:latin typeface="Calibri"/>
                <a:cs typeface="Calibri"/>
              </a:rPr>
              <a:t>Representation</a:t>
            </a:r>
            <a:r>
              <a:rPr dirty="0" spc="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Sparse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32" y="2107567"/>
            <a:ext cx="8399467" cy="3255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678" y="68021"/>
            <a:ext cx="26987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/>
              <a:t>Pseudo</a:t>
            </a:r>
            <a:r>
              <a:rPr dirty="0" sz="4000" spc="-85"/>
              <a:t> </a:t>
            </a:r>
            <a:r>
              <a:rPr dirty="0" sz="4000" spc="-5"/>
              <a:t>code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7620" y="1015110"/>
            <a:ext cx="3608070" cy="551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//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Assume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4x5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sparse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int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sparseMatrix[4][5]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{0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},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{0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 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 5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7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},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alibri"/>
                <a:cs typeface="Calibri"/>
              </a:rPr>
              <a:t>{0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},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{0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 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 6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int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size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(int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0;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5;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j++)</a:t>
            </a:r>
            <a:endParaRPr sz="24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(sparseMatrix[i][j]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!=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0)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size++;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95070"/>
            <a:ext cx="7915909" cy="514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Calibri"/>
                <a:cs typeface="Calibri"/>
              </a:rPr>
              <a:t>//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of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compactMatrix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(size)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must </a:t>
            </a:r>
            <a:r>
              <a:rPr dirty="0" sz="2800" spc="-5"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// </a:t>
            </a:r>
            <a:r>
              <a:rPr dirty="0" sz="2800" spc="-5">
                <a:latin typeface="Calibri"/>
                <a:cs typeface="Calibri"/>
              </a:rPr>
              <a:t>equal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number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zero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elements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//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sparseMatrix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int </a:t>
            </a:r>
            <a:r>
              <a:rPr dirty="0" sz="2800" spc="-5">
                <a:latin typeface="Calibri"/>
                <a:cs typeface="Calibri"/>
              </a:rPr>
              <a:t>compactMatrix[3][size];</a:t>
            </a:r>
            <a:endParaRPr sz="2800">
              <a:latin typeface="Calibri"/>
              <a:cs typeface="Calibri"/>
            </a:endParaRPr>
          </a:p>
          <a:p>
            <a:pPr marL="12700" marR="4377055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//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Making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matrix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 0;</a:t>
            </a:r>
            <a:endParaRPr sz="2800">
              <a:latin typeface="Calibri"/>
              <a:cs typeface="Calibri"/>
            </a:endParaRPr>
          </a:p>
          <a:p>
            <a:pPr marL="12700" marR="470916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Calibri"/>
                <a:cs typeface="Calibri"/>
              </a:rPr>
              <a:t>for (int </a:t>
            </a:r>
            <a:r>
              <a:rPr dirty="0" sz="2800">
                <a:latin typeface="Calibri"/>
                <a:cs typeface="Calibri"/>
              </a:rPr>
              <a:t>i </a:t>
            </a:r>
            <a:r>
              <a:rPr dirty="0" sz="2800" spc="5">
                <a:latin typeface="Calibri"/>
                <a:cs typeface="Calibri"/>
              </a:rPr>
              <a:t>= </a:t>
            </a:r>
            <a:r>
              <a:rPr dirty="0" sz="2800">
                <a:latin typeface="Calibri"/>
                <a:cs typeface="Calibri"/>
              </a:rPr>
              <a:t>0; i </a:t>
            </a:r>
            <a:r>
              <a:rPr dirty="0" sz="2800" spc="5">
                <a:latin typeface="Calibri"/>
                <a:cs typeface="Calibri"/>
              </a:rPr>
              <a:t>&lt; </a:t>
            </a:r>
            <a:r>
              <a:rPr dirty="0" sz="2800">
                <a:latin typeface="Calibri"/>
                <a:cs typeface="Calibri"/>
              </a:rPr>
              <a:t>4; </a:t>
            </a:r>
            <a:r>
              <a:rPr dirty="0" sz="2800" spc="5">
                <a:latin typeface="Calibri"/>
                <a:cs typeface="Calibri"/>
              </a:rPr>
              <a:t>i++)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(int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0;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</a:t>
            </a:r>
            <a:r>
              <a:rPr dirty="0" sz="2800" spc="5">
                <a:latin typeface="Calibri"/>
                <a:cs typeface="Calibri"/>
              </a:rPr>
              <a:t> &lt; </a:t>
            </a:r>
            <a:r>
              <a:rPr dirty="0" sz="2800">
                <a:latin typeface="Calibri"/>
                <a:cs typeface="Calibri"/>
              </a:rPr>
              <a:t>5;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j++)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(sparseMatrix[i][j]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!=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 marR="439293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compactMatrix[0][k] </a:t>
            </a:r>
            <a:r>
              <a:rPr dirty="0" sz="2800" spc="5">
                <a:latin typeface="Calibri"/>
                <a:cs typeface="Calibri"/>
              </a:rPr>
              <a:t>= </a:t>
            </a:r>
            <a:r>
              <a:rPr dirty="0" sz="2800">
                <a:latin typeface="Calibri"/>
                <a:cs typeface="Calibri"/>
              </a:rPr>
              <a:t>i;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compactMatrix[1][k]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 j;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465785"/>
            <a:ext cx="5928360" cy="47231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Calibri"/>
                <a:cs typeface="Calibri"/>
              </a:rPr>
              <a:t>compactMatrix[2][k] </a:t>
            </a:r>
            <a:r>
              <a:rPr dirty="0" sz="2800" spc="5">
                <a:latin typeface="Calibri"/>
                <a:cs typeface="Calibri"/>
              </a:rPr>
              <a:t>=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sparseMatrix[i][j];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(int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i=0; </a:t>
            </a:r>
            <a:r>
              <a:rPr dirty="0" sz="2800">
                <a:latin typeface="Calibri"/>
                <a:cs typeface="Calibri"/>
              </a:rPr>
              <a:t>i&lt;3;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i++)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(int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j=0; </a:t>
            </a:r>
            <a:r>
              <a:rPr dirty="0" sz="2800" spc="-15">
                <a:latin typeface="Calibri"/>
                <a:cs typeface="Calibri"/>
              </a:rPr>
              <a:t>j&lt;size;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j++)</a:t>
            </a:r>
            <a:endParaRPr sz="2800">
              <a:latin typeface="Calibri"/>
              <a:cs typeface="Calibri"/>
            </a:endParaRPr>
          </a:p>
          <a:p>
            <a:pPr marL="12700" marR="101028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printf("%d </a:t>
            </a:r>
            <a:r>
              <a:rPr dirty="0" sz="2800">
                <a:latin typeface="Calibri"/>
                <a:cs typeface="Calibri"/>
              </a:rPr>
              <a:t>",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compactMatrix[i][j]);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printf("\n");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5">
                <a:latin typeface="Calibri"/>
                <a:cs typeface="Calibri"/>
              </a:rPr>
              <a:t>return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09" y="465200"/>
            <a:ext cx="1647189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 b="0">
                <a:latin typeface="Calibri"/>
                <a:cs typeface="Calibri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3091180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10" b="1">
                <a:latin typeface="Calibri"/>
                <a:cs typeface="Calibri"/>
              </a:rPr>
              <a:t>Input: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3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4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5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7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2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6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, 0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 b="1">
                <a:latin typeface="Calibri"/>
                <a:cs typeface="Calibri"/>
              </a:rPr>
              <a:t>Output: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0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1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1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3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2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4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2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3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1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042669">
              <a:lnSpc>
                <a:spcPct val="100000"/>
              </a:lnSpc>
            </a:pPr>
            <a:r>
              <a:rPr dirty="0" sz="3000">
                <a:latin typeface="Calibri"/>
                <a:cs typeface="Calibri"/>
              </a:rPr>
              <a:t>3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4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5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7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2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6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Viva</a:t>
            </a:r>
            <a:r>
              <a:rPr dirty="0" spc="-5"/>
              <a:t> -</a:t>
            </a:r>
            <a:r>
              <a:rPr dirty="0" spc="-20"/>
              <a:t> </a:t>
            </a:r>
            <a:r>
              <a:rPr dirty="0" spc="-15"/>
              <a:t>Questions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490"/>
              </a:spcBef>
            </a:pPr>
            <a:r>
              <a:rPr dirty="0" spc="-15"/>
              <a:t>Q1.</a:t>
            </a:r>
            <a:r>
              <a:rPr dirty="0" spc="5"/>
              <a:t> </a:t>
            </a:r>
            <a:r>
              <a:rPr dirty="0" spc="-15"/>
              <a:t>What</a:t>
            </a:r>
            <a:r>
              <a:rPr dirty="0" spc="10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 spc="-15"/>
              <a:t>sparse</a:t>
            </a:r>
            <a:r>
              <a:rPr dirty="0" spc="-5"/>
              <a:t> matrix?</a:t>
            </a:r>
          </a:p>
          <a:p>
            <a:pPr marL="971550" marR="324485" indent="-738505">
              <a:lnSpc>
                <a:spcPts val="3460"/>
              </a:lnSpc>
              <a:spcBef>
                <a:spcPts val="820"/>
              </a:spcBef>
            </a:pPr>
            <a:r>
              <a:rPr dirty="0" spc="-15"/>
              <a:t>Q2.</a:t>
            </a:r>
            <a:r>
              <a:rPr dirty="0" spc="20"/>
              <a:t> </a:t>
            </a:r>
            <a:r>
              <a:rPr dirty="0" spc="-15"/>
              <a:t>What</a:t>
            </a:r>
            <a:r>
              <a:rPr dirty="0" spc="20"/>
              <a:t> </a:t>
            </a:r>
            <a:r>
              <a:rPr dirty="0" spc="-25"/>
              <a:t>are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25"/>
              <a:t>different </a:t>
            </a:r>
            <a:r>
              <a:rPr dirty="0" spc="-40"/>
              <a:t>ways</a:t>
            </a:r>
            <a:r>
              <a:rPr dirty="0" spc="65"/>
              <a:t> </a:t>
            </a:r>
            <a:r>
              <a:rPr dirty="0" spc="-10"/>
              <a:t>of </a:t>
            </a:r>
            <a:r>
              <a:rPr dirty="0" spc="-5"/>
              <a:t> </a:t>
            </a:r>
            <a:r>
              <a:rPr dirty="0" spc="-15"/>
              <a:t>representing</a:t>
            </a:r>
            <a:r>
              <a:rPr dirty="0" spc="35"/>
              <a:t> </a:t>
            </a:r>
            <a:r>
              <a:rPr dirty="0" spc="-15"/>
              <a:t>sparse</a:t>
            </a:r>
            <a:r>
              <a:rPr dirty="0" spc="-10"/>
              <a:t> matrix</a:t>
            </a:r>
            <a:r>
              <a:rPr dirty="0"/>
              <a:t> </a:t>
            </a:r>
            <a:r>
              <a:rPr dirty="0" spc="-5"/>
              <a:t>in </a:t>
            </a:r>
            <a:r>
              <a:rPr dirty="0" spc="-10"/>
              <a:t>memory?</a:t>
            </a:r>
          </a:p>
          <a:p>
            <a:pPr marL="971550" marR="463550" indent="-647065">
              <a:lnSpc>
                <a:spcPts val="3460"/>
              </a:lnSpc>
              <a:spcBef>
                <a:spcPts val="760"/>
              </a:spcBef>
            </a:pPr>
            <a:r>
              <a:rPr dirty="0" spc="-15"/>
              <a:t>Q3.</a:t>
            </a:r>
            <a:r>
              <a:rPr dirty="0" spc="15"/>
              <a:t> </a:t>
            </a:r>
            <a:r>
              <a:rPr dirty="0" spc="-15"/>
              <a:t>What</a:t>
            </a:r>
            <a:r>
              <a:rPr dirty="0" spc="20"/>
              <a:t> </a:t>
            </a:r>
            <a:r>
              <a:rPr dirty="0" spc="-5"/>
              <a:t>is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20"/>
              <a:t>advantage</a:t>
            </a:r>
            <a:r>
              <a:rPr dirty="0" spc="10"/>
              <a:t> </a:t>
            </a:r>
            <a:r>
              <a:rPr dirty="0" spc="-5"/>
              <a:t>of </a:t>
            </a:r>
            <a:r>
              <a:rPr dirty="0" spc="-15"/>
              <a:t>representing </a:t>
            </a:r>
            <a:r>
              <a:rPr dirty="0" spc="-710"/>
              <a:t> </a:t>
            </a:r>
            <a:r>
              <a:rPr dirty="0" spc="-10"/>
              <a:t>only</a:t>
            </a:r>
            <a:r>
              <a:rPr dirty="0"/>
              <a:t> </a:t>
            </a:r>
            <a:r>
              <a:rPr dirty="0" spc="-25"/>
              <a:t>non-zero</a:t>
            </a:r>
            <a:r>
              <a:rPr dirty="0" spc="30"/>
              <a:t> </a:t>
            </a:r>
            <a:r>
              <a:rPr dirty="0" spc="-15"/>
              <a:t>values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 spc="-15"/>
              <a:t>sparse</a:t>
            </a:r>
            <a:r>
              <a:rPr dirty="0" spc="5"/>
              <a:t> </a:t>
            </a:r>
            <a:r>
              <a:rPr dirty="0" spc="-5"/>
              <a:t>matrix?</a:t>
            </a:r>
          </a:p>
          <a:p>
            <a:pPr marL="971550" marR="1627505" indent="-647065">
              <a:lnSpc>
                <a:spcPts val="3460"/>
              </a:lnSpc>
              <a:spcBef>
                <a:spcPts val="765"/>
              </a:spcBef>
            </a:pPr>
            <a:r>
              <a:rPr dirty="0" spc="-15"/>
              <a:t>Q4.</a:t>
            </a:r>
            <a:r>
              <a:rPr dirty="0" spc="15"/>
              <a:t> </a:t>
            </a:r>
            <a:r>
              <a:rPr dirty="0" spc="-5"/>
              <a:t>Which</a:t>
            </a:r>
            <a:r>
              <a:rPr dirty="0" spc="40"/>
              <a:t> </a:t>
            </a:r>
            <a:r>
              <a:rPr dirty="0" spc="-20"/>
              <a:t>data</a:t>
            </a:r>
            <a:r>
              <a:rPr dirty="0" spc="15"/>
              <a:t> </a:t>
            </a:r>
            <a:r>
              <a:rPr dirty="0" spc="-20"/>
              <a:t>structure</a:t>
            </a:r>
            <a:r>
              <a:rPr dirty="0" spc="25"/>
              <a:t> </a:t>
            </a:r>
            <a:r>
              <a:rPr dirty="0"/>
              <a:t>is</a:t>
            </a:r>
            <a:r>
              <a:rPr dirty="0" spc="-10"/>
              <a:t> used</a:t>
            </a:r>
            <a:r>
              <a:rPr dirty="0" spc="5"/>
              <a:t> </a:t>
            </a:r>
            <a:r>
              <a:rPr dirty="0" spc="-15"/>
              <a:t>to </a:t>
            </a:r>
            <a:r>
              <a:rPr dirty="0" spc="-710"/>
              <a:t> </a:t>
            </a:r>
            <a:r>
              <a:rPr dirty="0" spc="-10"/>
              <a:t>implement</a:t>
            </a:r>
            <a:r>
              <a:rPr dirty="0" spc="25"/>
              <a:t> 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matrix?</a:t>
            </a:r>
          </a:p>
          <a:p>
            <a:pPr marL="1062990" marR="5080" indent="-738505">
              <a:lnSpc>
                <a:spcPts val="3460"/>
              </a:lnSpc>
              <a:spcBef>
                <a:spcPts val="760"/>
              </a:spcBef>
            </a:pPr>
            <a:r>
              <a:rPr dirty="0" spc="-15"/>
              <a:t>Q5.</a:t>
            </a:r>
            <a:r>
              <a:rPr dirty="0" spc="15"/>
              <a:t> </a:t>
            </a:r>
            <a:r>
              <a:rPr dirty="0" spc="-15"/>
              <a:t>What</a:t>
            </a:r>
            <a:r>
              <a:rPr dirty="0" spc="15"/>
              <a:t> </a:t>
            </a:r>
            <a:r>
              <a:rPr dirty="0" spc="-25"/>
              <a:t>are</a:t>
            </a:r>
            <a:r>
              <a:rPr dirty="0" spc="5"/>
              <a:t> </a:t>
            </a:r>
            <a:r>
              <a:rPr dirty="0" spc="-10"/>
              <a:t>various</a:t>
            </a:r>
            <a:r>
              <a:rPr dirty="0" spc="35"/>
              <a:t> </a:t>
            </a:r>
            <a:r>
              <a:rPr dirty="0" spc="-5"/>
              <a:t>types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35"/>
              <a:t> </a:t>
            </a:r>
            <a:r>
              <a:rPr dirty="0" spc="-20"/>
              <a:t>representation </a:t>
            </a:r>
            <a:r>
              <a:rPr dirty="0" spc="-71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5"/>
              <a:t>matrix?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2023-10-16T10:44:44Z</dcterms:created>
  <dcterms:modified xsi:type="dcterms:W3CDTF">2023-10-16T10:44:44Z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2023-10-16T00:00:00Z</vt:filetime>
  </property>
</Properties>
</file>