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0" r:id="rId4"/>
  </p:sldMasterIdLst>
  <p:notesMasterIdLst>
    <p:notesMasterId r:id="rId23"/>
  </p:notes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9F2F2-EA8B-4369-819A-15AE15E54F2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EC6DE-24CB-42FD-BDAD-AED3A03F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="" xmlns:a16="http://schemas.microsoft.com/office/drawing/2014/main" id="{E22AA367-DC70-46B6-8F52-FAB55F576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62C768A-8EC0-44B6-9B76-920297DBA3E4}" type="slidenum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="" xmlns:a16="http://schemas.microsoft.com/office/drawing/2014/main" id="{DDF9D123-53CF-47ED-B7F8-8A5531CAB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="" xmlns:a16="http://schemas.microsoft.com/office/drawing/2014/main" id="{CC926E43-EAE8-4607-9ECD-99A9A4AFC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5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="" xmlns:a16="http://schemas.microsoft.com/office/drawing/2014/main" id="{0B8D422D-DDD3-460E-91E1-2F4A3470E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10EFC65-0F0C-46C4-A603-7E9A9EF723A5}" type="slidenum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="" xmlns:a16="http://schemas.microsoft.com/office/drawing/2014/main" id="{78403C88-4211-4132-A218-7080FE6433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="" xmlns:a16="http://schemas.microsoft.com/office/drawing/2014/main" id="{FF0C955A-D703-44E4-BDB3-43784D2EB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7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8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" y="2438404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4A785BA-8F5D-44A5-8878-D050315F2E11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4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55626-1437-4914-BF0F-869559EBFF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690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E3C34-2923-424C-B8AA-581B7D4D07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3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FED6B-5E71-444E-8501-7D1EDDE360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4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A699D-7DF3-46D4-B427-906F447A39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25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9FE1D-1C87-4BFB-AB4D-A53A514A7F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54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5F0E6-4324-40AE-962E-7A6472F66A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27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6A6C0-CB16-41BB-9D73-312C9450C0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8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5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7275-9BC5-43FB-AC48-2960BD55EB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54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C6F5C-E7DB-467F-8BD4-43235A996CD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42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42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610B1-C3FC-4F99-A2B1-222A51199D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18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3" y="1380073"/>
            <a:ext cx="6430967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5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11" y="5883280"/>
            <a:ext cx="3243033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71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5" y="5867136"/>
            <a:ext cx="413375" cy="365125"/>
          </a:xfrm>
        </p:spPr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25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666999"/>
            <a:ext cx="6698060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407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685805"/>
            <a:ext cx="7514035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7" y="2667004"/>
            <a:ext cx="3671291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26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8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71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10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342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7" y="685804"/>
            <a:ext cx="4680743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6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82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5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3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5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938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6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7277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7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00276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1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11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3709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7009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1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7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5008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5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6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5014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114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4" y="685800"/>
            <a:ext cx="1327777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6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3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12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244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132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5823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617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933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161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948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588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2059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188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29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96996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43304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8342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21909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3019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7692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>
                <a:solidFill>
                  <a:prstClr val="black"/>
                </a:solidFill>
              </a:rPr>
              <a:pPr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9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EBAC-85FC-4EF9-8F23-73EBD112D4B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4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2" y="1098554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40" y="1520829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7" y="1520829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4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4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5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40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6D3683-8FBF-45A7-801F-EAAB04BCB7C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3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6" y="685805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5" y="2667004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80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10076A27-8146-4F75-9851-A83577C6FD8A}" type="datetime2">
              <a:rPr lang="en-US" smtClean="0">
                <a:solidFill>
                  <a:prstClr val="black"/>
                </a:solidFill>
              </a:rPr>
              <a:pPr defTabSz="457200"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2" y="5883280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5" y="5883280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9EAB3BA-07EE-4B64-A177-47C30D77587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6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10076A27-8146-4F75-9851-A83577C6FD8A}" type="datetime2">
              <a:rPr lang="en-US" smtClean="0">
                <a:solidFill>
                  <a:prstClr val="black"/>
                </a:solidFill>
              </a:rPr>
              <a:pPr defTabSz="457200"/>
              <a:t>Tuesday, October 5, 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9EAB3BA-07EE-4B64-A177-47C30D77587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no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.-3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Aim:-</a:t>
            </a:r>
            <a:r>
              <a:rPr lang="en-US" dirty="0"/>
              <a:t> </a:t>
            </a:r>
            <a:r>
              <a:rPr lang="en-US" dirty="0" smtClean="0"/>
              <a:t>Implementation of Stack and Queue using  </a:t>
            </a:r>
            <a:r>
              <a:rPr lang="en-US" dirty="0"/>
              <a:t>array. </a:t>
            </a:r>
          </a:p>
        </p:txBody>
      </p:sp>
    </p:spTree>
    <p:extLst>
      <p:ext uri="{BB962C8B-B14F-4D97-AF65-F5344CB8AC3E}">
        <p14:creationId xmlns:p14="http://schemas.microsoft.com/office/powerpoint/2010/main" val="393590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5" y="1828800"/>
            <a:ext cx="786257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06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41137"/>
            <a:ext cx="7620000" cy="475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03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Comic Sans MS" pitchFamily="66" charset="0"/>
              </a:rPr>
              <a:t>Queues</a:t>
            </a:r>
            <a:endParaRPr lang="en-US" sz="4000" dirty="0">
              <a:latin typeface="Comic Sans MS" pitchFamily="66" charset="0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64" y="2017716"/>
            <a:ext cx="7464851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56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Comic Sans MS" pitchFamily="66" charset="0"/>
              </a:rPr>
              <a:t>Queue Operations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two primary queue operations are </a:t>
            </a:r>
            <a:r>
              <a:rPr lang="en-US" i="1" dirty="0" smtClean="0"/>
              <a:t>enqueuing </a:t>
            </a:r>
            <a:r>
              <a:rPr lang="en-US" dirty="0" smtClean="0"/>
              <a:t>and </a:t>
            </a:r>
            <a:r>
              <a:rPr lang="en-US" i="1" dirty="0"/>
              <a:t>dequeuing</a:t>
            </a:r>
            <a:r>
              <a:rPr lang="en-US" dirty="0"/>
              <a:t>. </a:t>
            </a:r>
          </a:p>
          <a:p>
            <a:r>
              <a:rPr lang="en-US" dirty="0" smtClean="0"/>
              <a:t>To </a:t>
            </a:r>
            <a:r>
              <a:rPr lang="en-US" i="1" dirty="0" smtClean="0"/>
              <a:t>enqueue </a:t>
            </a:r>
            <a:r>
              <a:rPr lang="en-US" dirty="0" smtClean="0"/>
              <a:t>means </a:t>
            </a:r>
            <a:r>
              <a:rPr lang="en-US" dirty="0"/>
              <a:t>to insert an element at </a:t>
            </a:r>
            <a:r>
              <a:rPr lang="en-US" dirty="0" smtClean="0"/>
              <a:t>the </a:t>
            </a:r>
            <a:r>
              <a:rPr lang="en-US" dirty="0"/>
              <a:t>rear of a queue.</a:t>
            </a:r>
          </a:p>
          <a:p>
            <a:r>
              <a:rPr lang="en-US" dirty="0"/>
              <a:t>•To </a:t>
            </a:r>
            <a:r>
              <a:rPr lang="en-US" i="1" dirty="0" smtClean="0"/>
              <a:t>dequeue </a:t>
            </a:r>
            <a:r>
              <a:rPr lang="en-US" dirty="0" smtClean="0"/>
              <a:t>means </a:t>
            </a:r>
            <a:r>
              <a:rPr lang="en-US" dirty="0"/>
              <a:t>to remove an element from the front of a queue.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0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442078-1230-4FF8-87C5-A83B4946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7" y="685801"/>
            <a:ext cx="7514035" cy="964096"/>
          </a:xfrm>
        </p:spPr>
        <p:txBody>
          <a:bodyPr/>
          <a:lstStyle/>
          <a:p>
            <a:r>
              <a:rPr lang="en-US" dirty="0"/>
              <a:t>Algorithm for Insertion/Enqueue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8C2C17-79C4-45D2-9F6A-93773E7A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6" y="1649903"/>
            <a:ext cx="7514035" cy="41413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</a:t>
            </a:r>
            <a:r>
              <a:rPr lang="en-US" dirty="0"/>
              <a:t> − Check if the queue is full.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</a:t>
            </a:r>
            <a:r>
              <a:rPr lang="en-US" dirty="0"/>
              <a:t> − If the queue is full, produce overflow error and exit.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</a:t>
            </a:r>
            <a:r>
              <a:rPr lang="en-US" dirty="0"/>
              <a:t> − If the queue is not full, increment </a:t>
            </a:r>
            <a:r>
              <a:rPr lang="en-US" b="1" dirty="0"/>
              <a:t>rear</a:t>
            </a:r>
            <a:r>
              <a:rPr lang="en-US" dirty="0"/>
              <a:t> pointer to point the next empty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4</a:t>
            </a:r>
            <a:r>
              <a:rPr lang="en-US" dirty="0"/>
              <a:t> − Add data element to the queue location, where the rear is pointing.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5</a:t>
            </a:r>
            <a:r>
              <a:rPr lang="en-US" dirty="0"/>
              <a:t> − return success.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5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="" xmlns:a16="http://schemas.microsoft.com/office/drawing/2014/main" id="{1E4CD4DF-D76A-481D-9311-EB3EF97AD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6223" y="71438"/>
            <a:ext cx="4987528" cy="838200"/>
          </a:xfrm>
        </p:spPr>
        <p:txBody>
          <a:bodyPr/>
          <a:lstStyle/>
          <a:p>
            <a:pPr eaLnBrk="1" hangingPunct="1"/>
            <a:r>
              <a:rPr lang="en-US" altLang="en-US" i="1"/>
              <a:t>Insert </a:t>
            </a:r>
            <a:r>
              <a:rPr lang="en-US" altLang="en-US"/>
              <a:t>Operation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="" xmlns:a16="http://schemas.microsoft.com/office/drawing/2014/main" id="{FDEFC88D-81BB-4794-862F-AF68A23AB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3131" y="909643"/>
            <a:ext cx="5123571" cy="5544171"/>
          </a:xfrm>
          <a:solidFill>
            <a:srgbClr val="99CCFF"/>
          </a:solidFill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void insert()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int num;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scanf</a:t>
            </a:r>
            <a:r>
              <a:rPr lang="en-US" altLang="en-US" sz="1800" dirty="0"/>
              <a:t>(“%</a:t>
            </a:r>
            <a:r>
              <a:rPr lang="en-US" altLang="en-US" sz="1800" dirty="0" err="1"/>
              <a:t>d”,&amp;num</a:t>
            </a:r>
            <a:r>
              <a:rPr lang="en-US" altLang="en-US" sz="1800" dirty="0"/>
              <a:t>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chemeClr val="accent4">
                    <a:lumMod val="50000"/>
                  </a:schemeClr>
                </a:solidFill>
              </a:rPr>
              <a:t>// Step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if(rear==MAX-1)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chemeClr val="accent4">
                    <a:lumMod val="50000"/>
                  </a:schemeClr>
                </a:solidFill>
              </a:rPr>
              <a:t>// Step 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printf</a:t>
            </a:r>
            <a:r>
              <a:rPr lang="en-US" altLang="en-US" sz="1800" dirty="0"/>
              <a:t>(“\n Overflow”);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chemeClr val="accent4">
                    <a:lumMod val="50000"/>
                  </a:schemeClr>
                </a:solidFill>
              </a:rPr>
              <a:t>//Step 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if(front==-1 &amp;&amp; rear==-1)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front=rear=0;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else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rear++;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chemeClr val="accent4">
                    <a:lumMod val="50000"/>
                  </a:schemeClr>
                </a:solidFill>
              </a:rPr>
              <a:t>// Step 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queue[rear]=num;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64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0CD77-E2E3-4298-B3E5-5F64FC14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Deletion/Dequeue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0A277F-265D-458D-9419-0D3D82B2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</a:t>
            </a:r>
            <a:r>
              <a:rPr lang="en-US" dirty="0"/>
              <a:t> − Check if the queue is empty.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</a:t>
            </a:r>
            <a:r>
              <a:rPr lang="en-US" dirty="0"/>
              <a:t> − If the queue is empty, produce underflow error and exit.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</a:t>
            </a:r>
            <a:r>
              <a:rPr lang="en-US" dirty="0"/>
              <a:t> − If the queue is not empty, access the data where </a:t>
            </a:r>
            <a:r>
              <a:rPr lang="en-US" b="1" dirty="0"/>
              <a:t>front</a:t>
            </a:r>
            <a:r>
              <a:rPr lang="en-US" dirty="0"/>
              <a:t> is pointing.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4</a:t>
            </a:r>
            <a:r>
              <a:rPr lang="en-US" dirty="0"/>
              <a:t> − Increment </a:t>
            </a:r>
            <a:r>
              <a:rPr lang="en-US" b="1" dirty="0"/>
              <a:t>front</a:t>
            </a:r>
            <a:r>
              <a:rPr lang="en-US" dirty="0"/>
              <a:t> pointer to point to the next available data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5</a:t>
            </a:r>
            <a:r>
              <a:rPr lang="en-US" dirty="0"/>
              <a:t> − Return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8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C57CAC09-7D9A-4C2D-BBE5-F09789271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8838" y="214317"/>
            <a:ext cx="4639866" cy="733425"/>
          </a:xfrm>
        </p:spPr>
        <p:txBody>
          <a:bodyPr/>
          <a:lstStyle/>
          <a:p>
            <a:pPr eaLnBrk="1" hangingPunct="1"/>
            <a:r>
              <a:rPr lang="en-US" altLang="en-US" i="1"/>
              <a:t>Delete </a:t>
            </a:r>
            <a:r>
              <a:rPr lang="en-US" altLang="en-US"/>
              <a:t>Operation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="" xmlns:a16="http://schemas.microsoft.com/office/drawing/2014/main" id="{BC25B718-588D-4847-8615-818BAB502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447800"/>
            <a:ext cx="6172200" cy="5105400"/>
          </a:xfrm>
          <a:solidFill>
            <a:srgbClr val="99CCFF"/>
          </a:solidFill>
        </p:spPr>
        <p:txBody>
          <a:bodyPr>
            <a:normAutofit fontScale="85000" lnSpcReduction="20000"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int delete()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{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int </a:t>
            </a:r>
            <a:r>
              <a:rPr lang="en-US" altLang="en-US" sz="2200" dirty="0" err="1"/>
              <a:t>val</a:t>
            </a:r>
            <a:r>
              <a:rPr lang="en-US" altLang="en-US" sz="2200" dirty="0"/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</a:rPr>
              <a:t> // Step 1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if(front==-1|| front&gt;rear)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	{	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</a:rPr>
              <a:t>// Step 2</a:t>
            </a:r>
            <a:endParaRPr lang="en-US" altLang="en-US" sz="2200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		</a:t>
            </a:r>
            <a:r>
              <a:rPr lang="en-US" altLang="en-US" sz="2200" dirty="0" err="1"/>
              <a:t>printf</a:t>
            </a:r>
            <a:r>
              <a:rPr lang="en-US" altLang="en-US" sz="2200" dirty="0"/>
              <a:t>(“Underflow”);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	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else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	{ </a:t>
            </a: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</a:rPr>
              <a:t>// Step 3 &amp;4</a:t>
            </a:r>
            <a:endParaRPr lang="en-US" altLang="en-US" sz="2200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		front++;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		</a:t>
            </a:r>
            <a:r>
              <a:rPr lang="en-US" altLang="en-US" sz="2200" dirty="0" err="1"/>
              <a:t>val</a:t>
            </a:r>
            <a:r>
              <a:rPr lang="en-US" altLang="en-US" sz="2200" dirty="0"/>
              <a:t>=queue[front];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		return </a:t>
            </a:r>
            <a:r>
              <a:rPr lang="en-US" altLang="en-US" sz="2200" dirty="0" err="1"/>
              <a:t>val</a:t>
            </a:r>
            <a:r>
              <a:rPr lang="en-US" altLang="en-US" sz="2200" dirty="0"/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3800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8B4E4-F1C6-42CD-9F41-0A821C4E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Viva Questions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89A75E-945F-4503-935B-F1472D5F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Write a program to sort a queue.</a:t>
            </a:r>
          </a:p>
          <a:p>
            <a:r>
              <a:rPr lang="en-US" dirty="0"/>
              <a:t>2. How queue differs from stack ?</a:t>
            </a:r>
          </a:p>
          <a:p>
            <a:r>
              <a:rPr lang="en-US" dirty="0"/>
              <a:t>3. Write a program to reverse a queue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What </a:t>
            </a:r>
            <a:r>
              <a:rPr lang="en-US" dirty="0"/>
              <a:t>is stack? How much memory is allocated to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stack</a:t>
            </a:r>
            <a:r>
              <a:rPr lang="en-US" dirty="0"/>
              <a:t>? Why stack is called an abstract data type?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9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omic Sans MS" pitchFamily="66" charset="0"/>
              </a:rPr>
              <a:t>Definition and Overview of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stack?</a:t>
            </a:r>
          </a:p>
          <a:p>
            <a:r>
              <a:rPr lang="en-US" dirty="0"/>
              <a:t>Stores a set of elements in a particular order</a:t>
            </a:r>
          </a:p>
          <a:p>
            <a:r>
              <a:rPr lang="en-US" dirty="0"/>
              <a:t>Stack principle: LAST IN FIRST OUT = LIFO</a:t>
            </a:r>
          </a:p>
          <a:p>
            <a:r>
              <a:rPr lang="en-US" dirty="0"/>
              <a:t>It means: the last element inserted is the first one to be </a:t>
            </a:r>
            <a:r>
              <a:rPr lang="en-US" dirty="0" smtClean="0"/>
              <a:t>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7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20" dirty="0"/>
              <a:t>Last </a:t>
            </a:r>
            <a:r>
              <a:rPr lang="en-US" spc="-5" dirty="0"/>
              <a:t>In </a:t>
            </a:r>
            <a:r>
              <a:rPr lang="en-US" spc="-30" dirty="0"/>
              <a:t>First</a:t>
            </a:r>
            <a:r>
              <a:rPr lang="en-US" spc="-10" dirty="0"/>
              <a:t> </a:t>
            </a:r>
            <a:r>
              <a:rPr lang="en-US" spc="-5" dirty="0"/>
              <a:t>Out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2819400" y="3776539"/>
            <a:ext cx="457200" cy="1685077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95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61290" marR="154940" indent="-635" algn="ctr"/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B  A</a:t>
            </a:r>
            <a:endParaRPr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334001" y="3776539"/>
            <a:ext cx="457200" cy="1661993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61290" marR="151130" indent="-4445" algn="just"/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D  C  B  A</a:t>
            </a:r>
            <a:endParaRPr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114800" y="3776536"/>
            <a:ext cx="533400" cy="1669688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85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99390" marR="193675" indent="5080" algn="just"/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C  B  A</a:t>
            </a:r>
            <a:endParaRPr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7848601" y="3776539"/>
            <a:ext cx="457200" cy="1661993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61290" marR="151130" indent="-4445" algn="just"/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D  C  B  A</a:t>
            </a:r>
            <a:endParaRPr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6629401" y="3776539"/>
            <a:ext cx="457200" cy="1649811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7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56845" marR="151130" indent="15240" algn="just"/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E  D  C  B  A</a:t>
            </a:r>
            <a:endParaRPr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2044701" y="5452936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11" name="object 9"/>
          <p:cNvSpPr/>
          <p:nvPr/>
        </p:nvSpPr>
        <p:spPr>
          <a:xfrm>
            <a:off x="1981198" y="541483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2288163" y="5242497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endParaRPr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276598" y="511003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711701" y="4690936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4648198" y="465283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5854701" y="442957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5791198" y="439146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7150101" y="4154489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7086599" y="411638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8369301" y="4429571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1651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8305799" y="439146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3302002" y="4902773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700" u="sng" baseline="1543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sz="2700" u="sng" spc="112" baseline="1543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00" spc="270" baseline="1543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top</a:t>
            </a:r>
            <a:endParaRPr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4863162" y="4521696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</a:p>
        </p:txBody>
      </p:sp>
      <p:sp>
        <p:nvSpPr>
          <p:cNvPr id="24" name="object 22"/>
          <p:cNvSpPr txBox="1"/>
          <p:nvPr/>
        </p:nvSpPr>
        <p:spPr>
          <a:xfrm>
            <a:off x="5985588" y="4223602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endParaRPr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7377762" y="4011461"/>
            <a:ext cx="34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endParaRPr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1447800" y="3776536"/>
            <a:ext cx="457200" cy="190500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51130">
              <a:spcBef>
                <a:spcPts val="1614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endParaRPr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0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causes </a:t>
            </a:r>
            <a:r>
              <a:rPr lang="en-US" dirty="0"/>
              <a:t>a value to be stored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(</a:t>
            </a:r>
            <a:r>
              <a:rPr lang="en-US" dirty="0"/>
              <a:t>pushed onto) the stack</a:t>
            </a:r>
          </a:p>
          <a:p>
            <a:endParaRPr lang="en-US" dirty="0"/>
          </a:p>
          <a:p>
            <a:r>
              <a:rPr lang="en-US" dirty="0" smtClean="0"/>
              <a:t>Pop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retrieves </a:t>
            </a:r>
            <a:r>
              <a:rPr lang="en-US" dirty="0"/>
              <a:t>and removes a value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the </a:t>
            </a:r>
            <a:r>
              <a:rPr lang="en-US" dirty="0"/>
              <a:t>stack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6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2" y="381000"/>
            <a:ext cx="7877175" cy="1379538"/>
          </a:xfrm>
        </p:spPr>
        <p:txBody>
          <a:bodyPr/>
          <a:lstStyle/>
          <a:p>
            <a:pPr algn="ctr"/>
            <a:r>
              <a:rPr lang="en-US" sz="4000" dirty="0">
                <a:latin typeface="Comic Sans MS" pitchFamily="66" charset="0"/>
              </a:rPr>
              <a:t>Stacks-Implementation using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6"/>
            <a:ext cx="7772400" cy="4383087"/>
          </a:xfrm>
        </p:spPr>
        <p:txBody>
          <a:bodyPr/>
          <a:lstStyle/>
          <a:p>
            <a:r>
              <a:rPr lang="en-US" dirty="0" smtClean="0"/>
              <a:t>Allocate </a:t>
            </a:r>
            <a:r>
              <a:rPr lang="en-US" dirty="0"/>
              <a:t>an array of some size (</a:t>
            </a:r>
            <a:r>
              <a:rPr lang="en-US" dirty="0" smtClean="0"/>
              <a:t>pre-defined)</a:t>
            </a:r>
            <a:br>
              <a:rPr lang="en-US" dirty="0" smtClean="0"/>
            </a:br>
            <a:r>
              <a:rPr lang="en-US" dirty="0" smtClean="0"/>
              <a:t>   Maximum </a:t>
            </a:r>
            <a:r>
              <a:rPr lang="en-US" dirty="0"/>
              <a:t>N elements in </a:t>
            </a:r>
            <a:r>
              <a:rPr lang="en-US" dirty="0" smtClean="0"/>
              <a:t>stack</a:t>
            </a:r>
            <a:endParaRPr lang="en-US" dirty="0"/>
          </a:p>
          <a:p>
            <a:r>
              <a:rPr lang="en-US" dirty="0" smtClean="0"/>
              <a:t>Bottom </a:t>
            </a:r>
            <a:r>
              <a:rPr lang="en-US" dirty="0"/>
              <a:t>stack element stored at element 0</a:t>
            </a:r>
          </a:p>
          <a:p>
            <a:r>
              <a:rPr lang="en-US" dirty="0" smtClean="0"/>
              <a:t>last </a:t>
            </a:r>
            <a:r>
              <a:rPr lang="en-US" dirty="0"/>
              <a:t>index in the array is the </a:t>
            </a:r>
            <a:r>
              <a:rPr lang="en-US" i="1" dirty="0"/>
              <a:t>top</a:t>
            </a:r>
            <a:endParaRPr lang="en-US" dirty="0"/>
          </a:p>
          <a:p>
            <a:r>
              <a:rPr lang="en-US" dirty="0" smtClean="0"/>
              <a:t>Increment </a:t>
            </a:r>
            <a:r>
              <a:rPr lang="en-US" i="1" dirty="0"/>
              <a:t>top </a:t>
            </a:r>
            <a:r>
              <a:rPr lang="en-US" dirty="0"/>
              <a:t>when one element is pushed, decrement after pop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7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The Push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6"/>
            <a:ext cx="7772400" cy="4383087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/>
              <a:t>we have an empty integer stack that is capable of holding a maximum of three values. With that stack we execute the following push operations.</a:t>
            </a:r>
          </a:p>
          <a:p>
            <a:pPr marL="0" indent="0">
              <a:buNone/>
            </a:pPr>
            <a:r>
              <a:rPr lang="en-US" dirty="0" smtClean="0"/>
              <a:t>    push(5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push(10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push(15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251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The Push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 of </a:t>
            </a:r>
            <a:r>
              <a:rPr lang="en-US" dirty="0"/>
              <a:t>the stack after each of the </a:t>
            </a:r>
            <a:r>
              <a:rPr lang="en-US" dirty="0" smtClean="0"/>
              <a:t>push operations: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5943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75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latin typeface="Comic Sans MS" pitchFamily="66" charset="0"/>
              </a:rPr>
              <a:t>The Pop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dirty="0"/>
              <a:t>, suppose we execute three consecutive pop operations on the same stack:</a:t>
            </a:r>
          </a:p>
          <a:p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905000" y="3682091"/>
            <a:ext cx="5029200" cy="2185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4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92" y="2017716"/>
            <a:ext cx="812751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1838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f6db5380a2c06bdf3c64a1b5051a12a5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5ed2c1517745a66b0bf2f8438813260f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B3CA9C-289D-4D22-B154-7ADC361B73ED}"/>
</file>

<file path=customXml/itemProps2.xml><?xml version="1.0" encoding="utf-8"?>
<ds:datastoreItem xmlns:ds="http://schemas.openxmlformats.org/officeDocument/2006/customXml" ds:itemID="{2B7D1613-3B95-4BAC-A5DB-7209602CD500}"/>
</file>

<file path=customXml/itemProps3.xml><?xml version="1.0" encoding="utf-8"?>
<ds:datastoreItem xmlns:ds="http://schemas.openxmlformats.org/officeDocument/2006/customXml" ds:itemID="{456AE448-7020-4269-840C-F5F2642B0127}"/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404</Words>
  <Application>Microsoft Office PowerPoint</Application>
  <PresentationFormat>On-screen Show (4:3)</PresentationFormat>
  <Paragraphs>114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Comic Sans MS</vt:lpstr>
      <vt:lpstr>Corbel</vt:lpstr>
      <vt:lpstr>Tahoma</vt:lpstr>
      <vt:lpstr>Times New Roman</vt:lpstr>
      <vt:lpstr>Wingdings</vt:lpstr>
      <vt:lpstr>Office Theme</vt:lpstr>
      <vt:lpstr>Blends</vt:lpstr>
      <vt:lpstr>Parallax</vt:lpstr>
      <vt:lpstr>1_Parallax</vt:lpstr>
      <vt:lpstr>Data Structure  Lab no.-3 </vt:lpstr>
      <vt:lpstr>Definition and Overview of Stacks</vt:lpstr>
      <vt:lpstr>PowerPoint Presentation</vt:lpstr>
      <vt:lpstr> Stack Operations</vt:lpstr>
      <vt:lpstr>Stacks-Implementation using Arrays</vt:lpstr>
      <vt:lpstr> The Push Operation</vt:lpstr>
      <vt:lpstr> The Push Operation</vt:lpstr>
      <vt:lpstr> The Pop Operation</vt:lpstr>
      <vt:lpstr>PowerPoint Presentation</vt:lpstr>
      <vt:lpstr>PowerPoint Presentation</vt:lpstr>
      <vt:lpstr>PowerPoint Presentation</vt:lpstr>
      <vt:lpstr>Queues</vt:lpstr>
      <vt:lpstr>Queue Operations</vt:lpstr>
      <vt:lpstr>Algorithm for Insertion/Enqueue</vt:lpstr>
      <vt:lpstr>Insert Operation</vt:lpstr>
      <vt:lpstr>Algorithm for Deletion/Dequeue</vt:lpstr>
      <vt:lpstr>Delete Operation</vt:lpstr>
      <vt:lpstr>Viva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 Lab no.-1</dc:title>
  <dc:creator>meenu</dc:creator>
  <cp:lastModifiedBy>hp</cp:lastModifiedBy>
  <cp:revision>19</cp:revision>
  <dcterms:created xsi:type="dcterms:W3CDTF">2020-07-26T15:39:18Z</dcterms:created>
  <dcterms:modified xsi:type="dcterms:W3CDTF">2021-10-05T09:39:45Z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