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A7E6-4DBD-4B84-AB84-37B350ED8C8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390E-E13A-4428-B6B9-BC1590E4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8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A7E6-4DBD-4B84-AB84-37B350ED8C8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390E-E13A-4428-B6B9-BC1590E4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A7E6-4DBD-4B84-AB84-37B350ED8C8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390E-E13A-4428-B6B9-BC1590E4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4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A7E6-4DBD-4B84-AB84-37B350ED8C8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390E-E13A-4428-B6B9-BC1590E4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A7E6-4DBD-4B84-AB84-37B350ED8C8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390E-E13A-4428-B6B9-BC1590E4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5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A7E6-4DBD-4B84-AB84-37B350ED8C8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390E-E13A-4428-B6B9-BC1590E4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9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A7E6-4DBD-4B84-AB84-37B350ED8C8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390E-E13A-4428-B6B9-BC1590E4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A7E6-4DBD-4B84-AB84-37B350ED8C8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390E-E13A-4428-B6B9-BC1590E4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1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A7E6-4DBD-4B84-AB84-37B350ED8C8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390E-E13A-4428-B6B9-BC1590E4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3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A7E6-4DBD-4B84-AB84-37B350ED8C8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390E-E13A-4428-B6B9-BC1590E4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A7E6-4DBD-4B84-AB84-37B350ED8C8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390E-E13A-4428-B6B9-BC1590E4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7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A7E6-4DBD-4B84-AB84-37B350ED8C8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390E-E13A-4428-B6B9-BC1590E4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3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685801"/>
            <a:ext cx="7239000" cy="1752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no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.-4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8862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Aim:- </a:t>
            </a:r>
            <a:r>
              <a:rPr lang="en-US" dirty="0"/>
              <a:t>Create a  linked  list and perform following operations: </a:t>
            </a:r>
          </a:p>
          <a:p>
            <a:pPr algn="l"/>
            <a:r>
              <a:rPr lang="en-US" dirty="0"/>
              <a:t>I. Insert a new node at specified  position.</a:t>
            </a:r>
          </a:p>
          <a:p>
            <a:pPr algn="l"/>
            <a:r>
              <a:rPr lang="en-US" dirty="0"/>
              <a:t>II. </a:t>
            </a:r>
            <a:r>
              <a:rPr lang="en-US" dirty="0" smtClean="0"/>
              <a:t>Deletion of </a:t>
            </a:r>
            <a:r>
              <a:rPr lang="en-US" dirty="0"/>
              <a:t>a node with </a:t>
            </a:r>
            <a:r>
              <a:rPr lang="en-US" dirty="0" smtClean="0"/>
              <a:t>specified position.</a:t>
            </a:r>
            <a:endParaRPr lang="en-US" dirty="0"/>
          </a:p>
          <a:p>
            <a:pPr algn="l"/>
            <a:r>
              <a:rPr lang="en-US" dirty="0"/>
              <a:t>III. Reversal of that linked list.</a:t>
            </a:r>
          </a:p>
        </p:txBody>
      </p:sp>
    </p:spTree>
    <p:extLst>
      <p:ext uri="{BB962C8B-B14F-4D97-AF65-F5344CB8AC3E}">
        <p14:creationId xmlns:p14="http://schemas.microsoft.com/office/powerpoint/2010/main" val="203282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Input </a:t>
            </a:r>
            <a:r>
              <a:rPr lang="en-US" dirty="0">
                <a:solidFill>
                  <a:srgbClr val="00B0F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/>
              <a:t>     Enter </a:t>
            </a:r>
            <a:r>
              <a:rPr lang="en-US" dirty="0"/>
              <a:t>the operation you want to perform: 1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/>
              <a:t>Insert 2. Delete 3. Reverse 4. Display 5. Exit </a:t>
            </a:r>
          </a:p>
          <a:p>
            <a:pPr marL="0" indent="0">
              <a:buNone/>
            </a:pPr>
            <a:r>
              <a:rPr lang="en-US" dirty="0" smtClean="0"/>
              <a:t>     Operation</a:t>
            </a:r>
            <a:r>
              <a:rPr lang="en-US" dirty="0"/>
              <a:t>: 1 </a:t>
            </a:r>
          </a:p>
          <a:p>
            <a:pPr marL="0" indent="0">
              <a:buNone/>
            </a:pPr>
            <a:r>
              <a:rPr lang="en-US" dirty="0" smtClean="0"/>
              <a:t>     Enter </a:t>
            </a:r>
            <a:r>
              <a:rPr lang="en-US" dirty="0"/>
              <a:t>the value you want to add: 67 </a:t>
            </a:r>
          </a:p>
          <a:p>
            <a:pPr marL="0" indent="0">
              <a:buNone/>
            </a:pPr>
            <a:r>
              <a:rPr lang="en-US" dirty="0" smtClean="0"/>
              <a:t>     Do </a:t>
            </a:r>
            <a:r>
              <a:rPr lang="en-US" dirty="0"/>
              <a:t>you want to continue: 1. Yes 2 no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Output</a:t>
            </a:r>
            <a:r>
              <a:rPr lang="en-US" dirty="0">
                <a:solidFill>
                  <a:srgbClr val="00B0F0"/>
                </a:solidFill>
              </a:rPr>
              <a:t>: </a:t>
            </a:r>
          </a:p>
          <a:p>
            <a:pPr marL="0" indent="0">
              <a:buNone/>
            </a:pPr>
            <a:r>
              <a:rPr lang="en-US" b="1" dirty="0" smtClean="0"/>
              <a:t>    The </a:t>
            </a:r>
            <a:r>
              <a:rPr lang="en-US" b="1" dirty="0"/>
              <a:t>elements of linked list is: 23-&gt;56-&gt;67-&gt;89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1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Viva-questions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Q1</a:t>
            </a:r>
            <a:r>
              <a:rPr lang="en-US" dirty="0"/>
              <a:t>. What type of memory allocation is </a:t>
            </a:r>
            <a:r>
              <a:rPr lang="en-US" dirty="0" smtClean="0"/>
              <a:t>referred</a:t>
            </a:r>
            <a:br>
              <a:rPr lang="en-US" dirty="0" smtClean="0"/>
            </a:br>
            <a:r>
              <a:rPr lang="en-US" dirty="0" smtClean="0"/>
              <a:t>          </a:t>
            </a:r>
            <a:r>
              <a:rPr lang="en-US" dirty="0"/>
              <a:t>for Linked lists? </a:t>
            </a:r>
          </a:p>
          <a:p>
            <a:pPr marL="0" indent="0">
              <a:buNone/>
            </a:pPr>
            <a:r>
              <a:rPr lang="en-US" dirty="0" smtClean="0"/>
              <a:t>   Q2</a:t>
            </a:r>
            <a:r>
              <a:rPr lang="en-US" dirty="0"/>
              <a:t>. Describe what is Node in link list? Name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types </a:t>
            </a:r>
            <a:r>
              <a:rPr lang="en-US" dirty="0"/>
              <a:t>of Linked Lists? </a:t>
            </a:r>
          </a:p>
          <a:p>
            <a:pPr marL="0" indent="0">
              <a:buNone/>
            </a:pPr>
            <a:r>
              <a:rPr lang="en-US" dirty="0" smtClean="0"/>
              <a:t>   Q3</a:t>
            </a:r>
            <a:r>
              <a:rPr lang="en-US" dirty="0"/>
              <a:t>. What is the difference between Linear Array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and </a:t>
            </a:r>
            <a:r>
              <a:rPr lang="en-US" dirty="0"/>
              <a:t>Linked List? </a:t>
            </a:r>
          </a:p>
          <a:p>
            <a:pPr marL="0" indent="0">
              <a:buNone/>
            </a:pPr>
            <a:r>
              <a:rPr lang="en-US" dirty="0" smtClean="0"/>
              <a:t>   Q4</a:t>
            </a:r>
            <a:r>
              <a:rPr lang="en-US" dirty="0"/>
              <a:t>. Mention the steps to insert data at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starting </a:t>
            </a:r>
            <a:r>
              <a:rPr lang="en-US" dirty="0"/>
              <a:t>of a singly linked list? </a:t>
            </a:r>
          </a:p>
          <a:p>
            <a:pPr marL="0" indent="0">
              <a:buNone/>
            </a:pPr>
            <a:r>
              <a:rPr lang="en-US" dirty="0" smtClean="0"/>
              <a:t>   Q5</a:t>
            </a:r>
            <a:r>
              <a:rPr lang="en-US" dirty="0"/>
              <a:t>. For which header list, you will found the last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node </a:t>
            </a:r>
            <a:r>
              <a:rPr lang="en-US" dirty="0"/>
              <a:t>contains the null pointer? </a:t>
            </a:r>
          </a:p>
        </p:txBody>
      </p:sp>
    </p:spTree>
    <p:extLst>
      <p:ext uri="{BB962C8B-B14F-4D97-AF65-F5344CB8AC3E}">
        <p14:creationId xmlns:p14="http://schemas.microsoft.com/office/powerpoint/2010/main" val="168825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Linked List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8557"/>
            <a:ext cx="8229600" cy="388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93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57200"/>
            <a:ext cx="8763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Linked list </a:t>
            </a:r>
            <a:r>
              <a:rPr lang="en-US" sz="3200" dirty="0" smtClean="0"/>
              <a:t>consists of a sequence of nodes, each containing </a:t>
            </a:r>
            <a:r>
              <a:rPr lang="en-US" sz="3200" dirty="0" smtClean="0">
                <a:solidFill>
                  <a:srgbClr val="FF0000"/>
                </a:solidFill>
              </a:rPr>
              <a:t>data fields </a:t>
            </a:r>
            <a:r>
              <a:rPr lang="en-US" sz="3200" dirty="0" smtClean="0"/>
              <a:t>and one or two references </a:t>
            </a:r>
            <a:r>
              <a:rPr lang="en-US" sz="3200" dirty="0" smtClean="0">
                <a:solidFill>
                  <a:srgbClr val="FF0000"/>
                </a:solidFill>
              </a:rPr>
              <a:t>("links") </a:t>
            </a:r>
            <a:r>
              <a:rPr lang="en-US" sz="3200" dirty="0" smtClean="0"/>
              <a:t>pointing to the next and/or previous nodes. </a:t>
            </a:r>
          </a:p>
          <a:p>
            <a:endParaRPr lang="en-US" sz="3200" dirty="0"/>
          </a:p>
          <a:p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FF0000"/>
                </a:solidFill>
              </a:rPr>
              <a:t>linked list </a:t>
            </a:r>
            <a:r>
              <a:rPr lang="en-US" sz="3200" dirty="0" smtClean="0"/>
              <a:t>is a self-referential data type because it contains a pointer or link to another data of the same type. </a:t>
            </a:r>
          </a:p>
          <a:p>
            <a:endParaRPr lang="en-US" sz="3200" dirty="0"/>
          </a:p>
          <a:p>
            <a:r>
              <a:rPr lang="en-US" sz="3200" dirty="0" smtClean="0">
                <a:solidFill>
                  <a:srgbClr val="FF0000"/>
                </a:solidFill>
              </a:rPr>
              <a:t>Linked list </a:t>
            </a:r>
            <a:r>
              <a:rPr lang="en-US" sz="3200" dirty="0" smtClean="0"/>
              <a:t>permit insertion and removal of nodes at any point in the list in constant time, but do not allow random access.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582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 linked list node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struct </a:t>
            </a:r>
            <a:r>
              <a:rPr lang="en-US" dirty="0">
                <a:solidFill>
                  <a:srgbClr val="00B0F0"/>
                </a:solidFill>
              </a:rPr>
              <a:t>Node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{ 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int </a:t>
            </a:r>
            <a:r>
              <a:rPr lang="en-US" dirty="0">
                <a:solidFill>
                  <a:srgbClr val="00B0F0"/>
                </a:solidFill>
              </a:rPr>
              <a:t>data; //contains data about the student </a:t>
            </a: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                        for </a:t>
            </a:r>
            <a:r>
              <a:rPr lang="en-US" dirty="0">
                <a:solidFill>
                  <a:srgbClr val="00B0F0"/>
                </a:solidFill>
              </a:rPr>
              <a:t>example roll no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struct </a:t>
            </a:r>
            <a:r>
              <a:rPr lang="en-US" dirty="0">
                <a:solidFill>
                  <a:srgbClr val="00B0F0"/>
                </a:solidFill>
              </a:rPr>
              <a:t>Node *next; //points towards the </a:t>
            </a:r>
            <a:r>
              <a:rPr lang="en-US" dirty="0" smtClean="0">
                <a:solidFill>
                  <a:srgbClr val="00B0F0"/>
                </a:solidFill>
              </a:rPr>
              <a:t>next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                                            </a:t>
            </a:r>
            <a:r>
              <a:rPr lang="en-US" dirty="0">
                <a:solidFill>
                  <a:srgbClr val="00B0F0"/>
                </a:solidFill>
              </a:rPr>
              <a:t>node of linked </a:t>
            </a:r>
            <a:r>
              <a:rPr lang="en-US" dirty="0" smtClean="0">
                <a:solidFill>
                  <a:srgbClr val="00B0F0"/>
                </a:solidFill>
              </a:rPr>
              <a:t>list 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};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15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Creation </a:t>
            </a:r>
            <a:r>
              <a:rPr lang="en-US" b="1" dirty="0">
                <a:solidFill>
                  <a:srgbClr val="FF0000"/>
                </a:solidFill>
              </a:rPr>
              <a:t>of linked list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0070C0"/>
                </a:solidFill>
              </a:rPr>
              <a:t>/* </a:t>
            </a:r>
            <a:r>
              <a:rPr lang="en-US" sz="2400" dirty="0">
                <a:solidFill>
                  <a:srgbClr val="0070C0"/>
                </a:solidFill>
              </a:rPr>
              <a:t>1. allocate node */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struct </a:t>
            </a:r>
            <a:r>
              <a:rPr lang="en-US" sz="2400" dirty="0">
                <a:solidFill>
                  <a:srgbClr val="0070C0"/>
                </a:solidFill>
              </a:rPr>
              <a:t>Node* new_node = new (Node);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/* </a:t>
            </a:r>
            <a:r>
              <a:rPr lang="en-US" sz="2400" dirty="0">
                <a:solidFill>
                  <a:srgbClr val="0070C0"/>
                </a:solidFill>
              </a:rPr>
              <a:t>2. put in the data */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new_node-</a:t>
            </a:r>
            <a:r>
              <a:rPr lang="en-US" sz="2400" dirty="0">
                <a:solidFill>
                  <a:srgbClr val="0070C0"/>
                </a:solidFill>
              </a:rPr>
              <a:t>&gt;data = new_data;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/* </a:t>
            </a:r>
            <a:r>
              <a:rPr lang="en-US" sz="2400" dirty="0">
                <a:solidFill>
                  <a:srgbClr val="0070C0"/>
                </a:solidFill>
              </a:rPr>
              <a:t>3. Make next of new node as </a:t>
            </a:r>
            <a:r>
              <a:rPr lang="en-US" sz="2400" dirty="0" smtClean="0">
                <a:solidFill>
                  <a:srgbClr val="0070C0"/>
                </a:solidFill>
              </a:rPr>
              <a:t>Null </a:t>
            </a:r>
            <a:r>
              <a:rPr lang="en-US" sz="2400" dirty="0">
                <a:solidFill>
                  <a:srgbClr val="0070C0"/>
                </a:solidFill>
              </a:rPr>
              <a:t>*/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new_node-</a:t>
            </a:r>
            <a:r>
              <a:rPr lang="en-US" sz="2400" dirty="0">
                <a:solidFill>
                  <a:srgbClr val="0070C0"/>
                </a:solidFill>
              </a:rPr>
              <a:t>&gt;next = Null;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/* </a:t>
            </a:r>
            <a:r>
              <a:rPr lang="en-US" sz="2400" dirty="0">
                <a:solidFill>
                  <a:srgbClr val="0070C0"/>
                </a:solidFill>
              </a:rPr>
              <a:t>4. move the head to point to the new node */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head=start 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 while </a:t>
            </a:r>
            <a:r>
              <a:rPr lang="en-US" sz="2400" dirty="0">
                <a:solidFill>
                  <a:srgbClr val="0070C0"/>
                </a:solidFill>
              </a:rPr>
              <a:t>(head-&gt;next!=NULL)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       { 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  head=head-</a:t>
            </a:r>
            <a:r>
              <a:rPr lang="en-US" sz="2400" dirty="0">
                <a:solidFill>
                  <a:srgbClr val="0070C0"/>
                </a:solidFill>
              </a:rPr>
              <a:t>&gt;next; </a:t>
            </a:r>
            <a:r>
              <a:rPr lang="en-US" sz="2400" dirty="0" smtClean="0">
                <a:solidFill>
                  <a:srgbClr val="0070C0"/>
                </a:solidFill>
              </a:rPr>
              <a:t>            }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    head-</a:t>
            </a:r>
            <a:r>
              <a:rPr lang="en-US" sz="2400" dirty="0">
                <a:solidFill>
                  <a:srgbClr val="0070C0"/>
                </a:solidFill>
              </a:rPr>
              <a:t>&gt;next=new_node;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        }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1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Insertion </a:t>
            </a:r>
            <a:r>
              <a:rPr lang="en-US" b="1" dirty="0">
                <a:solidFill>
                  <a:srgbClr val="FF0000"/>
                </a:solidFill>
              </a:rPr>
              <a:t>at a specified position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/* </a:t>
            </a:r>
            <a:r>
              <a:rPr lang="en-US" dirty="0">
                <a:solidFill>
                  <a:srgbClr val="0070C0"/>
                </a:solidFill>
              </a:rPr>
              <a:t>Given a node prev_node, insert a new node after the </a:t>
            </a:r>
            <a:r>
              <a:rPr lang="en-US" dirty="0" smtClean="0">
                <a:solidFill>
                  <a:srgbClr val="0070C0"/>
                </a:solidFill>
              </a:rPr>
              <a:t>given prev_node </a:t>
            </a:r>
            <a:r>
              <a:rPr lang="en-US" dirty="0">
                <a:solidFill>
                  <a:srgbClr val="0070C0"/>
                </a:solidFill>
              </a:rPr>
              <a:t>*/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/* </a:t>
            </a:r>
            <a:r>
              <a:rPr lang="en-US" dirty="0">
                <a:solidFill>
                  <a:srgbClr val="0070C0"/>
                </a:solidFill>
              </a:rPr>
              <a:t>1. allocate </a:t>
            </a:r>
            <a:r>
              <a:rPr lang="en-US" dirty="0" smtClean="0">
                <a:solidFill>
                  <a:srgbClr val="0070C0"/>
                </a:solidFill>
              </a:rPr>
              <a:t>newnode </a:t>
            </a:r>
            <a:r>
              <a:rPr lang="en-US" dirty="0">
                <a:solidFill>
                  <a:srgbClr val="0070C0"/>
                </a:solidFill>
              </a:rPr>
              <a:t>*/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struct </a:t>
            </a:r>
            <a:r>
              <a:rPr lang="en-US" dirty="0">
                <a:solidFill>
                  <a:srgbClr val="0070C0"/>
                </a:solidFill>
              </a:rPr>
              <a:t>Node* new_node =new(node);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/* </a:t>
            </a:r>
            <a:r>
              <a:rPr lang="en-US" dirty="0">
                <a:solidFill>
                  <a:srgbClr val="0070C0"/>
                </a:solidFill>
              </a:rPr>
              <a:t>2. put in the data */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new_node-</a:t>
            </a:r>
            <a:r>
              <a:rPr lang="en-US" dirty="0">
                <a:solidFill>
                  <a:srgbClr val="0070C0"/>
                </a:solidFill>
              </a:rPr>
              <a:t>&gt;data = new_data;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/*</a:t>
            </a:r>
            <a:r>
              <a:rPr lang="en-US" dirty="0">
                <a:solidFill>
                  <a:srgbClr val="0070C0"/>
                </a:solidFill>
              </a:rPr>
              <a:t>3. check if the given prev_node is NULL */ </a:t>
            </a:r>
          </a:p>
        </p:txBody>
      </p:sp>
    </p:spTree>
    <p:extLst>
      <p:ext uri="{BB962C8B-B14F-4D97-AF65-F5344CB8AC3E}">
        <p14:creationId xmlns:p14="http://schemas.microsoft.com/office/powerpoint/2010/main" val="380899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763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if (prev_node == NULL)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     { 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 smtClean="0">
                <a:solidFill>
                  <a:srgbClr val="0070C0"/>
                </a:solidFill>
              </a:rPr>
              <a:t>    new_node-</a:t>
            </a:r>
            <a:r>
              <a:rPr lang="en-US" sz="3200" dirty="0">
                <a:solidFill>
                  <a:srgbClr val="0070C0"/>
                </a:solidFill>
              </a:rPr>
              <a:t>&gt;next=start;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    Start=newnode 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 smtClean="0">
                <a:solidFill>
                  <a:srgbClr val="0070C0"/>
                </a:solidFill>
              </a:rPr>
              <a:t>      } 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/* </a:t>
            </a:r>
            <a:r>
              <a:rPr lang="en-US" sz="3200" dirty="0" smtClean="0">
                <a:solidFill>
                  <a:srgbClr val="0070C0"/>
                </a:solidFill>
              </a:rPr>
              <a:t>4.Make </a:t>
            </a:r>
            <a:r>
              <a:rPr lang="en-US" sz="3200" dirty="0">
                <a:solidFill>
                  <a:srgbClr val="0070C0"/>
                </a:solidFill>
              </a:rPr>
              <a:t>next of new node as next of prev_node */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     new_node-</a:t>
            </a:r>
            <a:r>
              <a:rPr lang="en-US" sz="3200" dirty="0">
                <a:solidFill>
                  <a:srgbClr val="0070C0"/>
                </a:solidFill>
              </a:rPr>
              <a:t>&gt;next = prev_node-&gt;next;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/* 5. move the next of prev_node as new_node */ 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      prev_node-</a:t>
            </a:r>
            <a:r>
              <a:rPr lang="en-US" sz="3200" dirty="0">
                <a:solidFill>
                  <a:srgbClr val="0070C0"/>
                </a:solidFill>
              </a:rPr>
              <a:t>&gt;next = new_node;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087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Deletion at specified 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/* traverse the linked list till the required </a:t>
            </a:r>
            <a:r>
              <a:rPr lang="en-US" dirty="0" smtClean="0">
                <a:solidFill>
                  <a:srgbClr val="00B0F0"/>
                </a:solidFill>
              </a:rPr>
              <a:t>data </a:t>
            </a:r>
            <a:r>
              <a:rPr lang="en-US" dirty="0">
                <a:solidFill>
                  <a:srgbClr val="00B0F0"/>
                </a:solidFill>
              </a:rPr>
              <a:t>is fetched*/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head=start 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while(head</a:t>
            </a:r>
            <a:r>
              <a:rPr lang="en-US" dirty="0">
                <a:solidFill>
                  <a:srgbClr val="00B0F0"/>
                </a:solidFill>
              </a:rPr>
              <a:t>!=null &amp;&amp; head-&gt;data!= data)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  { 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Prev_node=head</a:t>
            </a:r>
            <a:r>
              <a:rPr lang="en-US" dirty="0">
                <a:solidFill>
                  <a:srgbClr val="00B0F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head=head-</a:t>
            </a:r>
            <a:r>
              <a:rPr lang="en-US" dirty="0">
                <a:solidFill>
                  <a:srgbClr val="00B0F0"/>
                </a:solidFill>
              </a:rPr>
              <a:t>&gt;data;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   } 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/*</a:t>
            </a:r>
            <a:r>
              <a:rPr lang="en-US" dirty="0">
                <a:solidFill>
                  <a:srgbClr val="00B0F0"/>
                </a:solidFill>
              </a:rPr>
              <a:t>delete the given node*/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Prev_node-</a:t>
            </a:r>
            <a:r>
              <a:rPr lang="en-US" dirty="0">
                <a:solidFill>
                  <a:srgbClr val="00B0F0"/>
                </a:solidFill>
              </a:rPr>
              <a:t>&gt;next=head-&gt;next;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   }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2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Reversal </a:t>
            </a:r>
            <a:r>
              <a:rPr lang="en-US" dirty="0">
                <a:solidFill>
                  <a:srgbClr val="FF0000"/>
                </a:solidFill>
              </a:rPr>
              <a:t>of linked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    struct </a:t>
            </a:r>
            <a:r>
              <a:rPr lang="en-US" sz="2800" dirty="0">
                <a:solidFill>
                  <a:srgbClr val="00B0F0"/>
                </a:solidFill>
              </a:rPr>
              <a:t>Node* prev = NULL;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    struct </a:t>
            </a:r>
            <a:r>
              <a:rPr lang="en-US" sz="2800" dirty="0">
                <a:solidFill>
                  <a:srgbClr val="00B0F0"/>
                </a:solidFill>
              </a:rPr>
              <a:t>Node* current = *head_ref;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     struct </a:t>
            </a:r>
            <a:r>
              <a:rPr lang="en-US" sz="2800" dirty="0">
                <a:solidFill>
                  <a:srgbClr val="00B0F0"/>
                </a:solidFill>
              </a:rPr>
              <a:t>Node* next;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          while </a:t>
            </a:r>
            <a:r>
              <a:rPr lang="en-US" sz="2800" dirty="0">
                <a:solidFill>
                  <a:srgbClr val="00B0F0"/>
                </a:solidFill>
              </a:rPr>
              <a:t>(current != NULL)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            { </a:t>
            </a:r>
            <a:endParaRPr lang="en-US" sz="2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          next </a:t>
            </a:r>
            <a:r>
              <a:rPr lang="en-US" sz="2800" dirty="0">
                <a:solidFill>
                  <a:srgbClr val="00B0F0"/>
                </a:solidFill>
              </a:rPr>
              <a:t>= current-&gt;next;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          current-</a:t>
            </a:r>
            <a:r>
              <a:rPr lang="en-US" sz="2800" dirty="0">
                <a:solidFill>
                  <a:srgbClr val="00B0F0"/>
                </a:solidFill>
              </a:rPr>
              <a:t>&gt;next = prev;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           prev </a:t>
            </a:r>
            <a:r>
              <a:rPr lang="en-US" sz="2800" dirty="0">
                <a:solidFill>
                  <a:srgbClr val="00B0F0"/>
                </a:solidFill>
              </a:rPr>
              <a:t>= current;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           current </a:t>
            </a:r>
            <a:r>
              <a:rPr lang="en-US" sz="2800" dirty="0">
                <a:solidFill>
                  <a:srgbClr val="00B0F0"/>
                </a:solidFill>
              </a:rPr>
              <a:t>= next;  </a:t>
            </a:r>
            <a:r>
              <a:rPr lang="en-US" sz="2800" dirty="0" smtClean="0">
                <a:solidFill>
                  <a:srgbClr val="00B0F0"/>
                </a:solidFill>
              </a:rPr>
              <a:t>    }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           *</a:t>
            </a:r>
            <a:r>
              <a:rPr lang="en-US" sz="2800" dirty="0">
                <a:solidFill>
                  <a:srgbClr val="00B0F0"/>
                </a:solidFill>
              </a:rPr>
              <a:t>head_ref = prev;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              } 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0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f6db5380a2c06bdf3c64a1b5051a12a5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5ed2c1517745a66b0bf2f8438813260f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30CF12-5D80-435E-994B-44DF34987F15}"/>
</file>

<file path=customXml/itemProps2.xml><?xml version="1.0" encoding="utf-8"?>
<ds:datastoreItem xmlns:ds="http://schemas.openxmlformats.org/officeDocument/2006/customXml" ds:itemID="{40C0C66F-5207-426D-AA07-917A2EEABDF6}"/>
</file>

<file path=customXml/itemProps3.xml><?xml version="1.0" encoding="utf-8"?>
<ds:datastoreItem xmlns:ds="http://schemas.openxmlformats.org/officeDocument/2006/customXml" ds:itemID="{DDC6946B-387E-4140-8683-1CE226A2F84D}"/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500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Data Structure  Lab no.-4 </vt:lpstr>
      <vt:lpstr>Linked List</vt:lpstr>
      <vt:lpstr>PowerPoint Presentation</vt:lpstr>
      <vt:lpstr>A linked list node </vt:lpstr>
      <vt:lpstr>Creation of linked list </vt:lpstr>
      <vt:lpstr>Insertion at a specified position </vt:lpstr>
      <vt:lpstr>PowerPoint Presentation</vt:lpstr>
      <vt:lpstr>Deletion at specified position </vt:lpstr>
      <vt:lpstr>Reversal of linked list </vt:lpstr>
      <vt:lpstr>Output</vt:lpstr>
      <vt:lpstr>Viva-questions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 Lab no.-3 </dc:title>
  <dc:creator>meenu</dc:creator>
  <cp:lastModifiedBy>hp</cp:lastModifiedBy>
  <cp:revision>12</cp:revision>
  <dcterms:created xsi:type="dcterms:W3CDTF">2020-07-27T09:59:21Z</dcterms:created>
  <dcterms:modified xsi:type="dcterms:W3CDTF">2021-10-12T07:02:26Z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