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0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2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1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8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3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B187D-D48D-4319-A6D9-58626058EF52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CC3E9-FA93-4E4F-999D-55C367E15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85801"/>
            <a:ext cx="7239000" cy="175259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 </a:t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no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.-6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886200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Aim:- </a:t>
            </a:r>
            <a:r>
              <a:rPr lang="en-US" dirty="0"/>
              <a:t>Create a  circular linked  list and perform following operations: Insertion at front and  Deletion at  end</a:t>
            </a:r>
          </a:p>
        </p:txBody>
      </p:sp>
    </p:spTree>
    <p:extLst>
      <p:ext uri="{BB962C8B-B14F-4D97-AF65-F5344CB8AC3E}">
        <p14:creationId xmlns:p14="http://schemas.microsoft.com/office/powerpoint/2010/main" val="11129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Viva-Questions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Q1</a:t>
            </a:r>
            <a:r>
              <a:rPr lang="en-US" dirty="0"/>
              <a:t>. Is there any Null pointer in circular linked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list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 smtClean="0"/>
              <a:t>    Q2</a:t>
            </a:r>
            <a:r>
              <a:rPr lang="en-US" dirty="0"/>
              <a:t>. What is circular linked list? </a:t>
            </a:r>
          </a:p>
          <a:p>
            <a:pPr marL="0" indent="0">
              <a:buNone/>
            </a:pPr>
            <a:r>
              <a:rPr lang="en-US" dirty="0" smtClean="0"/>
              <a:t>    Q3.Whethear </a:t>
            </a:r>
            <a:r>
              <a:rPr lang="en-US" dirty="0"/>
              <a:t>a circular linked list is single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way </a:t>
            </a:r>
            <a:r>
              <a:rPr lang="en-US" dirty="0"/>
              <a:t>list or two way list? </a:t>
            </a:r>
          </a:p>
          <a:p>
            <a:pPr marL="0" indent="0">
              <a:buNone/>
            </a:pPr>
            <a:r>
              <a:rPr lang="en-US" dirty="0" smtClean="0"/>
              <a:t>    Q4.Which </a:t>
            </a:r>
            <a:r>
              <a:rPr lang="en-US" dirty="0"/>
              <a:t>pointer signifies the starting of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circular </a:t>
            </a:r>
            <a:r>
              <a:rPr lang="en-US" dirty="0"/>
              <a:t>linked list? </a:t>
            </a:r>
          </a:p>
          <a:p>
            <a:pPr marL="0" indent="0">
              <a:buNone/>
            </a:pPr>
            <a:r>
              <a:rPr lang="en-US" dirty="0" smtClean="0"/>
              <a:t>    Q5</a:t>
            </a:r>
            <a:r>
              <a:rPr lang="en-US" dirty="0"/>
              <a:t>. Describe the steps to delete the </a:t>
            </a:r>
            <a:r>
              <a:rPr lang="en-US" dirty="0" smtClean="0"/>
              <a:t>starting</a:t>
            </a:r>
            <a:br>
              <a:rPr lang="en-US" dirty="0" smtClean="0"/>
            </a:br>
            <a:r>
              <a:rPr lang="en-US" dirty="0" smtClean="0"/>
              <a:t>           node </a:t>
            </a:r>
            <a:r>
              <a:rPr lang="en-US" dirty="0"/>
              <a:t>of linked list. </a:t>
            </a:r>
          </a:p>
        </p:txBody>
      </p:sp>
    </p:spTree>
    <p:extLst>
      <p:ext uri="{BB962C8B-B14F-4D97-AF65-F5344CB8AC3E}">
        <p14:creationId xmlns:p14="http://schemas.microsoft.com/office/powerpoint/2010/main" val="374479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Circular Singly Linked List</a:t>
            </a:r>
            <a:endParaRPr lang="en-US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8129"/>
            <a:ext cx="8229600" cy="385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509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0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In a </a:t>
            </a:r>
            <a:r>
              <a:rPr lang="en-US" sz="3200" dirty="0">
                <a:solidFill>
                  <a:srgbClr val="FF0000"/>
                </a:solidFill>
              </a:rPr>
              <a:t>circularly-linked list</a:t>
            </a:r>
            <a:r>
              <a:rPr lang="en-US" sz="3200" dirty="0"/>
              <a:t>, the first and final nodes are linked together. This can be done for both singly and doubly linked lists.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traverse a circular linked list, we can begin at any node and follow the list in either direction until we return to the original node. 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Viewed </a:t>
            </a:r>
            <a:r>
              <a:rPr lang="en-US" sz="3200" dirty="0"/>
              <a:t>another way, circularly-linked lists can be seen as having no beginning or </a:t>
            </a:r>
            <a:r>
              <a:rPr lang="en-US" sz="3200" dirty="0" smtClean="0"/>
              <a:t>end.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949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nsertion </a:t>
            </a:r>
            <a:r>
              <a:rPr lang="en-US" b="1" dirty="0">
                <a:solidFill>
                  <a:srgbClr val="FF0000"/>
                </a:solidFill>
              </a:rPr>
              <a:t>at the front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struct </a:t>
            </a:r>
            <a:r>
              <a:rPr lang="en-US" dirty="0">
                <a:solidFill>
                  <a:srgbClr val="00B0F0"/>
                </a:solidFill>
              </a:rPr>
              <a:t>Node *addBegin(struct Node *last, int data)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{ 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if </a:t>
            </a:r>
            <a:r>
              <a:rPr lang="en-US" dirty="0">
                <a:solidFill>
                  <a:srgbClr val="00B0F0"/>
                </a:solidFill>
              </a:rPr>
              <a:t>(last == NULL)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return </a:t>
            </a:r>
            <a:r>
              <a:rPr lang="en-US" dirty="0">
                <a:solidFill>
                  <a:srgbClr val="00B0F0"/>
                </a:solidFill>
              </a:rPr>
              <a:t>addToEmpty(last, data);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// </a:t>
            </a:r>
            <a:r>
              <a:rPr lang="en-US" dirty="0">
                <a:solidFill>
                  <a:srgbClr val="00B0F0"/>
                </a:solidFill>
              </a:rPr>
              <a:t>Creating a node </a:t>
            </a:r>
            <a:r>
              <a:rPr lang="en-US" dirty="0" smtClean="0">
                <a:solidFill>
                  <a:srgbClr val="00B0F0"/>
                </a:solidFill>
              </a:rPr>
              <a:t>dynamically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struct </a:t>
            </a:r>
            <a:r>
              <a:rPr lang="en-US" dirty="0">
                <a:solidFill>
                  <a:srgbClr val="00B0F0"/>
                </a:solidFill>
              </a:rPr>
              <a:t>Node *temp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= </a:t>
            </a:r>
            <a:r>
              <a:rPr lang="en-US" dirty="0">
                <a:solidFill>
                  <a:srgbClr val="00B0F0"/>
                </a:solidFill>
              </a:rPr>
              <a:t>(struct Node *)</a:t>
            </a:r>
            <a:r>
              <a:rPr lang="en-US" dirty="0" err="1">
                <a:solidFill>
                  <a:srgbClr val="00B0F0"/>
                </a:solidFill>
              </a:rPr>
              <a:t>malloc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sizeof</a:t>
            </a:r>
            <a:r>
              <a:rPr lang="en-US" dirty="0">
                <a:solidFill>
                  <a:srgbClr val="00B0F0"/>
                </a:solidFill>
              </a:rPr>
              <a:t>(struct Node)); </a:t>
            </a:r>
          </a:p>
        </p:txBody>
      </p:sp>
    </p:spTree>
    <p:extLst>
      <p:ext uri="{BB962C8B-B14F-4D97-AF65-F5344CB8AC3E}">
        <p14:creationId xmlns:p14="http://schemas.microsoft.com/office/powerpoint/2010/main" val="290209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// Assigning the data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temp </a:t>
            </a:r>
            <a:r>
              <a:rPr lang="en-US" dirty="0">
                <a:solidFill>
                  <a:srgbClr val="00B0F0"/>
                </a:solidFill>
              </a:rPr>
              <a:t>-&gt; data = data;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// </a:t>
            </a:r>
            <a:r>
              <a:rPr lang="en-US" dirty="0">
                <a:solidFill>
                  <a:srgbClr val="00B0F0"/>
                </a:solidFill>
              </a:rPr>
              <a:t>Adjusting the </a:t>
            </a:r>
            <a:r>
              <a:rPr lang="en-US" dirty="0" smtClean="0">
                <a:solidFill>
                  <a:srgbClr val="00B0F0"/>
                </a:solidFill>
              </a:rPr>
              <a:t>links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temp </a:t>
            </a:r>
            <a:r>
              <a:rPr lang="en-US" dirty="0">
                <a:solidFill>
                  <a:srgbClr val="00B0F0"/>
                </a:solidFill>
              </a:rPr>
              <a:t>-&gt; next = last -&gt; next;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last </a:t>
            </a:r>
            <a:r>
              <a:rPr lang="en-US" dirty="0">
                <a:solidFill>
                  <a:srgbClr val="00B0F0"/>
                </a:solidFill>
              </a:rPr>
              <a:t>-&gt; next = temp;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return </a:t>
            </a:r>
            <a:r>
              <a:rPr lang="en-US" dirty="0">
                <a:solidFill>
                  <a:srgbClr val="00B0F0"/>
                </a:solidFill>
              </a:rPr>
              <a:t>last;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          }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0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Deletion at 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00B0F0"/>
                </a:solidFill>
              </a:rPr>
              <a:t>void </a:t>
            </a:r>
            <a:r>
              <a:rPr lang="en-US" sz="2400" dirty="0">
                <a:solidFill>
                  <a:srgbClr val="00B0F0"/>
                </a:solidFill>
              </a:rPr>
              <a:t>deleteNode(struct Node *head, int key)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{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if (head == NULL)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return</a:t>
            </a:r>
            <a:r>
              <a:rPr lang="en-US" sz="2400" dirty="0">
                <a:solidFill>
                  <a:srgbClr val="00B0F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// </a:t>
            </a:r>
            <a:r>
              <a:rPr lang="en-US" sz="2400" dirty="0">
                <a:solidFill>
                  <a:srgbClr val="00B0F0"/>
                </a:solidFill>
              </a:rPr>
              <a:t>Find the required node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struct </a:t>
            </a:r>
            <a:r>
              <a:rPr lang="en-US" sz="2400" dirty="0">
                <a:solidFill>
                  <a:srgbClr val="00B0F0"/>
                </a:solidFill>
              </a:rPr>
              <a:t>Node *curr = head, *prev;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while </a:t>
            </a:r>
            <a:r>
              <a:rPr lang="en-US" sz="2400" dirty="0">
                <a:solidFill>
                  <a:srgbClr val="00B0F0"/>
                </a:solidFill>
              </a:rPr>
              <a:t>(curr-&gt;data != key)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   {     if </a:t>
            </a:r>
            <a:r>
              <a:rPr lang="en-US" sz="2400" dirty="0">
                <a:solidFill>
                  <a:srgbClr val="00B0F0"/>
                </a:solidFill>
              </a:rPr>
              <a:t>(curr-&gt;next == head)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   { </a:t>
            </a:r>
            <a:r>
              <a:rPr lang="en-US" sz="2400" dirty="0" err="1" smtClean="0">
                <a:solidFill>
                  <a:srgbClr val="00B0F0"/>
                </a:solidFill>
              </a:rPr>
              <a:t>printf</a:t>
            </a:r>
            <a:r>
              <a:rPr lang="en-US" sz="2400" dirty="0">
                <a:solidFill>
                  <a:srgbClr val="00B0F0"/>
                </a:solidFill>
              </a:rPr>
              <a:t>("\</a:t>
            </a:r>
            <a:r>
              <a:rPr lang="en-US" sz="2400" dirty="0" err="1">
                <a:solidFill>
                  <a:srgbClr val="00B0F0"/>
                </a:solidFill>
              </a:rPr>
              <a:t>nGiven</a:t>
            </a:r>
            <a:r>
              <a:rPr lang="en-US" sz="2400" dirty="0">
                <a:solidFill>
                  <a:srgbClr val="00B0F0"/>
                </a:solidFill>
              </a:rPr>
              <a:t> node is not found"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                          in </a:t>
            </a:r>
            <a:r>
              <a:rPr lang="en-US" sz="2400" dirty="0">
                <a:solidFill>
                  <a:srgbClr val="00B0F0"/>
                </a:solidFill>
              </a:rPr>
              <a:t>the list!!!");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    break</a:t>
            </a:r>
            <a:r>
              <a:rPr lang="en-US" sz="2400" dirty="0">
                <a:solidFill>
                  <a:srgbClr val="00B0F0"/>
                </a:solidFill>
              </a:rPr>
              <a:t>; </a:t>
            </a:r>
            <a:r>
              <a:rPr lang="en-US" sz="2400" dirty="0" smtClean="0">
                <a:solidFill>
                  <a:srgbClr val="00B0F0"/>
                </a:solidFill>
              </a:rPr>
              <a:t>    } </a:t>
            </a:r>
            <a:endParaRPr lang="en-US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  prev </a:t>
            </a:r>
            <a:r>
              <a:rPr lang="en-US" sz="2400" dirty="0">
                <a:solidFill>
                  <a:srgbClr val="00B0F0"/>
                </a:solidFill>
              </a:rPr>
              <a:t>= curr;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          curr </a:t>
            </a:r>
            <a:r>
              <a:rPr lang="en-US" sz="2400" dirty="0">
                <a:solidFill>
                  <a:srgbClr val="00B0F0"/>
                </a:solidFill>
              </a:rPr>
              <a:t>= curr -&gt; next; </a:t>
            </a:r>
            <a:r>
              <a:rPr lang="en-US" sz="2400" dirty="0" smtClean="0">
                <a:solidFill>
                  <a:srgbClr val="00B0F0"/>
                </a:solidFill>
              </a:rPr>
              <a:t>     }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31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7924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// Check if node is only node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if </a:t>
            </a:r>
            <a:r>
              <a:rPr lang="en-US" sz="2400" dirty="0">
                <a:solidFill>
                  <a:srgbClr val="00B0F0"/>
                </a:solidFill>
              </a:rPr>
              <a:t>(curr-&gt;next == head)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{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head </a:t>
            </a:r>
            <a:r>
              <a:rPr lang="en-US" sz="2400" dirty="0">
                <a:solidFill>
                  <a:srgbClr val="00B0F0"/>
                </a:solidFill>
              </a:rPr>
              <a:t>= NULL;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free(curr</a:t>
            </a:r>
            <a:r>
              <a:rPr lang="en-US" sz="2400" dirty="0">
                <a:solidFill>
                  <a:srgbClr val="00B0F0"/>
                </a:solidFill>
              </a:rPr>
              <a:t>);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return</a:t>
            </a:r>
            <a:r>
              <a:rPr lang="en-US" sz="2400" dirty="0">
                <a:solidFill>
                  <a:srgbClr val="00B0F0"/>
                </a:solidFill>
              </a:rPr>
              <a:t>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}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>
                <a:solidFill>
                  <a:srgbClr val="00B0F0"/>
                </a:solidFill>
              </a:rPr>
              <a:t>// If more than one node, check if </a:t>
            </a:r>
            <a:r>
              <a:rPr lang="en-US" sz="2400" dirty="0" smtClean="0">
                <a:solidFill>
                  <a:srgbClr val="00B0F0"/>
                </a:solidFill>
              </a:rPr>
              <a:t>it </a:t>
            </a:r>
            <a:r>
              <a:rPr lang="en-US" sz="2400" dirty="0">
                <a:solidFill>
                  <a:srgbClr val="00B0F0"/>
                </a:solidFill>
              </a:rPr>
              <a:t>is first node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if </a:t>
            </a:r>
            <a:r>
              <a:rPr lang="en-US" sz="2400" dirty="0">
                <a:solidFill>
                  <a:srgbClr val="00B0F0"/>
                </a:solidFill>
              </a:rPr>
              <a:t>(curr == head)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 {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prev </a:t>
            </a:r>
            <a:r>
              <a:rPr lang="en-US" sz="2400" dirty="0">
                <a:solidFill>
                  <a:srgbClr val="00B0F0"/>
                </a:solidFill>
              </a:rPr>
              <a:t>= head;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while </a:t>
            </a:r>
            <a:r>
              <a:rPr lang="en-US" sz="2400" dirty="0">
                <a:solidFill>
                  <a:srgbClr val="00B0F0"/>
                </a:solidFill>
              </a:rPr>
              <a:t>(prev -&gt; next != head)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prev </a:t>
            </a:r>
            <a:r>
              <a:rPr lang="en-US" sz="2400" dirty="0">
                <a:solidFill>
                  <a:srgbClr val="00B0F0"/>
                </a:solidFill>
              </a:rPr>
              <a:t>= prev -&gt; next;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head </a:t>
            </a:r>
            <a:r>
              <a:rPr lang="en-US" sz="2400" dirty="0">
                <a:solidFill>
                  <a:srgbClr val="00B0F0"/>
                </a:solidFill>
              </a:rPr>
              <a:t>= curr-&gt;next;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prev-</a:t>
            </a:r>
            <a:r>
              <a:rPr lang="en-US" sz="2400" dirty="0">
                <a:solidFill>
                  <a:srgbClr val="00B0F0"/>
                </a:solidFill>
              </a:rPr>
              <a:t>&gt;next = head;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free(curr</a:t>
            </a:r>
            <a:r>
              <a:rPr lang="en-US" sz="2400" dirty="0">
                <a:solidFill>
                  <a:srgbClr val="00B0F0"/>
                </a:solidFill>
              </a:rPr>
              <a:t>);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  }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05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04800"/>
            <a:ext cx="632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// check if node is last node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else </a:t>
            </a:r>
            <a:r>
              <a:rPr lang="en-US" sz="2400" dirty="0">
                <a:solidFill>
                  <a:srgbClr val="00B0F0"/>
                </a:solidFill>
              </a:rPr>
              <a:t>if (curr -&gt; next == head) </a:t>
            </a:r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           {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   prev-</a:t>
            </a:r>
            <a:r>
              <a:rPr lang="en-US" sz="2400" dirty="0">
                <a:solidFill>
                  <a:srgbClr val="00B0F0"/>
                </a:solidFill>
              </a:rPr>
              <a:t>&gt;next = head;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  free(curr</a:t>
            </a:r>
            <a:r>
              <a:rPr lang="en-US" sz="2400" dirty="0">
                <a:solidFill>
                  <a:srgbClr val="00B0F0"/>
                </a:solidFill>
              </a:rPr>
              <a:t>);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         }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   else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         {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   prev-</a:t>
            </a:r>
            <a:r>
              <a:rPr lang="en-US" sz="2400" dirty="0">
                <a:solidFill>
                  <a:srgbClr val="00B0F0"/>
                </a:solidFill>
              </a:rPr>
              <a:t>&gt;next = curr-&gt;next;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  free(curr</a:t>
            </a:r>
            <a:r>
              <a:rPr lang="en-US" sz="2400" dirty="0">
                <a:solidFill>
                  <a:srgbClr val="00B0F0"/>
                </a:solidFill>
              </a:rPr>
              <a:t>); </a:t>
            </a:r>
          </a:p>
          <a:p>
            <a:r>
              <a:rPr lang="en-US" sz="2400" dirty="0" smtClean="0">
                <a:solidFill>
                  <a:srgbClr val="00B0F0"/>
                </a:solidFill>
              </a:rPr>
              <a:t>               } 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dirty="0" smtClean="0">
                <a:solidFill>
                  <a:srgbClr val="00B0F0"/>
                </a:solidFill>
              </a:rPr>
              <a:t>               }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4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Input 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// stored linked list is 67-89-90-34-56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Enter </a:t>
            </a:r>
            <a:r>
              <a:rPr lang="en-US" dirty="0"/>
              <a:t>the operation you want to perform: 1.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Insert </a:t>
            </a:r>
            <a:r>
              <a:rPr lang="en-US" dirty="0"/>
              <a:t>2. Delete 3. Display 4. Exit </a:t>
            </a:r>
          </a:p>
          <a:p>
            <a:pPr marL="0" indent="0">
              <a:buNone/>
            </a:pPr>
            <a:r>
              <a:rPr lang="en-US" dirty="0" smtClean="0"/>
              <a:t>     Operation</a:t>
            </a:r>
            <a:r>
              <a:rPr lang="en-US" dirty="0"/>
              <a:t>: 2 </a:t>
            </a:r>
          </a:p>
          <a:p>
            <a:pPr marL="0" indent="0">
              <a:buNone/>
            </a:pPr>
            <a:r>
              <a:rPr lang="en-US" dirty="0" smtClean="0"/>
              <a:t>     Do </a:t>
            </a:r>
            <a:r>
              <a:rPr lang="en-US" dirty="0"/>
              <a:t>you want to continue: 1. Yes 2 no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   Output</a:t>
            </a:r>
            <a:r>
              <a:rPr lang="en-US" dirty="0">
                <a:solidFill>
                  <a:srgbClr val="00B0F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 smtClean="0"/>
              <a:t>      67-89-90-34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1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8" ma:contentTypeDescription="Create a new document." ma:contentTypeScope="" ma:versionID="f6db5380a2c06bdf3c64a1b5051a12a5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5ed2c1517745a66b0bf2f8438813260f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3541C3-D341-49D5-A0FE-ABAF6A2B6733}"/>
</file>

<file path=customXml/itemProps2.xml><?xml version="1.0" encoding="utf-8"?>
<ds:datastoreItem xmlns:ds="http://schemas.openxmlformats.org/officeDocument/2006/customXml" ds:itemID="{401C8A74-7AEB-4F66-9BB9-D810274CB61F}"/>
</file>

<file path=customXml/itemProps3.xml><?xml version="1.0" encoding="utf-8"?>
<ds:datastoreItem xmlns:ds="http://schemas.openxmlformats.org/officeDocument/2006/customXml" ds:itemID="{F43FAB73-CEAA-4212-B16B-6E11337CA041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455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Data Structure  Lab no.-6 </vt:lpstr>
      <vt:lpstr>Circular Singly Linked List</vt:lpstr>
      <vt:lpstr>PowerPoint Presentation</vt:lpstr>
      <vt:lpstr>Insertion at the front </vt:lpstr>
      <vt:lpstr>PowerPoint Presentation</vt:lpstr>
      <vt:lpstr>Deletion at  end</vt:lpstr>
      <vt:lpstr>PowerPoint Presentation</vt:lpstr>
      <vt:lpstr>PowerPoint Presentation</vt:lpstr>
      <vt:lpstr>Output</vt:lpstr>
      <vt:lpstr>Viva-Questions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Lab no.-3</dc:title>
  <dc:creator>meenu</dc:creator>
  <cp:lastModifiedBy>hp</cp:lastModifiedBy>
  <cp:revision>16</cp:revision>
  <dcterms:created xsi:type="dcterms:W3CDTF">2020-07-27T10:42:14Z</dcterms:created>
  <dcterms:modified xsi:type="dcterms:W3CDTF">2021-11-16T06:22:05Z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