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71" r:id="rId4"/>
    <p:sldId id="272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  <p:sldId id="269" r:id="rId14"/>
    <p:sldId id="265" r:id="rId15"/>
    <p:sldId id="266" r:id="rId16"/>
    <p:sldId id="268" r:id="rId17"/>
    <p:sldId id="274" r:id="rId18"/>
    <p:sldId id="275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-72"/>
      </p:cViewPr>
      <p:guideLst>
        <p:guide orient="horz" pos="2143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D97C-81DE-4BFC-83DA-19E719EACE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2E4B-EF47-45ED-9328-C5CD4CB39B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D97C-81DE-4BFC-83DA-19E719EACE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2E4B-EF47-45ED-9328-C5CD4CB3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D97C-81DE-4BFC-83DA-19E719EACE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2E4B-EF47-45ED-9328-C5CD4CB3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D97C-81DE-4BFC-83DA-19E719EACE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2E4B-EF47-45ED-9328-C5CD4CB3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D97C-81DE-4BFC-83DA-19E719EACE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2E4B-EF47-45ED-9328-C5CD4CB39B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D97C-81DE-4BFC-83DA-19E719EACE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2E4B-EF47-45ED-9328-C5CD4CB3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D97C-81DE-4BFC-83DA-19E719EACE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2E4B-EF47-45ED-9328-C5CD4CB39B1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D97C-81DE-4BFC-83DA-19E719EACE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2E4B-EF47-45ED-9328-C5CD4CB3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D97C-81DE-4BFC-83DA-19E719EACE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2E4B-EF47-45ED-9328-C5CD4CB3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D97C-81DE-4BFC-83DA-19E719EACE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2E4B-EF47-45ED-9328-C5CD4CB39B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D97C-81DE-4BFC-83DA-19E719EACE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2E4B-EF47-45ED-9328-C5CD4CB3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24AD97C-81DE-4BFC-83DA-19E719EACE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52E4B-EF47-45ED-9328-C5CD4CB39B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067800" cy="1524000"/>
          </a:xfrm>
        </p:spPr>
        <p:txBody>
          <a:bodyPr/>
          <a:lstStyle/>
          <a:p>
            <a:r>
              <a:rPr lang="en-US" dirty="0" smtClean="0"/>
              <a:t>Lab no</a:t>
            </a:r>
            <a:r>
              <a:rPr lang="en-US" dirty="0" smtClean="0"/>
              <a:t>.-7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stack using link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067800" cy="2438400"/>
          </a:xfrm>
        </p:spPr>
        <p:txBody>
          <a:bodyPr>
            <a:normAutofit/>
          </a:bodyPr>
          <a:lstStyle/>
          <a:p>
            <a:r>
              <a:rPr lang="en-US" sz="2800" dirty="0"/>
              <a:t>Implement Stack using linked list and perform following operations:: Pop ,Push and  </a:t>
            </a:r>
            <a:r>
              <a:rPr lang="en-US" sz="2800" dirty="0" smtClean="0"/>
              <a:t>Traverse.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" y="32385"/>
            <a:ext cx="9038590" cy="69773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80" y="334010"/>
            <a:ext cx="9152255" cy="6530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9710" y="3175"/>
            <a:ext cx="9324340" cy="68618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422910"/>
            <a:ext cx="8544560" cy="775970"/>
          </a:xfrm>
        </p:spPr>
        <p:txBody>
          <a:bodyPr>
            <a:normAutofit fontScale="90000"/>
          </a:bodyPr>
          <a:lstStyle/>
          <a:p>
            <a:r>
              <a:rPr lang="en-US"/>
              <a:t>Function to pop top element from the stack </a:t>
            </a:r>
            <a:br>
              <a:rPr lang="en-US"/>
            </a:br>
            <a:r>
              <a:rPr lang="en-US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2235" y="1198245"/>
            <a:ext cx="9248775" cy="5709920"/>
          </a:xfrm>
        </p:spPr>
        <p:txBody>
          <a:bodyPr>
            <a:normAutofit lnSpcReduction="10000"/>
          </a:bodyPr>
          <a:lstStyle/>
          <a:p>
            <a:r>
              <a:rPr lang="en-US" sz="1400"/>
              <a:t>void pop() </a:t>
            </a:r>
          </a:p>
          <a:p>
            <a:r>
              <a:rPr lang="en-US" sz="1400"/>
              <a:t>{ </a:t>
            </a:r>
          </a:p>
          <a:p>
            <a:r>
              <a:rPr lang="en-US" sz="1400"/>
              <a:t>    struct Node* temp; </a:t>
            </a:r>
          </a:p>
          <a:p>
            <a:r>
              <a:rPr lang="en-US" sz="1400"/>
              <a:t>  </a:t>
            </a:r>
          </a:p>
          <a:p>
            <a:r>
              <a:rPr lang="en-US" sz="1400"/>
              <a:t>    // check for stack underflow </a:t>
            </a:r>
          </a:p>
          <a:p>
            <a:r>
              <a:rPr lang="en-US" sz="1400"/>
              <a:t>    if (top == NULL) { </a:t>
            </a:r>
          </a:p>
          <a:p>
            <a:r>
              <a:rPr lang="en-US" sz="1400"/>
              <a:t>        cout &lt;&lt; "\nStack Underflow" &lt;&lt; endl; </a:t>
            </a:r>
          </a:p>
          <a:p>
            <a:r>
              <a:rPr lang="en-US" sz="1400"/>
              <a:t>        exit(1); </a:t>
            </a:r>
          </a:p>
          <a:p>
            <a:r>
              <a:rPr lang="en-US" sz="1400"/>
              <a:t>    } </a:t>
            </a:r>
          </a:p>
          <a:p>
            <a:r>
              <a:rPr lang="en-US" sz="1400"/>
              <a:t>    else { </a:t>
            </a:r>
          </a:p>
          <a:p>
            <a:r>
              <a:rPr lang="en-US" sz="1400"/>
              <a:t>        // top assign into temp </a:t>
            </a:r>
          </a:p>
          <a:p>
            <a:r>
              <a:rPr lang="en-US" sz="1400"/>
              <a:t>        temp = top; </a:t>
            </a:r>
          </a:p>
          <a:p>
            <a:r>
              <a:rPr lang="en-US" sz="1400"/>
              <a:t>  </a:t>
            </a:r>
          </a:p>
          <a:p>
            <a:r>
              <a:rPr lang="en-US" sz="1400"/>
              <a:t>        // assign second node to top </a:t>
            </a:r>
          </a:p>
          <a:p>
            <a:r>
              <a:rPr lang="en-US" sz="1400"/>
              <a:t>        top = top-&gt;link; </a:t>
            </a:r>
          </a:p>
          <a:p>
            <a:r>
              <a:rPr lang="en-US" sz="1400"/>
              <a:t>  </a:t>
            </a:r>
          </a:p>
          <a:p>
            <a:r>
              <a:rPr lang="en-US" sz="1400"/>
              <a:t>        // destroy connection between first and second </a:t>
            </a:r>
          </a:p>
          <a:p>
            <a:r>
              <a:rPr lang="en-US" sz="1400"/>
              <a:t>        temp-&gt;link = NULL; </a:t>
            </a:r>
          </a:p>
          <a:p>
            <a:r>
              <a:rPr lang="en-US" sz="1400"/>
              <a:t>  </a:t>
            </a:r>
          </a:p>
          <a:p>
            <a:r>
              <a:rPr lang="en-US" sz="1400"/>
              <a:t>        // release memory of top node </a:t>
            </a:r>
          </a:p>
          <a:p>
            <a:r>
              <a:rPr lang="en-US" sz="1400"/>
              <a:t>        free(temp); </a:t>
            </a:r>
          </a:p>
          <a:p>
            <a:r>
              <a:rPr lang="en-US" sz="1400"/>
              <a:t>    } </a:t>
            </a:r>
          </a:p>
          <a:p>
            <a:r>
              <a:rPr lang="en-US" sz="1400"/>
              <a:t>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80" y="18415"/>
            <a:ext cx="9167495" cy="69761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835" y="33020"/>
            <a:ext cx="9239250" cy="6889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" y="533400"/>
            <a:ext cx="8675370" cy="601980"/>
          </a:xfrm>
        </p:spPr>
        <p:txBody>
          <a:bodyPr>
            <a:normAutofit fontScale="90000"/>
          </a:bodyPr>
          <a:lstStyle/>
          <a:p>
            <a:r>
              <a:rPr lang="en-US"/>
              <a:t>Function to check if the stack is empty or not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" y="1135380"/>
            <a:ext cx="9206230" cy="5629275"/>
          </a:xfrm>
        </p:spPr>
        <p:txBody>
          <a:bodyPr>
            <a:normAutofit fontScale="90000" lnSpcReduction="10000"/>
          </a:bodyPr>
          <a:lstStyle/>
          <a:p>
            <a:r>
              <a:rPr lang="en-US"/>
              <a:t>int isEmpty() </a:t>
            </a:r>
          </a:p>
          <a:p>
            <a:r>
              <a:rPr lang="en-US"/>
              <a:t>{ </a:t>
            </a:r>
          </a:p>
          <a:p>
            <a:r>
              <a:rPr lang="en-US"/>
              <a:t>    return top == NULL; </a:t>
            </a:r>
          </a:p>
          <a:p>
            <a:r>
              <a:rPr lang="en-US"/>
              <a:t>} </a:t>
            </a:r>
          </a:p>
          <a:p>
            <a:r>
              <a:rPr lang="en-US"/>
              <a:t>  </a:t>
            </a:r>
          </a:p>
          <a:p>
            <a:r>
              <a:rPr lang="en-US"/>
              <a:t>// Utility function to return top element in a stack </a:t>
            </a:r>
          </a:p>
          <a:p>
            <a:r>
              <a:rPr lang="en-US"/>
              <a:t>int peek() </a:t>
            </a:r>
          </a:p>
          <a:p>
            <a:r>
              <a:rPr lang="en-US"/>
              <a:t>{ </a:t>
            </a:r>
          </a:p>
          <a:p>
            <a:r>
              <a:rPr lang="en-US"/>
              <a:t>    // check for empty stack </a:t>
            </a:r>
          </a:p>
          <a:p>
            <a:r>
              <a:rPr lang="en-US"/>
              <a:t>    if (!isEmpty()) </a:t>
            </a:r>
          </a:p>
          <a:p>
            <a:r>
              <a:rPr lang="en-US"/>
              <a:t>        return top-&gt;data; </a:t>
            </a:r>
          </a:p>
          <a:p>
            <a:r>
              <a:rPr lang="en-US"/>
              <a:t>    else</a:t>
            </a:r>
          </a:p>
          <a:p>
            <a:r>
              <a:rPr lang="en-US"/>
              <a:t>        exit(1); </a:t>
            </a:r>
          </a:p>
          <a:p>
            <a:r>
              <a:rPr lang="en-US"/>
              <a:t>}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44-&gt;33-&gt;22-&gt;11-&gt;</a:t>
            </a:r>
          </a:p>
          <a:p>
            <a:r>
              <a:rPr lang="en-US"/>
              <a:t>Top element is 44</a:t>
            </a:r>
          </a:p>
          <a:p>
            <a:r>
              <a:rPr lang="en-US"/>
              <a:t>22-&gt;11-&gt;</a:t>
            </a:r>
          </a:p>
          <a:p>
            <a:r>
              <a:rPr lang="en-US"/>
              <a:t>Top element is 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" y="533400"/>
            <a:ext cx="8747760" cy="782320"/>
          </a:xfrm>
        </p:spPr>
        <p:txBody>
          <a:bodyPr/>
          <a:lstStyle/>
          <a:p>
            <a:r>
              <a:rPr lang="en-US"/>
              <a:t>Viva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" y="1315720"/>
            <a:ext cx="9105265" cy="54730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/>
              <a:t>Q1.  The following postfix expression with single digit operands is evaluated using a stack: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             8 2 3 ^ / 2 3 * + 5 1 * - </a:t>
            </a:r>
          </a:p>
          <a:p>
            <a:pPr marL="0" indent="0">
              <a:buNone/>
            </a:pPr>
            <a:r>
              <a:rPr lang="en-US" sz="2000"/>
              <a:t>Note that ^ is the exponentiation operator. The top two elements of the stack after the first * is evaluated are:</a:t>
            </a:r>
          </a:p>
          <a:p>
            <a:pPr marL="0" indent="0">
              <a:buNone/>
            </a:pPr>
            <a:r>
              <a:rPr lang="en-US" sz="2000"/>
              <a:t>(A) 6, 1</a:t>
            </a:r>
          </a:p>
          <a:p>
            <a:pPr marL="0" indent="0">
              <a:buNone/>
            </a:pPr>
            <a:r>
              <a:rPr lang="en-US" sz="2000"/>
              <a:t>(B) 5, 7</a:t>
            </a:r>
          </a:p>
          <a:p>
            <a:pPr marL="0" indent="0">
              <a:buNone/>
            </a:pPr>
            <a:r>
              <a:rPr lang="en-US" sz="2000"/>
              <a:t>(C) 3, 2</a:t>
            </a:r>
          </a:p>
          <a:p>
            <a:pPr marL="0" indent="0">
              <a:buNone/>
            </a:pPr>
            <a:r>
              <a:rPr lang="en-US" sz="2000"/>
              <a:t>(D) 1, 5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Q.2  What is the best case time complexity of deleting a node in Singly Linked list?</a:t>
            </a:r>
          </a:p>
          <a:p>
            <a:pPr marL="0" indent="0">
              <a:buNone/>
            </a:pPr>
            <a:r>
              <a:rPr lang="en-US" sz="2000"/>
              <a:t>a) O (n)</a:t>
            </a:r>
          </a:p>
          <a:p>
            <a:pPr marL="0" indent="0">
              <a:buNone/>
            </a:pPr>
            <a:r>
              <a:rPr lang="en-US" sz="2000"/>
              <a:t>b) O (n2)</a:t>
            </a:r>
          </a:p>
          <a:p>
            <a:pPr marL="0" indent="0">
              <a:buNone/>
            </a:pPr>
            <a:r>
              <a:rPr lang="en-US" sz="2000"/>
              <a:t>c) O (nlogn)</a:t>
            </a:r>
          </a:p>
          <a:p>
            <a:pPr marL="0" indent="0">
              <a:buNone/>
            </a:pPr>
            <a:r>
              <a:rPr lang="en-US" sz="2000"/>
              <a:t>d) O (1)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" y="533400"/>
            <a:ext cx="8659495" cy="738505"/>
          </a:xfrm>
        </p:spPr>
        <p:txBody>
          <a:bodyPr/>
          <a:lstStyle/>
          <a:p>
            <a:r>
              <a:rPr lang="en-US"/>
              <a:t>Contd...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" y="1271905"/>
            <a:ext cx="9074785" cy="55460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Q.3  Which of the following statements are not correct with respect to Singly Linked List(SLL) and Doubly Linked List(DLL)?</a:t>
            </a:r>
          </a:p>
          <a:p>
            <a:pPr marL="0" indent="0">
              <a:buNone/>
            </a:pPr>
            <a:r>
              <a:rPr lang="en-US"/>
              <a:t>a) Complexity of Insertion and Deletion at known position is O(n) in SLL and O(1) in DLL</a:t>
            </a:r>
          </a:p>
          <a:p>
            <a:pPr marL="0" indent="0">
              <a:buNone/>
            </a:pPr>
            <a:r>
              <a:rPr lang="en-US"/>
              <a:t>b) SLL uses lesser memory per node than DLL</a:t>
            </a:r>
          </a:p>
          <a:p>
            <a:pPr marL="0" indent="0">
              <a:buNone/>
            </a:pPr>
            <a:r>
              <a:rPr lang="en-US"/>
              <a:t>c) DLL has more searching power than SLL</a:t>
            </a:r>
          </a:p>
          <a:p>
            <a:pPr marL="0" indent="0">
              <a:buNone/>
            </a:pPr>
            <a:r>
              <a:rPr lang="en-US"/>
              <a:t>d) Number of node fields in SLL is more than DLL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Q.4  What does ‘stack overflow’ refer to?</a:t>
            </a:r>
          </a:p>
          <a:p>
            <a:pPr marL="0" indent="0">
              <a:buNone/>
            </a:pPr>
            <a:r>
              <a:rPr lang="en-US"/>
              <a:t>a) accessing item from an undefined stack</a:t>
            </a:r>
          </a:p>
          <a:p>
            <a:pPr marL="0" indent="0">
              <a:buNone/>
            </a:pPr>
            <a:r>
              <a:rPr lang="en-US"/>
              <a:t>b) adding items to a full stack</a:t>
            </a:r>
          </a:p>
          <a:p>
            <a:pPr marL="0" indent="0">
              <a:buNone/>
            </a:pPr>
            <a:r>
              <a:rPr lang="en-US"/>
              <a:t>c) removing items from an empty stack</a:t>
            </a:r>
          </a:p>
          <a:p>
            <a:pPr marL="0" indent="0">
              <a:buNone/>
            </a:pPr>
            <a:r>
              <a:rPr lang="en-US"/>
              <a:t>d) index out of bounds exception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265" y="433070"/>
            <a:ext cx="8775065" cy="1090930"/>
          </a:xfrm>
        </p:spPr>
        <p:txBody>
          <a:bodyPr/>
          <a:lstStyle/>
          <a:p>
            <a:r>
              <a:rPr lang="en-US" sz="4400"/>
              <a:t>Stack</a:t>
            </a:r>
          </a:p>
        </p:txBody>
      </p:sp>
      <p:pic>
        <p:nvPicPr>
          <p:cNvPr id="1026" name="Picture 2" descr="Stack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15" y="3402965"/>
            <a:ext cx="4889500" cy="127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/>
          <p:nvPr/>
        </p:nvSpPr>
        <p:spPr>
          <a:xfrm>
            <a:off x="-88265" y="1610995"/>
            <a:ext cx="91795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A stack is an Abstract Data Type (ADT), commonly used in most programming languages. It is named stack as it behaves like a real-world stack, for example – a deck of cards or a pile of plates,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429895"/>
            <a:ext cx="8674100" cy="826770"/>
          </a:xfrm>
        </p:spPr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Contd...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256030"/>
            <a:ext cx="8674100" cy="5650865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en-US"/>
              <a:t>Q.5  Consider these functions:</a:t>
            </a:r>
          </a:p>
          <a:p>
            <a:pPr marL="0" indent="0">
              <a:buNone/>
            </a:pPr>
            <a:r>
              <a:rPr lang="en-US"/>
              <a:t>push() : push an element into the stack</a:t>
            </a:r>
          </a:p>
          <a:p>
            <a:pPr marL="0" indent="0">
              <a:buNone/>
            </a:pPr>
            <a:r>
              <a:rPr lang="en-US"/>
              <a:t>pop() : pop the top-of-the-stack element</a:t>
            </a:r>
          </a:p>
          <a:p>
            <a:pPr marL="0" indent="0">
              <a:buNone/>
            </a:pPr>
            <a:r>
              <a:rPr lang="en-US"/>
              <a:t>top() : returns the item stored in top-of-the-stack-node</a:t>
            </a:r>
          </a:p>
          <a:p>
            <a:pPr marL="0" indent="0">
              <a:buNone/>
            </a:pPr>
            <a:r>
              <a:rPr lang="en-US"/>
              <a:t>What will be the output after performing these sequence of operations</a:t>
            </a:r>
          </a:p>
          <a:p>
            <a:pPr marL="0" indent="0">
              <a:buNone/>
            </a:pPr>
            <a:r>
              <a:rPr lang="en-US"/>
              <a:t>push(20);</a:t>
            </a:r>
          </a:p>
          <a:p>
            <a:pPr marL="0" indent="0">
              <a:buNone/>
            </a:pPr>
            <a:r>
              <a:rPr lang="en-US"/>
              <a:t>push(4);</a:t>
            </a:r>
          </a:p>
          <a:p>
            <a:pPr marL="0" indent="0">
              <a:buNone/>
            </a:pPr>
            <a:r>
              <a:rPr lang="en-US"/>
              <a:t>top();</a:t>
            </a:r>
          </a:p>
          <a:p>
            <a:pPr marL="0" indent="0">
              <a:buNone/>
            </a:pPr>
            <a:r>
              <a:rPr lang="en-US"/>
              <a:t>pop();</a:t>
            </a:r>
          </a:p>
          <a:p>
            <a:pPr marL="0" indent="0">
              <a:buNone/>
            </a:pPr>
            <a:r>
              <a:rPr lang="en-US"/>
              <a:t>pop();</a:t>
            </a:r>
          </a:p>
          <a:p>
            <a:pPr marL="0" indent="0">
              <a:buNone/>
            </a:pPr>
            <a:r>
              <a:rPr lang="en-US"/>
              <a:t>pop();</a:t>
            </a:r>
          </a:p>
          <a:p>
            <a:pPr marL="0" indent="0">
              <a:buNone/>
            </a:pPr>
            <a:r>
              <a:rPr lang="en-US"/>
              <a:t>push(5);</a:t>
            </a:r>
          </a:p>
          <a:p>
            <a:pPr marL="0" indent="0">
              <a:buNone/>
            </a:pPr>
            <a:r>
              <a:rPr lang="en-US"/>
              <a:t>top();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a) 20</a:t>
            </a:r>
          </a:p>
          <a:p>
            <a:pPr marL="0" indent="0">
              <a:buNone/>
            </a:pPr>
            <a:r>
              <a:rPr lang="en-US"/>
              <a:t>b) 4</a:t>
            </a:r>
          </a:p>
          <a:p>
            <a:pPr marL="0" indent="0">
              <a:buNone/>
            </a:pPr>
            <a:r>
              <a:rPr lang="en-US"/>
              <a:t>c) stack underflow</a:t>
            </a:r>
          </a:p>
          <a:p>
            <a:pPr marL="0" indent="0">
              <a:buNone/>
            </a:pPr>
            <a:r>
              <a:rPr lang="en-US"/>
              <a:t>d)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Representation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0" y="1524000"/>
            <a:ext cx="8677275" cy="29260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8440" y="5067935"/>
            <a:ext cx="86925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sz="2400"/>
              <a:t>Can be implemented by means of Array, Structure, Pointers and Linked List.</a:t>
            </a:r>
          </a:p>
          <a:p>
            <a:pPr marL="342900" indent="-342900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sz="2400"/>
              <a:t>Stack can either be a fixed size or dynamic.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" y="533400"/>
            <a:ext cx="8644255" cy="808990"/>
          </a:xfrm>
        </p:spPr>
        <p:txBody>
          <a:bodyPr/>
          <a:lstStyle/>
          <a:p>
            <a:r>
              <a:rPr lang="en-US"/>
              <a:t>STACK: Last-In-First-Out (LIFO)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910" y="1341755"/>
            <a:ext cx="9047480" cy="5537200"/>
          </a:xfrm>
        </p:spPr>
        <p:txBody>
          <a:bodyPr>
            <a:normAutofit/>
          </a:bodyPr>
          <a:lstStyle/>
          <a:p>
            <a:pPr marL="0" indent="0"/>
            <a:r>
              <a:rPr lang="en-US"/>
              <a:t>  void push (stack *s, int element);STACK: Last-In-First-Out (LIFO)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                                        /* Insert an element in the stack */</a:t>
            </a:r>
          </a:p>
          <a:p>
            <a:pPr marL="0" indent="0"/>
            <a:r>
              <a:rPr lang="en-US"/>
              <a:t>  int pop (stack *s);</a:t>
            </a:r>
          </a:p>
          <a:p>
            <a:pPr marL="0" indent="0">
              <a:buNone/>
            </a:pPr>
            <a:r>
              <a:rPr lang="en-US"/>
              <a:t>                                     /* Remove and return the top element */</a:t>
            </a:r>
          </a:p>
          <a:p>
            <a:pPr marL="0" indent="0"/>
            <a:r>
              <a:rPr lang="en-US"/>
              <a:t>  void create (stack  *s);</a:t>
            </a:r>
          </a:p>
          <a:p>
            <a:pPr marL="0" indent="0">
              <a:buNone/>
            </a:pPr>
            <a:r>
              <a:rPr lang="en-US"/>
              <a:t>                                      /* Create a new stack */</a:t>
            </a:r>
          </a:p>
          <a:p>
            <a:pPr marL="0" indent="0"/>
            <a:r>
              <a:rPr lang="en-US"/>
              <a:t>  int isempty (stack *s);</a:t>
            </a:r>
          </a:p>
          <a:p>
            <a:pPr marL="0" indent="0">
              <a:buNone/>
            </a:pPr>
            <a:r>
              <a:rPr lang="en-US"/>
              <a:t>                                     /* Check if stack is empty */</a:t>
            </a:r>
          </a:p>
          <a:p>
            <a:pPr marL="0" indent="0"/>
            <a:r>
              <a:rPr lang="en-US"/>
              <a:t>  int isfull (stack *s);</a:t>
            </a:r>
          </a:p>
          <a:p>
            <a:pPr marL="0" indent="0">
              <a:buNone/>
            </a:pPr>
            <a:r>
              <a:rPr lang="en-US"/>
              <a:t>                                        /* Check if stack is full */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1595" y="19050"/>
            <a:ext cx="9324975" cy="6946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" y="31115"/>
            <a:ext cx="9194800" cy="68776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0015" y="74930"/>
            <a:ext cx="9325610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835" y="104140"/>
            <a:ext cx="9296400" cy="6861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533400"/>
            <a:ext cx="8674735" cy="559435"/>
          </a:xfrm>
        </p:spPr>
        <p:txBody>
          <a:bodyPr>
            <a:normAutofit fontScale="90000"/>
          </a:bodyPr>
          <a:lstStyle/>
          <a:p>
            <a:r>
              <a:rPr lang="en-US"/>
              <a:t>Function to add an element data in the 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" y="1093470"/>
            <a:ext cx="9063990" cy="5756910"/>
          </a:xfrm>
        </p:spPr>
        <p:txBody>
          <a:bodyPr>
            <a:normAutofit fontScale="67500" lnSpcReduction="10000"/>
          </a:bodyPr>
          <a:lstStyle/>
          <a:p>
            <a:r>
              <a:rPr lang="en-US"/>
              <a:t>void push(int data) </a:t>
            </a:r>
          </a:p>
          <a:p>
            <a:r>
              <a:rPr lang="en-US"/>
              <a:t>{ </a:t>
            </a:r>
          </a:p>
          <a:p>
            <a:r>
              <a:rPr lang="en-US"/>
              <a:t>    // create new node temp and allocate memory </a:t>
            </a:r>
          </a:p>
          <a:p>
            <a:r>
              <a:rPr lang="en-US"/>
              <a:t>    struct Node* temp; </a:t>
            </a:r>
          </a:p>
          <a:p>
            <a:r>
              <a:rPr lang="en-US"/>
              <a:t>    temp = new Node(); </a:t>
            </a:r>
          </a:p>
          <a:p>
            <a:r>
              <a:rPr lang="en-US"/>
              <a:t>  </a:t>
            </a:r>
          </a:p>
          <a:p>
            <a:r>
              <a:rPr lang="en-US"/>
              <a:t>    // check if stack (heap) is full. Then inserting an element would </a:t>
            </a:r>
          </a:p>
          <a:p>
            <a:r>
              <a:rPr lang="en-US"/>
              <a:t>    // lead to stack overflow </a:t>
            </a:r>
          </a:p>
          <a:p>
            <a:r>
              <a:rPr lang="en-US"/>
              <a:t>    if (!temp) { </a:t>
            </a:r>
          </a:p>
          <a:p>
            <a:r>
              <a:rPr lang="en-US"/>
              <a:t>        cout &lt;&lt; "\nHeap Overflow"; </a:t>
            </a:r>
          </a:p>
          <a:p>
            <a:r>
              <a:rPr lang="en-US"/>
              <a:t>        exit(1); </a:t>
            </a:r>
          </a:p>
          <a:p>
            <a:r>
              <a:rPr lang="en-US"/>
              <a:t>    } </a:t>
            </a:r>
          </a:p>
          <a:p>
            <a:r>
              <a:rPr lang="en-US"/>
              <a:t>  </a:t>
            </a:r>
          </a:p>
          <a:p>
            <a:r>
              <a:rPr lang="en-US"/>
              <a:t>    // initialize data into temp data field </a:t>
            </a:r>
          </a:p>
          <a:p>
            <a:r>
              <a:rPr lang="en-US"/>
              <a:t>    temp-&gt;data = data; </a:t>
            </a:r>
          </a:p>
          <a:p>
            <a:r>
              <a:rPr lang="en-US"/>
              <a:t>  </a:t>
            </a:r>
          </a:p>
          <a:p>
            <a:r>
              <a:rPr lang="en-US"/>
              <a:t>    // put top pointer reference into temp link </a:t>
            </a:r>
          </a:p>
          <a:p>
            <a:r>
              <a:rPr lang="en-US"/>
              <a:t>    temp-&gt;link = top; </a:t>
            </a:r>
          </a:p>
          <a:p>
            <a:r>
              <a:rPr lang="en-US"/>
              <a:t>  </a:t>
            </a:r>
          </a:p>
          <a:p>
            <a:r>
              <a:rPr lang="en-US"/>
              <a:t>    // make temp as top of Stack </a:t>
            </a:r>
          </a:p>
          <a:p>
            <a:r>
              <a:rPr lang="en-US"/>
              <a:t>    top = temp; </a:t>
            </a:r>
          </a:p>
          <a:p>
            <a:r>
              <a:rPr lang="en-US"/>
              <a:t>}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f6db5380a2c06bdf3c64a1b5051a12a5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5ed2c1517745a66b0bf2f8438813260f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B8D028-8466-458E-BC78-EF9CD22FA836}"/>
</file>

<file path=customXml/itemProps2.xml><?xml version="1.0" encoding="utf-8"?>
<ds:datastoreItem xmlns:ds="http://schemas.openxmlformats.org/officeDocument/2006/customXml" ds:itemID="{DAFBFD02-DCD8-42C5-AB1C-C951430AFB96}"/>
</file>

<file path=customXml/itemProps3.xml><?xml version="1.0" encoding="utf-8"?>
<ds:datastoreItem xmlns:ds="http://schemas.openxmlformats.org/officeDocument/2006/customXml" ds:itemID="{07F0D14E-0EFC-4377-89E0-EE6856185372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</TotalTime>
  <Words>807</Words>
  <Application>Microsoft Office PowerPoint</Application>
  <PresentationFormat>On-screen Show (4:3)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Wingdings</vt:lpstr>
      <vt:lpstr>Clarity</vt:lpstr>
      <vt:lpstr>Lab no.-7 stack using link list</vt:lpstr>
      <vt:lpstr>Stack</vt:lpstr>
      <vt:lpstr>Stack Representation</vt:lpstr>
      <vt:lpstr>STACK: Last-In-First-Out (LIFO)</vt:lpstr>
      <vt:lpstr>PowerPoint Presentation</vt:lpstr>
      <vt:lpstr>PowerPoint Presentation</vt:lpstr>
      <vt:lpstr>PowerPoint Presentation</vt:lpstr>
      <vt:lpstr>PowerPoint Presentation</vt:lpstr>
      <vt:lpstr>Function to add an element data in the stack </vt:lpstr>
      <vt:lpstr>PowerPoint Presentation</vt:lpstr>
      <vt:lpstr>PowerPoint Presentation</vt:lpstr>
      <vt:lpstr>PowerPoint Presentation</vt:lpstr>
      <vt:lpstr>Function to pop top element from the stack    </vt:lpstr>
      <vt:lpstr>PowerPoint Presentation</vt:lpstr>
      <vt:lpstr>PowerPoint Presentation</vt:lpstr>
      <vt:lpstr>Function to check if the stack is empty or not </vt:lpstr>
      <vt:lpstr>Output:</vt:lpstr>
      <vt:lpstr>Viva Questions</vt:lpstr>
      <vt:lpstr>Contd...</vt:lpstr>
      <vt:lpstr>Contd...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no.-6 stack using link list</dc:title>
  <dc:creator>Windows User</dc:creator>
  <cp:lastModifiedBy>hp</cp:lastModifiedBy>
  <cp:revision>20</cp:revision>
  <dcterms:created xsi:type="dcterms:W3CDTF">2020-07-21T17:58:00Z</dcterms:created>
  <dcterms:modified xsi:type="dcterms:W3CDTF">2021-11-30T08:17:02Z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  <property fmtid="{D5CDD505-2E9C-101B-9397-08002B2CF9AE}" pid="3" name="ContentTypeId">
    <vt:lpwstr>0x010100EB28F4A5B7108743983B5F3D6F43D3CA</vt:lpwstr>
  </property>
</Properties>
</file>