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60" r:id="rId7"/>
    <p:sldId id="264" r:id="rId8"/>
    <p:sldId id="266" r:id="rId9"/>
    <p:sldId id="268" r:id="rId10"/>
    <p:sldId id="270" r:id="rId11"/>
    <p:sldId id="272" r:id="rId12"/>
    <p:sldId id="273" r:id="rId13"/>
    <p:sldId id="274" r:id="rId14"/>
    <p:sldId id="276" r:id="rId15"/>
    <p:sldId id="277" r:id="rId16"/>
    <p:sldId id="283" r:id="rId17"/>
    <p:sldId id="278" r:id="rId18"/>
    <p:sldId id="284" r:id="rId19"/>
    <p:sldId id="279" r:id="rId20"/>
    <p:sldId id="285" r:id="rId21"/>
    <p:sldId id="280" r:id="rId22"/>
    <p:sldId id="281" r:id="rId23"/>
    <p:sldId id="282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C1150F2-7ED7-4622-92E0-588ABA9795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E4A2-C95D-464B-A246-C33E1D975B2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CDBE-EA0F-4B26-BB91-69914F0E6D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no.-8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Linked List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Aim: Implement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 Linear Queue using Linked List  and  Perform following operations :  Insert, Delete, and Display  the queue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\\Pinon\bebis\Courses\CS308\Notes\Figures\queues_fig3.jpg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6250"/>
            <a:ext cx="88392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0" y="381000"/>
            <a:ext cx="79248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bg1"/>
                </a:solidFill>
                <a:cs typeface="Times New Roman" panose="02020603050405020304" charset="0"/>
              </a:rPr>
              <a:t>Make </a:t>
            </a:r>
            <a:r>
              <a:rPr lang="en-US" sz="2600" i="1">
                <a:solidFill>
                  <a:schemeClr val="bg1"/>
                </a:solidFill>
                <a:cs typeface="Times New Roman" panose="02020603050405020304" charset="0"/>
              </a:rPr>
              <a:t>front</a:t>
            </a:r>
            <a:r>
              <a:rPr lang="en-US" sz="2600">
                <a:solidFill>
                  <a:schemeClr val="bg1"/>
                </a:solidFill>
                <a:cs typeface="Times New Roman" panose="02020603050405020304" charset="0"/>
              </a:rPr>
              <a:t> point to the element </a:t>
            </a:r>
            <a:r>
              <a:rPr lang="en-US" sz="2600" b="1">
                <a:solidFill>
                  <a:schemeClr val="bg1"/>
                </a:solidFill>
                <a:cs typeface="Times New Roman" panose="02020603050405020304" charset="0"/>
              </a:rPr>
              <a:t>preceding</a:t>
            </a:r>
            <a:r>
              <a:rPr lang="en-US" sz="2600">
                <a:solidFill>
                  <a:schemeClr val="bg1"/>
                </a:solidFill>
                <a:cs typeface="Times New Roman" panose="02020603050405020304" charset="0"/>
              </a:rPr>
              <a:t> the front element in the queue (one memory location will be wasted).</a:t>
            </a:r>
            <a:endParaRPr lang="en-US" sz="2600"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:\queues_fig4.jpg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5334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Initialize </a:t>
            </a:r>
            <a:r>
              <a:rPr lang="en-US" sz="3600" i="1">
                <a:solidFill>
                  <a:schemeClr val="bg1"/>
                </a:solidFill>
              </a:rPr>
              <a:t>front</a:t>
            </a:r>
            <a:r>
              <a:rPr lang="en-US" sz="3600">
                <a:solidFill>
                  <a:schemeClr val="bg1"/>
                </a:solidFill>
              </a:rPr>
              <a:t> and </a:t>
            </a:r>
            <a:r>
              <a:rPr lang="en-US" sz="3600" i="1">
                <a:solidFill>
                  <a:schemeClr val="bg1"/>
                </a:solidFill>
              </a:rPr>
              <a:t>rear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:\queues_fi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609600" y="1752600"/>
            <a:ext cx="77724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581128"/>
            <a:ext cx="5186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Queue is Empty Now||</a:t>
            </a:r>
          </a:p>
          <a:p>
            <a:r>
              <a:rPr lang="en-US" sz="2400" dirty="0" smtClean="0"/>
              <a:t>Rear == Front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enQueue</a:t>
            </a:r>
            <a:r>
              <a:rPr lang="en-US" sz="3600" dirty="0">
                <a:solidFill>
                  <a:srgbClr val="FF0000"/>
                </a:solidFill>
              </a:rPr>
              <a:t>(value) - Inserting an element into the Queue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1772816"/>
            <a:ext cx="6480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We can use the following steps to insert a new node into the queue...</a:t>
            </a:r>
          </a:p>
          <a:p>
            <a:endParaRPr lang="en-US" sz="2000" dirty="0"/>
          </a:p>
          <a:p>
            <a:r>
              <a:rPr lang="en-US" sz="2000" dirty="0"/>
              <a:t>Step 1 - Create a </a:t>
            </a:r>
            <a:r>
              <a:rPr lang="en-US" sz="2000" dirty="0" err="1"/>
              <a:t>newNode</a:t>
            </a:r>
            <a:r>
              <a:rPr lang="en-US" sz="2000" dirty="0"/>
              <a:t> with given value and set '</a:t>
            </a:r>
            <a:r>
              <a:rPr lang="en-US" sz="2000" dirty="0" err="1"/>
              <a:t>newNode</a:t>
            </a:r>
            <a:r>
              <a:rPr lang="en-US" sz="2000" dirty="0"/>
              <a:t> → next' to NULL.</a:t>
            </a:r>
          </a:p>
          <a:p>
            <a:r>
              <a:rPr lang="en-US" sz="2000" dirty="0"/>
              <a:t>Step 2 - Check whether queue is Empty (rear == NULL)</a:t>
            </a:r>
          </a:p>
          <a:p>
            <a:r>
              <a:rPr lang="en-US" sz="2000" dirty="0"/>
              <a:t>Step 3 - If it is Empty then, set front = </a:t>
            </a:r>
            <a:r>
              <a:rPr lang="en-US" sz="2000" dirty="0" err="1"/>
              <a:t>newNode</a:t>
            </a:r>
            <a:r>
              <a:rPr lang="en-US" sz="2000" dirty="0"/>
              <a:t> and rear = </a:t>
            </a:r>
            <a:r>
              <a:rPr lang="en-US" sz="2000" dirty="0" err="1"/>
              <a:t>newNode</a:t>
            </a:r>
            <a:r>
              <a:rPr lang="en-US" sz="2000" dirty="0"/>
              <a:t>.</a:t>
            </a:r>
          </a:p>
          <a:p>
            <a:r>
              <a:rPr lang="en-US" sz="2000" dirty="0"/>
              <a:t>Step 4 - If it is Not Empty then, set rear → next = </a:t>
            </a:r>
            <a:r>
              <a:rPr lang="en-US" sz="2000" dirty="0" err="1"/>
              <a:t>newNode</a:t>
            </a:r>
            <a:r>
              <a:rPr lang="en-US" sz="2000" dirty="0"/>
              <a:t> and rear = </a:t>
            </a:r>
            <a:r>
              <a:rPr lang="en-US" sz="2000" dirty="0" err="1"/>
              <a:t>newNode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Insert()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&lt;&lt;"Insert the element in queue 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if (rear == NULL) {</a:t>
            </a:r>
          </a:p>
          <a:p>
            <a:r>
              <a:rPr lang="en-US" dirty="0"/>
              <a:t>      rear = 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   rear-&gt;next = NULL;</a:t>
            </a:r>
          </a:p>
          <a:p>
            <a:r>
              <a:rPr lang="en-US" dirty="0"/>
              <a:t>      rear-&gt;data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  front = rear;</a:t>
            </a:r>
          </a:p>
          <a:p>
            <a:r>
              <a:rPr lang="en-US" dirty="0"/>
              <a:t>   } else {</a:t>
            </a:r>
          </a:p>
          <a:p>
            <a:r>
              <a:rPr lang="en-US" dirty="0"/>
              <a:t>      temp=(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/>
              <a:t>      rear-&gt;next = temp;</a:t>
            </a:r>
          </a:p>
          <a:p>
            <a:r>
              <a:rPr lang="en-US" dirty="0"/>
              <a:t>      temp-&gt;data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  temp-&gt;next = NULL;</a:t>
            </a:r>
          </a:p>
          <a:p>
            <a:r>
              <a:rPr lang="en-US" dirty="0"/>
              <a:t>      rear = temp;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8864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Insert an Element in the Queue: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8021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deQueue</a:t>
            </a:r>
            <a:r>
              <a:rPr lang="en-US" sz="3600" dirty="0">
                <a:solidFill>
                  <a:srgbClr val="FF0000"/>
                </a:solidFill>
              </a:rPr>
              <a:t>() - Deleting an Element from </a:t>
            </a:r>
            <a:r>
              <a:rPr lang="en-US" sz="3600" dirty="0" smtClean="0">
                <a:solidFill>
                  <a:srgbClr val="FF0000"/>
                </a:solidFill>
              </a:rPr>
              <a:t>Queue: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564904"/>
            <a:ext cx="73448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We can use the following steps to delete a node from the queue...</a:t>
            </a:r>
          </a:p>
          <a:p>
            <a:endParaRPr lang="en-US" dirty="0"/>
          </a:p>
          <a:p>
            <a:r>
              <a:rPr lang="en-US" sz="2000" dirty="0"/>
              <a:t>Step 1 - Check whether queue is Empty (front == NULL).</a:t>
            </a:r>
          </a:p>
          <a:p>
            <a:r>
              <a:rPr lang="en-US" sz="2000" dirty="0"/>
              <a:t>Step 2 - If it is Empty, then display "Queue is Empty!!! Deletion is not possible!!!" and terminate from the function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Step 3 - If it is Not Empty then, define a Node pointer 'temp' and set it to 'front'.</a:t>
            </a:r>
          </a:p>
          <a:p>
            <a:r>
              <a:rPr lang="en-US" sz="2000" dirty="0"/>
              <a:t>Step 4 - Then set 'front = front → next' and delete 'temp' (free(temp)).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74345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Delete() {</a:t>
            </a:r>
          </a:p>
          <a:p>
            <a:r>
              <a:rPr lang="en-US" dirty="0"/>
              <a:t>   temp = front;</a:t>
            </a:r>
          </a:p>
          <a:p>
            <a:r>
              <a:rPr lang="en-US" dirty="0"/>
              <a:t>   if (front == NULL)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&lt;&lt;"Underflow"&lt;&lt;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return;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if (temp-&gt;next != NULL) {</a:t>
            </a:r>
          </a:p>
          <a:p>
            <a:r>
              <a:rPr lang="en-US" dirty="0"/>
              <a:t>      temp = temp-&gt;next;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&lt;&lt;"Element deleted from queue is : "&lt;&lt;front-&gt;data&lt;&lt;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free(front);</a:t>
            </a:r>
          </a:p>
          <a:p>
            <a:r>
              <a:rPr lang="en-US" dirty="0"/>
              <a:t>      front = temp;</a:t>
            </a:r>
          </a:p>
          <a:p>
            <a:r>
              <a:rPr lang="en-US" dirty="0"/>
              <a:t>   } else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&lt;&lt;"Element deleted from queue is : "&lt;&lt;front-&gt;data&lt;&lt;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free(front);</a:t>
            </a:r>
          </a:p>
          <a:p>
            <a:r>
              <a:rPr lang="en-US" dirty="0"/>
              <a:t>      front = NULL;</a:t>
            </a:r>
          </a:p>
          <a:p>
            <a:r>
              <a:rPr lang="en-US" dirty="0"/>
              <a:t>      rear = NULL;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Delete an </a:t>
            </a:r>
            <a:r>
              <a:rPr lang="en-US" sz="3600" dirty="0" err="1" smtClean="0">
                <a:solidFill>
                  <a:srgbClr val="FF0000"/>
                </a:solidFill>
              </a:rPr>
              <a:t>Elememt</a:t>
            </a:r>
            <a:r>
              <a:rPr lang="en-US" sz="3600" dirty="0" smtClean="0">
                <a:solidFill>
                  <a:srgbClr val="FF0000"/>
                </a:solidFill>
              </a:rPr>
              <a:t> From the Queue: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display() - Displaying the elements of </a:t>
            </a:r>
            <a:r>
              <a:rPr lang="en-US" sz="3600" dirty="0" smtClean="0">
                <a:solidFill>
                  <a:srgbClr val="FF0000"/>
                </a:solidFill>
              </a:rPr>
              <a:t>Queue: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727280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We can use the following steps to display the elements (nodes) of a queue...</a:t>
            </a:r>
          </a:p>
          <a:p>
            <a:endParaRPr lang="en-US" dirty="0"/>
          </a:p>
          <a:p>
            <a:r>
              <a:rPr lang="en-US" sz="2000" dirty="0"/>
              <a:t>Step 1 - Check whether queue is Empty (front == NULL).</a:t>
            </a:r>
          </a:p>
          <a:p>
            <a:r>
              <a:rPr lang="en-US" sz="2000" dirty="0"/>
              <a:t>Step 2 - If it is Empty then, display 'Queue is Empty!!!' and terminate the function.</a:t>
            </a:r>
          </a:p>
          <a:p>
            <a:r>
              <a:rPr lang="en-US" sz="2000" dirty="0"/>
              <a:t>Step 3 - If it is Not Empty then, define a Node pointer 'temp' and initialize with front.</a:t>
            </a:r>
          </a:p>
          <a:p>
            <a:r>
              <a:rPr lang="en-US" sz="2000" dirty="0"/>
              <a:t>Step 4 - Display 'temp → data ---&gt;' and move it to the next node. Repeat the same until 'temp' reaches to 'rear' (temp → next != NULL).</a:t>
            </a:r>
          </a:p>
          <a:p>
            <a:r>
              <a:rPr lang="en-US" sz="2000" dirty="0"/>
              <a:t>Step 5 - Finally! Display 'temp → data ---&gt; NULL'.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1268760"/>
            <a:ext cx="4662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Display() {</a:t>
            </a:r>
          </a:p>
          <a:p>
            <a:r>
              <a:rPr lang="en-US" dirty="0"/>
              <a:t>   temp = front;</a:t>
            </a:r>
          </a:p>
          <a:p>
            <a:r>
              <a:rPr lang="en-US" dirty="0"/>
              <a:t>   if ((front == NULL) &amp;&amp; (rear == NULL))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&lt;&lt;"Queue is empty"&lt;&lt;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return;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&lt;&lt;"Queue elements are: ";</a:t>
            </a:r>
          </a:p>
          <a:p>
            <a:r>
              <a:rPr lang="en-US" dirty="0"/>
              <a:t>   while (temp != NULL) {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&lt;&lt;temp-&gt;data&lt;&lt;" ";</a:t>
            </a:r>
          </a:p>
          <a:p>
            <a:r>
              <a:rPr lang="en-US" dirty="0"/>
              <a:t>      temp = temp-&gt;next;</a:t>
            </a:r>
          </a:p>
          <a:p>
            <a:r>
              <a:rPr lang="en-US" dirty="0"/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486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Display Elements in the Queue: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) Insert element to queue</a:t>
            </a:r>
          </a:p>
          <a:p>
            <a:r>
              <a:rPr lang="en-US" dirty="0"/>
              <a:t>2) Delete element from queue</a:t>
            </a:r>
          </a:p>
          <a:p>
            <a:r>
              <a:rPr lang="en-US" dirty="0"/>
              <a:t>3) Display all the elements of queue</a:t>
            </a:r>
          </a:p>
          <a:p>
            <a:r>
              <a:rPr lang="en-US" dirty="0"/>
              <a:t>4) Exit</a:t>
            </a:r>
          </a:p>
          <a:p>
            <a:r>
              <a:rPr lang="en-US" dirty="0"/>
              <a:t>Enter your choice : 1</a:t>
            </a:r>
          </a:p>
          <a:p>
            <a:r>
              <a:rPr lang="en-US" dirty="0"/>
              <a:t>Insert the element in queue : 4</a:t>
            </a:r>
          </a:p>
          <a:p>
            <a:r>
              <a:rPr lang="en-US" dirty="0"/>
              <a:t>Enter your choice : 1</a:t>
            </a:r>
          </a:p>
          <a:p>
            <a:r>
              <a:rPr lang="en-US" dirty="0"/>
              <a:t>Insert the element in queue : 3</a:t>
            </a:r>
          </a:p>
          <a:p>
            <a:r>
              <a:rPr lang="en-US" dirty="0"/>
              <a:t>Enter your choice : 1</a:t>
            </a:r>
          </a:p>
          <a:p>
            <a:r>
              <a:rPr lang="en-US" dirty="0"/>
              <a:t>Insert the element in queue : 5</a:t>
            </a:r>
          </a:p>
          <a:p>
            <a:r>
              <a:rPr lang="en-US" dirty="0"/>
              <a:t>Enter your choice : 2</a:t>
            </a:r>
          </a:p>
          <a:p>
            <a:r>
              <a:rPr lang="en-US" dirty="0"/>
              <a:t>Element deleted from queue is : 4</a:t>
            </a:r>
          </a:p>
          <a:p>
            <a:r>
              <a:rPr lang="en-US" dirty="0"/>
              <a:t>Enter your choice : 3</a:t>
            </a:r>
          </a:p>
          <a:p>
            <a:r>
              <a:rPr lang="en-US" dirty="0"/>
              <a:t>Queue elements are : 3 5</a:t>
            </a:r>
          </a:p>
          <a:p>
            <a:r>
              <a:rPr lang="en-US" dirty="0"/>
              <a:t>Enter your choice : 7</a:t>
            </a:r>
          </a:p>
          <a:p>
            <a:r>
              <a:rPr lang="en-US" dirty="0"/>
              <a:t>Invalid choice</a:t>
            </a:r>
          </a:p>
          <a:p>
            <a:r>
              <a:rPr lang="en-US" dirty="0"/>
              <a:t>Enter your choice : 4</a:t>
            </a:r>
          </a:p>
          <a:p>
            <a:r>
              <a:rPr lang="en-US" dirty="0"/>
              <a:t>Exit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-6403"/>
            <a:ext cx="153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78373"/>
            <a:ext cx="603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output of the above program is as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follows: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3411" y="1844824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chemeClr val="accent2"/>
                </a:solidFill>
              </a:rPr>
              <a:t>Queue</a:t>
            </a:r>
            <a:r>
              <a:rPr lang="en-US" sz="3200" dirty="0"/>
              <a:t>: a collection whose elements are added at one end (the </a:t>
            </a:r>
            <a:r>
              <a:rPr lang="en-US" sz="3200" b="1" i="1" dirty="0">
                <a:solidFill>
                  <a:schemeClr val="accent2"/>
                </a:solidFill>
              </a:rPr>
              <a:t>rear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chemeClr val="accent2"/>
                </a:solidFill>
              </a:rPr>
              <a:t>tail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of the queue) and removed from the other end (the </a:t>
            </a:r>
            <a:r>
              <a:rPr lang="en-US" sz="3200" b="1" i="1" dirty="0">
                <a:solidFill>
                  <a:schemeClr val="accent2"/>
                </a:solidFill>
              </a:rPr>
              <a:t>front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chemeClr val="accent2"/>
                </a:solidFill>
              </a:rPr>
              <a:t>head</a:t>
            </a:r>
            <a:r>
              <a:rPr lang="en-US" sz="3200" dirty="0"/>
              <a:t> of the queue)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 queue is a </a:t>
            </a:r>
            <a:r>
              <a:rPr lang="en-US" sz="3200" b="1" i="1" dirty="0">
                <a:solidFill>
                  <a:schemeClr val="accent2"/>
                </a:solidFill>
              </a:rPr>
              <a:t>FIFO</a:t>
            </a:r>
            <a:r>
              <a:rPr lang="en-US" sz="3200" dirty="0"/>
              <a:t> (first in, first out) data structure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Any waiting line is a queue: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check-out line at a grocery store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cars at a stop light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An assembly line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83671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Viva Voice Questions: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483043"/>
            <a:ext cx="5958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r>
              <a:rPr lang="en-US" dirty="0" smtClean="0"/>
              <a:t>    </a:t>
            </a:r>
            <a:r>
              <a:rPr lang="en-US" dirty="0"/>
              <a:t>In linked list implementation of queue, if only front pointer is maintained, which of the following operation take worst case linear time?</a:t>
            </a:r>
          </a:p>
          <a:p>
            <a:r>
              <a:rPr lang="en-US" dirty="0"/>
              <a:t>a) Insertion</a:t>
            </a:r>
          </a:p>
          <a:p>
            <a:r>
              <a:rPr lang="en-US" dirty="0"/>
              <a:t>b) Deletion</a:t>
            </a:r>
          </a:p>
          <a:p>
            <a:r>
              <a:rPr lang="en-US" dirty="0"/>
              <a:t>c) To empty a queue</a:t>
            </a:r>
          </a:p>
          <a:p>
            <a:r>
              <a:rPr lang="en-US" dirty="0"/>
              <a:t>d) Both Insertion and To empty a queue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7"/>
            <a:ext cx="6462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Q.2</a:t>
            </a:r>
            <a:r>
              <a:rPr lang="en-US" dirty="0" smtClean="0"/>
              <a:t>  In </a:t>
            </a:r>
            <a:r>
              <a:rPr lang="en-US" dirty="0"/>
              <a:t>linked list implementation of a queue, front and rear pointers are tracked. Which of these pointers will change during an insertion into a NONEMPTY queue?</a:t>
            </a:r>
          </a:p>
          <a:p>
            <a:r>
              <a:rPr lang="en-US" dirty="0"/>
              <a:t>a) Only front pointer</a:t>
            </a:r>
          </a:p>
          <a:p>
            <a:r>
              <a:rPr lang="en-US" dirty="0"/>
              <a:t>b) Only rear pointer</a:t>
            </a:r>
          </a:p>
          <a:p>
            <a:r>
              <a:rPr lang="en-US" dirty="0"/>
              <a:t>c) Both front and rear pointer</a:t>
            </a:r>
          </a:p>
          <a:p>
            <a:r>
              <a:rPr lang="en-US" dirty="0"/>
              <a:t>d) No pointer will be changed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789040"/>
            <a:ext cx="7137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Q.3  </a:t>
            </a:r>
            <a:r>
              <a:rPr lang="en-US" dirty="0" smtClean="0"/>
              <a:t>In </a:t>
            </a:r>
            <a:r>
              <a:rPr lang="en-US" dirty="0"/>
              <a:t>linked list implementation of a queue, front and rear pointers are tracked. Which of these pointers will change during an insertion into EMPTY queue?</a:t>
            </a:r>
          </a:p>
          <a:p>
            <a:r>
              <a:rPr lang="en-US" dirty="0"/>
              <a:t>a) Only front pointer</a:t>
            </a:r>
          </a:p>
          <a:p>
            <a:r>
              <a:rPr lang="en-US" dirty="0"/>
              <a:t>b) Only rear pointer</a:t>
            </a:r>
          </a:p>
          <a:p>
            <a:r>
              <a:rPr lang="en-US" dirty="0"/>
              <a:t>c) Both front and rear pointer</a:t>
            </a:r>
          </a:p>
          <a:p>
            <a:r>
              <a:rPr lang="en-US" dirty="0"/>
              <a:t>d) No pointer will be changed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6534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Q.4</a:t>
            </a:r>
            <a:r>
              <a:rPr lang="en-US" dirty="0" smtClean="0"/>
              <a:t>  In </a:t>
            </a:r>
            <a:r>
              <a:rPr lang="en-US" dirty="0"/>
              <a:t>linked list implementation of a queue, from where is the item deleted?</a:t>
            </a:r>
          </a:p>
          <a:p>
            <a:r>
              <a:rPr lang="en-US" dirty="0"/>
              <a:t>a) At the head of link list</a:t>
            </a:r>
          </a:p>
          <a:p>
            <a:r>
              <a:rPr lang="en-US" dirty="0"/>
              <a:t>b) At the </a:t>
            </a:r>
            <a:r>
              <a:rPr lang="en-US" dirty="0" err="1"/>
              <a:t>centre</a:t>
            </a:r>
            <a:r>
              <a:rPr lang="en-US" dirty="0"/>
              <a:t> position in the link list</a:t>
            </a:r>
          </a:p>
          <a:p>
            <a:r>
              <a:rPr lang="en-US" dirty="0"/>
              <a:t>c) At the tail of the link list</a:t>
            </a:r>
          </a:p>
          <a:p>
            <a:r>
              <a:rPr lang="en-US" dirty="0"/>
              <a:t>d) Node before the tail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573016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Q.5</a:t>
            </a:r>
            <a:r>
              <a:rPr lang="en-US" dirty="0" smtClean="0"/>
              <a:t>  In </a:t>
            </a:r>
            <a:r>
              <a:rPr lang="en-US" dirty="0"/>
              <a:t>linked list implementation of a queue, the important condition for a queue to be empty is?</a:t>
            </a:r>
          </a:p>
          <a:p>
            <a:r>
              <a:rPr lang="en-US" dirty="0"/>
              <a:t>a) FRONT is null</a:t>
            </a:r>
          </a:p>
          <a:p>
            <a:r>
              <a:rPr lang="en-US" dirty="0"/>
              <a:t>b) REAR is null</a:t>
            </a:r>
          </a:p>
          <a:p>
            <a:r>
              <a:rPr lang="en-US" dirty="0"/>
              <a:t>c) LINK is empty</a:t>
            </a:r>
          </a:p>
          <a:p>
            <a:r>
              <a:rPr lang="en-US" dirty="0"/>
              <a:t>d) FRONT==REAR-1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4AE39C9-5467-4240-A49C-2847669A577D}" type="slidenum">
              <a:rPr lang="en-US"/>
              <a:t>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 err="1">
                <a:solidFill>
                  <a:schemeClr val="accent2"/>
                </a:solidFill>
              </a:rPr>
              <a:t>enqueue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add an element to the tail of a queue</a:t>
            </a:r>
          </a:p>
          <a:p>
            <a:pPr>
              <a:lnSpc>
                <a:spcPct val="90000"/>
              </a:lnSpc>
            </a:pPr>
            <a:r>
              <a:rPr lang="en-US" b="1" i="1" dirty="0" err="1">
                <a:solidFill>
                  <a:schemeClr val="accent2"/>
                </a:solidFill>
              </a:rPr>
              <a:t>dequeue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remove an element from the head of a queue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first </a:t>
            </a:r>
            <a:r>
              <a:rPr lang="en-US" dirty="0"/>
              <a:t>: examine the element at the head of the queue (“peek”)</a:t>
            </a:r>
          </a:p>
          <a:p>
            <a:pPr>
              <a:lnSpc>
                <a:spcPct val="90000"/>
              </a:lnSpc>
            </a:pPr>
            <a:r>
              <a:rPr lang="en-US" dirty="0"/>
              <a:t>Other useful operations (e.g. is the queue empty)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It </a:t>
            </a:r>
            <a:r>
              <a:rPr lang="en-US" dirty="0" smtClean="0">
                <a:solidFill>
                  <a:schemeClr val="hlink"/>
                </a:solidFill>
              </a:rPr>
              <a:t>can not </a:t>
            </a:r>
            <a:r>
              <a:rPr lang="en-US" dirty="0">
                <a:solidFill>
                  <a:schemeClr val="hlink"/>
                </a:solidFill>
              </a:rPr>
              <a:t>access the elements in the middle of the queue!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0031969-7786-4A0D-8709-0E691E9C33CA}" type="slidenum">
              <a:rPr lang="en-US"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Queue Implementation</a:t>
            </a:r>
            <a:br>
              <a:rPr lang="en-US"/>
            </a:br>
            <a:r>
              <a:rPr lang="en-US"/>
              <a:t>    Using a Linked List</a:t>
            </a:r>
            <a:br>
              <a:rPr lang="en-US"/>
            </a:b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Internally, the queue is represented as a </a:t>
            </a:r>
            <a:r>
              <a:rPr lang="en-US" sz="2800" b="1" i="1">
                <a:solidFill>
                  <a:schemeClr val="accent2"/>
                </a:solidFill>
              </a:rPr>
              <a:t>linked list of nodes</a:t>
            </a:r>
            <a:r>
              <a:rPr lang="en-US" sz="2800" i="1"/>
              <a:t>, </a:t>
            </a:r>
            <a:r>
              <a:rPr lang="en-US" sz="2800"/>
              <a:t>with each node containing a data element</a:t>
            </a:r>
          </a:p>
          <a:p>
            <a:pPr>
              <a:lnSpc>
                <a:spcPct val="90000"/>
              </a:lnSpc>
            </a:pPr>
            <a:r>
              <a:rPr lang="en-US" sz="2800"/>
              <a:t>We need </a:t>
            </a:r>
            <a:r>
              <a:rPr lang="en-US" sz="2800" i="1"/>
              <a:t>two</a:t>
            </a:r>
            <a:r>
              <a:rPr lang="en-US" sz="2800"/>
              <a:t> pointers for the linked list </a:t>
            </a:r>
          </a:p>
          <a:p>
            <a:pPr lvl="1">
              <a:lnSpc>
                <a:spcPct val="90000"/>
              </a:lnSpc>
            </a:pPr>
            <a:r>
              <a:rPr lang="en-US"/>
              <a:t>A pointer to the beginning of the linked list (</a:t>
            </a:r>
            <a:r>
              <a:rPr lang="en-US" b="1" i="1">
                <a:solidFill>
                  <a:schemeClr val="accent2"/>
                </a:solidFill>
              </a:rPr>
              <a:t>front</a:t>
            </a:r>
            <a:r>
              <a:rPr lang="en-US"/>
              <a:t> of queue)</a:t>
            </a:r>
          </a:p>
          <a:p>
            <a:pPr lvl="1">
              <a:lnSpc>
                <a:spcPct val="90000"/>
              </a:lnSpc>
            </a:pPr>
            <a:r>
              <a:rPr lang="en-US"/>
              <a:t>A pointer to the end of the linked list (</a:t>
            </a:r>
            <a:r>
              <a:rPr lang="en-US" b="1" i="1">
                <a:solidFill>
                  <a:schemeClr val="accent2"/>
                </a:solidFill>
              </a:rPr>
              <a:t>rear</a:t>
            </a:r>
            <a:r>
              <a:rPr lang="en-US"/>
              <a:t> of queue)</a:t>
            </a:r>
          </a:p>
          <a:p>
            <a:pPr>
              <a:lnSpc>
                <a:spcPct val="90000"/>
              </a:lnSpc>
            </a:pPr>
            <a:r>
              <a:rPr lang="en-US" sz="2800"/>
              <a:t>We will also have a </a:t>
            </a:r>
            <a:r>
              <a:rPr lang="en-US" sz="2800" b="1" i="1">
                <a:solidFill>
                  <a:schemeClr val="accent2"/>
                </a:solidFill>
              </a:rPr>
              <a:t>count</a:t>
            </a:r>
            <a:r>
              <a:rPr lang="en-US" sz="2800"/>
              <a:t> of the number of items in the queue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AC0A887-2D94-4918-9AC6-B7339AD97AAE}" type="slidenum">
              <a:rPr lang="en-US"/>
              <a:t>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Implementation of a Queue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133600" y="5257800"/>
            <a:ext cx="838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286000" y="4876800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905000" y="28956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133600" y="3505200"/>
            <a:ext cx="762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2098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762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209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733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4038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8862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438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4648200" y="4648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0292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48768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57150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6019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58674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51816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6629400" y="4648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705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7010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68580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3" name="Freeform 45"/>
          <p:cNvSpPr/>
          <p:nvPr/>
        </p:nvSpPr>
        <p:spPr bwMode="auto">
          <a:xfrm>
            <a:off x="2438400" y="3162300"/>
            <a:ext cx="44196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208" y="72"/>
              </a:cxn>
              <a:cxn ang="0">
                <a:pos x="2784" y="504"/>
              </a:cxn>
            </a:cxnLst>
            <a:rect l="0" t="0" r="r" b="b"/>
            <a:pathLst>
              <a:path w="2784" h="504">
                <a:moveTo>
                  <a:pt x="0" y="72"/>
                </a:moveTo>
                <a:cubicBezTo>
                  <a:pt x="872" y="36"/>
                  <a:pt x="1744" y="0"/>
                  <a:pt x="2208" y="72"/>
                </a:cubicBezTo>
                <a:cubicBezTo>
                  <a:pt x="2672" y="144"/>
                  <a:pt x="2728" y="324"/>
                  <a:pt x="2784" y="504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1905000" y="1752600"/>
            <a:ext cx="5105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/>
              <a:t> containing four elements</a:t>
            </a: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7236296" y="4149080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740352" y="4149080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596336" y="4365104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85932B3-4F05-4A28-99E8-E66570E57C9D}" type="slidenum">
              <a:rPr lang="en-US"/>
              <a:t>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Element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09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8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905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1336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133600" y="4267200"/>
            <a:ext cx="762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657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733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4038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8862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38400" y="4038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648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72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029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71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6019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41910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5181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6705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7010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6172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6858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8001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7696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001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7162800" y="40386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7848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2" name="Freeform 42"/>
          <p:cNvSpPr/>
          <p:nvPr/>
        </p:nvSpPr>
        <p:spPr bwMode="auto">
          <a:xfrm>
            <a:off x="2438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1295400" y="1676400"/>
            <a:ext cx="6858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in a node at the end of the list, </a:t>
            </a:r>
            <a:r>
              <a:rPr lang="en-US">
                <a:solidFill>
                  <a:schemeClr val="accent2"/>
                </a:solidFill>
              </a:rPr>
              <a:t>rear</a:t>
            </a:r>
            <a:r>
              <a:rPr lang="en-US"/>
              <a:t> points to the new node,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is incremented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8100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604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460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A243428-582C-4F67-9AA2-ABAA1FFC1F92}" type="slidenum">
              <a:rPr lang="en-US"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 </a:t>
            </a:r>
            <a:r>
              <a:rPr lang="en-US" b="1">
                <a:solidFill>
                  <a:schemeClr val="accent2"/>
                </a:solidFill>
              </a:rPr>
              <a:t>dequeue</a:t>
            </a:r>
            <a:r>
              <a:rPr lang="en-US"/>
              <a:t> Operation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209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133600" y="5181600"/>
            <a:ext cx="838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count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3603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905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3600" y="3429000"/>
            <a:ext cx="762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rear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133600" y="4267200"/>
            <a:ext cx="762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front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2209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2438400" y="4038600"/>
            <a:ext cx="228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4648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472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5029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571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6019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5867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5181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705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7010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6172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6858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1066800" y="1676400"/>
            <a:ext cx="76962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 containing         is removed from the front of the list (see previous slide),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 now points to the node that was formerly second,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has been decremented.</a:t>
            </a:r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7696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8001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71628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7848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4" name="Freeform 40"/>
          <p:cNvSpPr/>
          <p:nvPr/>
        </p:nvSpPr>
        <p:spPr bwMode="auto">
          <a:xfrm>
            <a:off x="2438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3200400" y="1524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900113" y="386080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1204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1433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8100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604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8460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:\queues_fig1.jpg"/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34388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389" y="0"/>
            <a:ext cx="212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\\PINON\bebis\Courses\CS308\Notes\Figures\queues_fig2.jpg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915400" cy="532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9ABFE1-BC0E-451A-A8EA-EEC1AC677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40DBA-623C-4AF8-B701-B10745A83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86998d-6c59-4edf-8766-84e7bf90a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69F47A-8678-4396-A507-4F28370201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1338</Words>
  <Application>Microsoft Office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Data Structure  Lab no.-8 The Queue Using Linked List </vt:lpstr>
      <vt:lpstr>Queues</vt:lpstr>
      <vt:lpstr>Queue Operations</vt:lpstr>
      <vt:lpstr>Queue Implementation     Using a Linked List </vt:lpstr>
      <vt:lpstr>Linked Implementation of a Queue</vt:lpstr>
      <vt:lpstr>Queue After Adding Element</vt:lpstr>
      <vt:lpstr>Queue After a dequeue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23</cp:revision>
  <dcterms:created xsi:type="dcterms:W3CDTF">2020-07-11T12:49:00Z</dcterms:created>
  <dcterms:modified xsi:type="dcterms:W3CDTF">2023-11-23T08:55:39Z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  <property fmtid="{D5CDD505-2E9C-101B-9397-08002B2CF9AE}" pid="3" name="ContentTypeId">
    <vt:lpwstr>0x010100EB28F4A5B7108743983B5F3D6F43D3CA</vt:lpwstr>
  </property>
</Properties>
</file>