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3" r:id="rId4"/>
    <p:sldId id="265" r:id="rId5"/>
    <p:sldId id="291" r:id="rId6"/>
    <p:sldId id="295" r:id="rId7"/>
    <p:sldId id="259" r:id="rId8"/>
    <p:sldId id="260" r:id="rId9"/>
    <p:sldId id="261" r:id="rId10"/>
    <p:sldId id="297" r:id="rId11"/>
    <p:sldId id="262" r:id="rId12"/>
    <p:sldId id="299" r:id="rId13"/>
    <p:sldId id="279" r:id="rId14"/>
    <p:sldId id="301" r:id="rId15"/>
    <p:sldId id="302" r:id="rId16"/>
    <p:sldId id="303" r:id="rId17"/>
    <p:sldId id="307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Tahoma" panose="020B0604030504040204" pitchFamily="34" charset="0"/>
              </a:rPr>
              <a:t>13</a:t>
            </a:fld>
            <a:endParaRPr lang="en-US" sz="1200" dirty="0">
              <a:latin typeface="Tahoma" panose="020B0604030504040204" pitchFamily="34" charset="0"/>
            </a:endParaRPr>
          </a:p>
        </p:txBody>
      </p:sp>
      <p:sp>
        <p:nvSpPr>
          <p:cNvPr id="275458" name="Slide Image Placeholder 2754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5459" name="Text Placeholder 27545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/>
          <a:lstStyle/>
          <a:p>
            <a:pPr lvl="0"/>
            <a:endParaRPr dirty="0"/>
          </a:p>
          <a:p>
            <a:pPr lvl="0"/>
            <a:endParaRPr dirty="0"/>
          </a:p>
          <a:p>
            <a:pPr lvl="0"/>
            <a:r>
              <a:rPr dirty="0"/>
              <a:t>The iterative version of this can get somewhat messy, but it’s not really any big deal.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8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B3A2-A097-4003-A560-D5E973D62B6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78FD-44ED-4002-A336-9458DE632A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 Structure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Lab no</a:t>
            </a:r>
            <a:r>
              <a:rPr lang="en-US" dirty="0" smtClean="0">
                <a:solidFill>
                  <a:schemeClr val="accent1"/>
                </a:solidFill>
              </a:rPr>
              <a:t>.-10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Insertion, Deletion and Display (</a:t>
            </a:r>
            <a:r>
              <a:rPr lang="en-US" sz="2800" dirty="0" err="1" smtClean="0"/>
              <a:t>Inorder</a:t>
            </a:r>
            <a:r>
              <a:rPr lang="en-US" sz="2800" dirty="0" smtClean="0"/>
              <a:t>, Preorder and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) on Binary Search Tree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s 91137"/>
          <p:cNvSpPr/>
          <p:nvPr/>
        </p:nvSpPr>
        <p:spPr>
          <a:xfrm>
            <a:off x="294005" y="186690"/>
            <a:ext cx="8272780" cy="10134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charset="-120"/>
              </a:defRPr>
            </a:lvl1pPr>
          </a:lstStyle>
          <a:p>
            <a:pPr lvl="0" algn="ctr"/>
            <a:endParaRPr lang="en-US" altLang="zh-TW"/>
          </a:p>
        </p:txBody>
      </p:sp>
      <p:sp>
        <p:nvSpPr>
          <p:cNvPr id="91139" name="Text Box 91138"/>
          <p:cNvSpPr txBox="1"/>
          <p:nvPr/>
        </p:nvSpPr>
        <p:spPr>
          <a:xfrm>
            <a:off x="1250950" y="1546225"/>
            <a:ext cx="874713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2800">
                <a:solidFill>
                  <a:srgbClr val="CC3300"/>
                </a:solidFill>
              </a:rPr>
              <a:t>leaf</a:t>
            </a:r>
          </a:p>
          <a:p>
            <a:pPr algn="ctr"/>
            <a:r>
              <a:rPr lang="en-US" altLang="zh-TW" sz="2800">
                <a:solidFill>
                  <a:srgbClr val="CC3300"/>
                </a:solidFill>
              </a:rPr>
              <a:t>node</a:t>
            </a:r>
            <a:endParaRPr lang="en-US" altLang="zh-TW" sz="2400">
              <a:solidFill>
                <a:srgbClr val="CC3300"/>
              </a:solidFill>
            </a:endParaRPr>
          </a:p>
        </p:txBody>
      </p:sp>
      <p:sp>
        <p:nvSpPr>
          <p:cNvPr id="91140" name="Oval 91139"/>
          <p:cNvSpPr/>
          <p:nvPr/>
        </p:nvSpPr>
        <p:spPr>
          <a:xfrm>
            <a:off x="2838450" y="16160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1141" name="Oval 91140"/>
          <p:cNvSpPr/>
          <p:nvPr/>
        </p:nvSpPr>
        <p:spPr>
          <a:xfrm>
            <a:off x="2227263" y="24336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2" name="Oval 91141"/>
          <p:cNvSpPr/>
          <p:nvPr/>
        </p:nvSpPr>
        <p:spPr>
          <a:xfrm>
            <a:off x="3478213" y="24003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3" name="Oval 91142"/>
          <p:cNvSpPr/>
          <p:nvPr/>
        </p:nvSpPr>
        <p:spPr>
          <a:xfrm>
            <a:off x="1717675" y="3341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4" name="Straight Connector 91143"/>
          <p:cNvSpPr/>
          <p:nvPr/>
        </p:nvSpPr>
        <p:spPr>
          <a:xfrm flipH="1">
            <a:off x="2438400" y="200342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1145" name="Straight Connector 91144"/>
          <p:cNvSpPr/>
          <p:nvPr/>
        </p:nvSpPr>
        <p:spPr>
          <a:xfrm flipH="1">
            <a:off x="1924050" y="2803525"/>
            <a:ext cx="349250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1146" name="Rectangles 91145"/>
          <p:cNvSpPr/>
          <p:nvPr/>
        </p:nvSpPr>
        <p:spPr>
          <a:xfrm>
            <a:off x="2295525" y="24018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147" name="Rectangles 91146"/>
          <p:cNvSpPr/>
          <p:nvPr/>
        </p:nvSpPr>
        <p:spPr>
          <a:xfrm>
            <a:off x="1771650" y="32908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148" name="Straight Connector 91147"/>
          <p:cNvSpPr/>
          <p:nvPr/>
        </p:nvSpPr>
        <p:spPr>
          <a:xfrm>
            <a:off x="3154363" y="1993900"/>
            <a:ext cx="536575" cy="404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1156" name="Text Box 91155"/>
          <p:cNvSpPr txBox="1"/>
          <p:nvPr/>
        </p:nvSpPr>
        <p:spPr>
          <a:xfrm>
            <a:off x="3451225" y="23463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80</a:t>
            </a:r>
            <a:endParaRPr lang="en-US" altLang="zh-TW" sz="3200">
              <a:solidFill>
                <a:srgbClr val="CC3300"/>
              </a:solidFill>
            </a:endParaRPr>
          </a:p>
        </p:txBody>
      </p:sp>
      <p:sp>
        <p:nvSpPr>
          <p:cNvPr id="91183" name="Oval 91182"/>
          <p:cNvSpPr/>
          <p:nvPr/>
        </p:nvSpPr>
        <p:spPr>
          <a:xfrm>
            <a:off x="3276600" y="289560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84" name="Oval 91183"/>
          <p:cNvSpPr/>
          <p:nvPr/>
        </p:nvSpPr>
        <p:spPr>
          <a:xfrm>
            <a:off x="4495800" y="371475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85" name="Text Box 91184"/>
          <p:cNvSpPr txBox="1"/>
          <p:nvPr/>
        </p:nvSpPr>
        <p:spPr>
          <a:xfrm>
            <a:off x="4568825" y="36385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186" name="Straight Connector 91185"/>
          <p:cNvSpPr/>
          <p:nvPr/>
        </p:nvSpPr>
        <p:spPr>
          <a:xfrm>
            <a:off x="3733800" y="3333750"/>
            <a:ext cx="800100" cy="495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87" name="Straight Connector 91186"/>
          <p:cNvSpPr/>
          <p:nvPr/>
        </p:nvSpPr>
        <p:spPr>
          <a:xfrm flipH="1">
            <a:off x="2457450" y="3390900"/>
            <a:ext cx="914400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88" name="Straight Connector 91187"/>
          <p:cNvSpPr/>
          <p:nvPr/>
        </p:nvSpPr>
        <p:spPr>
          <a:xfrm flipH="1">
            <a:off x="1714500" y="39624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89" name="Straight Connector 91188"/>
          <p:cNvSpPr/>
          <p:nvPr/>
        </p:nvSpPr>
        <p:spPr>
          <a:xfrm>
            <a:off x="1733550" y="51625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90" name="Straight Connector 91189"/>
          <p:cNvSpPr/>
          <p:nvPr/>
        </p:nvSpPr>
        <p:spPr>
          <a:xfrm>
            <a:off x="2419350" y="39624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91" name="Text Box 91190"/>
          <p:cNvSpPr txBox="1"/>
          <p:nvPr/>
        </p:nvSpPr>
        <p:spPr>
          <a:xfrm>
            <a:off x="2139950" y="44196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91193" name="Straight Connector 91192"/>
          <p:cNvSpPr/>
          <p:nvPr/>
        </p:nvSpPr>
        <p:spPr>
          <a:xfrm>
            <a:off x="4724400" y="42672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98" name="Straight Connector 91197"/>
          <p:cNvSpPr/>
          <p:nvPr/>
        </p:nvSpPr>
        <p:spPr>
          <a:xfrm flipH="1">
            <a:off x="4991100" y="50292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99" name="Straight Connector 91198"/>
          <p:cNvSpPr/>
          <p:nvPr/>
        </p:nvSpPr>
        <p:spPr>
          <a:xfrm>
            <a:off x="5010150" y="62293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00" name="Straight Connector 91199"/>
          <p:cNvSpPr/>
          <p:nvPr/>
        </p:nvSpPr>
        <p:spPr>
          <a:xfrm>
            <a:off x="5695950" y="50292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01" name="Text Box 91200"/>
          <p:cNvSpPr txBox="1"/>
          <p:nvPr/>
        </p:nvSpPr>
        <p:spPr>
          <a:xfrm>
            <a:off x="5416550" y="54864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91206" name="Text Box 91205"/>
          <p:cNvSpPr txBox="1"/>
          <p:nvPr/>
        </p:nvSpPr>
        <p:spPr>
          <a:xfrm>
            <a:off x="3349625" y="28003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207" name="Text Box 91206"/>
          <p:cNvSpPr txBox="1"/>
          <p:nvPr/>
        </p:nvSpPr>
        <p:spPr>
          <a:xfrm>
            <a:off x="4194175" y="4248150"/>
            <a:ext cx="477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>
                <a:solidFill>
                  <a:srgbClr val="CC3300"/>
                </a:solidFill>
              </a:rPr>
              <a:t>X</a:t>
            </a:r>
          </a:p>
        </p:txBody>
      </p:sp>
      <p:sp>
        <p:nvSpPr>
          <p:cNvPr id="91208" name="Oval 91207"/>
          <p:cNvSpPr/>
          <p:nvPr/>
        </p:nvSpPr>
        <p:spPr>
          <a:xfrm>
            <a:off x="5886450" y="1028700"/>
            <a:ext cx="51435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211" name="Straight Connector 91210"/>
          <p:cNvSpPr/>
          <p:nvPr/>
        </p:nvSpPr>
        <p:spPr>
          <a:xfrm>
            <a:off x="6343650" y="1466850"/>
            <a:ext cx="800100" cy="495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13" name="Straight Connector 91212"/>
          <p:cNvSpPr/>
          <p:nvPr/>
        </p:nvSpPr>
        <p:spPr>
          <a:xfrm flipH="1">
            <a:off x="6438900" y="20193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14" name="Straight Connector 91213"/>
          <p:cNvSpPr/>
          <p:nvPr/>
        </p:nvSpPr>
        <p:spPr>
          <a:xfrm>
            <a:off x="6457950" y="32194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15" name="Straight Connector 91214"/>
          <p:cNvSpPr/>
          <p:nvPr/>
        </p:nvSpPr>
        <p:spPr>
          <a:xfrm>
            <a:off x="7143750" y="20193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16" name="Text Box 91215"/>
          <p:cNvSpPr txBox="1"/>
          <p:nvPr/>
        </p:nvSpPr>
        <p:spPr>
          <a:xfrm>
            <a:off x="6864350" y="2476500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91217" name="Text Box 91216"/>
          <p:cNvSpPr txBox="1"/>
          <p:nvPr/>
        </p:nvSpPr>
        <p:spPr>
          <a:xfrm>
            <a:off x="5959475" y="9334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219" name="Straight Connector 91218"/>
          <p:cNvSpPr/>
          <p:nvPr/>
        </p:nvSpPr>
        <p:spPr>
          <a:xfrm flipH="1">
            <a:off x="5124450" y="1562100"/>
            <a:ext cx="914400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20" name="Straight Connector 91219"/>
          <p:cNvSpPr/>
          <p:nvPr/>
        </p:nvSpPr>
        <p:spPr>
          <a:xfrm flipH="1">
            <a:off x="4381500" y="2133600"/>
            <a:ext cx="7239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21" name="Straight Connector 91220"/>
          <p:cNvSpPr/>
          <p:nvPr/>
        </p:nvSpPr>
        <p:spPr>
          <a:xfrm>
            <a:off x="4400550" y="3333750"/>
            <a:ext cx="154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22" name="Straight Connector 91221"/>
          <p:cNvSpPr/>
          <p:nvPr/>
        </p:nvSpPr>
        <p:spPr>
          <a:xfrm>
            <a:off x="5086350" y="2133600"/>
            <a:ext cx="83820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223" name="Text Box 91222"/>
          <p:cNvSpPr txBox="1"/>
          <p:nvPr/>
        </p:nvSpPr>
        <p:spPr>
          <a:xfrm>
            <a:off x="4854575" y="2639695"/>
            <a:ext cx="6350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32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91224" name="Straight Connector 91223"/>
          <p:cNvSpPr/>
          <p:nvPr/>
        </p:nvSpPr>
        <p:spPr>
          <a:xfrm flipV="1">
            <a:off x="6172200" y="3524250"/>
            <a:ext cx="0" cy="16954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" name="Text Box 4"/>
          <p:cNvSpPr txBox="1"/>
          <p:nvPr/>
        </p:nvSpPr>
        <p:spPr>
          <a:xfrm>
            <a:off x="563880" y="186690"/>
            <a:ext cx="80022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sym typeface="+mn-ea"/>
              </a:rPr>
              <a:t>Delete a leaf node and with one child from BST: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772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elete a node with two children from BST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Step 1: Find the node to be deleted using search operation</a:t>
            </a:r>
          </a:p>
          <a:p>
            <a:r>
              <a:rPr lang="en-US" dirty="0" smtClean="0"/>
              <a:t>Step 2: If it has two children, then find the largest node in its left </a:t>
            </a:r>
            <a:r>
              <a:rPr lang="en-US" dirty="0" err="1" smtClean="0"/>
              <a:t>subtree</a:t>
            </a:r>
            <a:r>
              <a:rPr lang="en-US" dirty="0" smtClean="0"/>
              <a:t> (OR) the </a:t>
            </a:r>
          </a:p>
          <a:p>
            <a:r>
              <a:rPr lang="en-US" dirty="0" smtClean="0"/>
              <a:t>smallest node in its right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3: Swap both deleting node and node which found in above step.</a:t>
            </a:r>
          </a:p>
          <a:p>
            <a:r>
              <a:rPr lang="en-US" dirty="0" smtClean="0"/>
              <a:t>Step 4: Then, check whether deleting node came to case 1 or case 2 else </a:t>
            </a:r>
            <a:r>
              <a:rPr lang="en-US" dirty="0" err="1" smtClean="0"/>
              <a:t>goto</a:t>
            </a:r>
            <a:r>
              <a:rPr lang="en-US" dirty="0" smtClean="0"/>
              <a:t> steps 2</a:t>
            </a:r>
          </a:p>
          <a:p>
            <a:r>
              <a:rPr lang="en-US" dirty="0" smtClean="0"/>
              <a:t>Step 5: If it comes to case 1, then delete using case 1 logic.</a:t>
            </a:r>
          </a:p>
          <a:p>
            <a:r>
              <a:rPr lang="en-US" dirty="0" smtClean="0"/>
              <a:t>Step 6: If it comes to case 2, then delete using case 2 logic.</a:t>
            </a:r>
          </a:p>
          <a:p>
            <a:r>
              <a:rPr lang="en-US" dirty="0" smtClean="0"/>
              <a:t>Step 7: Repeat the same process until node is deleted from the tree.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s 89089"/>
          <p:cNvSpPr/>
          <p:nvPr/>
        </p:nvSpPr>
        <p:spPr>
          <a:xfrm>
            <a:off x="-2589530" y="309880"/>
            <a:ext cx="10694035" cy="98044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charset="-120"/>
              </a:defRPr>
            </a:lvl1pPr>
          </a:lstStyle>
          <a:p>
            <a:pPr lvl="0" algn="ctr"/>
            <a:endParaRPr lang="en-US" altLang="zh-TW"/>
          </a:p>
        </p:txBody>
      </p:sp>
      <p:sp>
        <p:nvSpPr>
          <p:cNvPr id="89091" name="Oval 89090"/>
          <p:cNvSpPr/>
          <p:nvPr/>
        </p:nvSpPr>
        <p:spPr>
          <a:xfrm>
            <a:off x="2838450" y="16160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9092" name="Oval 89091"/>
          <p:cNvSpPr/>
          <p:nvPr/>
        </p:nvSpPr>
        <p:spPr>
          <a:xfrm>
            <a:off x="2227263" y="24336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093" name="Oval 89092"/>
          <p:cNvSpPr/>
          <p:nvPr/>
        </p:nvSpPr>
        <p:spPr>
          <a:xfrm>
            <a:off x="3478213" y="2400300"/>
            <a:ext cx="392112" cy="392113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094" name="Oval 89093"/>
          <p:cNvSpPr/>
          <p:nvPr/>
        </p:nvSpPr>
        <p:spPr>
          <a:xfrm>
            <a:off x="1717675" y="3341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095" name="Straight Connector 89094"/>
          <p:cNvSpPr/>
          <p:nvPr/>
        </p:nvSpPr>
        <p:spPr>
          <a:xfrm flipH="1">
            <a:off x="2438400" y="200342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096" name="Straight Connector 89095"/>
          <p:cNvSpPr/>
          <p:nvPr/>
        </p:nvSpPr>
        <p:spPr>
          <a:xfrm flipH="1">
            <a:off x="1924050" y="2803525"/>
            <a:ext cx="349250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097" name="Rectangles 89096"/>
          <p:cNvSpPr/>
          <p:nvPr/>
        </p:nvSpPr>
        <p:spPr>
          <a:xfrm>
            <a:off x="2181225" y="24399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9098" name="Rectangles 89097"/>
          <p:cNvSpPr/>
          <p:nvPr/>
        </p:nvSpPr>
        <p:spPr>
          <a:xfrm>
            <a:off x="3441700" y="23923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9099" name="Rectangles 89098"/>
          <p:cNvSpPr/>
          <p:nvPr/>
        </p:nvSpPr>
        <p:spPr>
          <a:xfrm>
            <a:off x="1657350" y="33480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9100" name="Straight Connector 89099"/>
          <p:cNvSpPr/>
          <p:nvPr/>
        </p:nvSpPr>
        <p:spPr>
          <a:xfrm>
            <a:off x="3154363" y="1993900"/>
            <a:ext cx="536575" cy="404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01" name="Oval 89100"/>
          <p:cNvSpPr/>
          <p:nvPr/>
        </p:nvSpPr>
        <p:spPr>
          <a:xfrm>
            <a:off x="2643188" y="33258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2" name="Straight Connector 89101"/>
          <p:cNvSpPr/>
          <p:nvPr/>
        </p:nvSpPr>
        <p:spPr>
          <a:xfrm>
            <a:off x="2530475" y="2822575"/>
            <a:ext cx="333375" cy="5127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03" name="Rectangles 89102"/>
          <p:cNvSpPr/>
          <p:nvPr/>
        </p:nvSpPr>
        <p:spPr>
          <a:xfrm>
            <a:off x="2581275" y="33305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9104" name="Oval 89103"/>
          <p:cNvSpPr/>
          <p:nvPr/>
        </p:nvSpPr>
        <p:spPr>
          <a:xfrm>
            <a:off x="3143250" y="33385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5" name="Rectangles 89104"/>
          <p:cNvSpPr/>
          <p:nvPr/>
        </p:nvSpPr>
        <p:spPr>
          <a:xfrm>
            <a:off x="3106738" y="33305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9106" name="Oval 89105"/>
          <p:cNvSpPr/>
          <p:nvPr/>
        </p:nvSpPr>
        <p:spPr>
          <a:xfrm>
            <a:off x="3892550" y="33147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7" name="Rectangles 89106"/>
          <p:cNvSpPr/>
          <p:nvPr/>
        </p:nvSpPr>
        <p:spPr>
          <a:xfrm>
            <a:off x="3856038" y="3306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9108" name="Straight Connector 89107"/>
          <p:cNvSpPr/>
          <p:nvPr/>
        </p:nvSpPr>
        <p:spPr>
          <a:xfrm flipH="1">
            <a:off x="3328988" y="2774950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09" name="Straight Connector 89108"/>
          <p:cNvSpPr/>
          <p:nvPr/>
        </p:nvSpPr>
        <p:spPr>
          <a:xfrm>
            <a:off x="3792538" y="2763838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10" name="Oval 89109"/>
          <p:cNvSpPr/>
          <p:nvPr/>
        </p:nvSpPr>
        <p:spPr>
          <a:xfrm>
            <a:off x="2797175" y="42878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11" name="Rectangles 89110"/>
          <p:cNvSpPr/>
          <p:nvPr/>
        </p:nvSpPr>
        <p:spPr>
          <a:xfrm>
            <a:off x="2760663" y="4279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9112" name="Oval 89111"/>
          <p:cNvSpPr/>
          <p:nvPr/>
        </p:nvSpPr>
        <p:spPr>
          <a:xfrm>
            <a:off x="3546475" y="42640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13" name="Rectangles 89112"/>
          <p:cNvSpPr/>
          <p:nvPr/>
        </p:nvSpPr>
        <p:spPr>
          <a:xfrm>
            <a:off x="3509963" y="42560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9114" name="Straight Connector 89113"/>
          <p:cNvSpPr/>
          <p:nvPr/>
        </p:nvSpPr>
        <p:spPr>
          <a:xfrm flipH="1">
            <a:off x="2982913" y="3724275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15" name="Straight Connector 89114"/>
          <p:cNvSpPr/>
          <p:nvPr/>
        </p:nvSpPr>
        <p:spPr>
          <a:xfrm>
            <a:off x="3446463" y="3713163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16" name="Oval 89115"/>
          <p:cNvSpPr/>
          <p:nvPr/>
        </p:nvSpPr>
        <p:spPr>
          <a:xfrm>
            <a:off x="3222625" y="50942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17" name="Rectangles 89116"/>
          <p:cNvSpPr/>
          <p:nvPr/>
        </p:nvSpPr>
        <p:spPr>
          <a:xfrm>
            <a:off x="3186113" y="50863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9118" name="Straight Connector 89117"/>
          <p:cNvSpPr/>
          <p:nvPr/>
        </p:nvSpPr>
        <p:spPr>
          <a:xfrm flipH="1">
            <a:off x="3411538" y="4597400"/>
            <a:ext cx="203200" cy="5000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19" name="Oval 89118"/>
          <p:cNvSpPr/>
          <p:nvPr/>
        </p:nvSpPr>
        <p:spPr>
          <a:xfrm>
            <a:off x="6657975" y="157797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9120" name="Oval 89119"/>
          <p:cNvSpPr/>
          <p:nvPr/>
        </p:nvSpPr>
        <p:spPr>
          <a:xfrm>
            <a:off x="6046788" y="23955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21" name="Oval 89120"/>
          <p:cNvSpPr/>
          <p:nvPr/>
        </p:nvSpPr>
        <p:spPr>
          <a:xfrm>
            <a:off x="7297738" y="2362200"/>
            <a:ext cx="392112" cy="392113"/>
          </a:xfrm>
          <a:prstGeom prst="ellipse">
            <a:avLst/>
          </a:pr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22" name="Oval 89121"/>
          <p:cNvSpPr/>
          <p:nvPr/>
        </p:nvSpPr>
        <p:spPr>
          <a:xfrm>
            <a:off x="5537200" y="33035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23" name="Straight Connector 89122"/>
          <p:cNvSpPr/>
          <p:nvPr/>
        </p:nvSpPr>
        <p:spPr>
          <a:xfrm flipH="1">
            <a:off x="6257925" y="196532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24" name="Straight Connector 89123"/>
          <p:cNvSpPr/>
          <p:nvPr/>
        </p:nvSpPr>
        <p:spPr>
          <a:xfrm flipH="1">
            <a:off x="5743575" y="2765425"/>
            <a:ext cx="349250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25" name="Rectangles 89124"/>
          <p:cNvSpPr/>
          <p:nvPr/>
        </p:nvSpPr>
        <p:spPr>
          <a:xfrm>
            <a:off x="6000750" y="24018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9126" name="Rectangles 89125"/>
          <p:cNvSpPr/>
          <p:nvPr/>
        </p:nvSpPr>
        <p:spPr>
          <a:xfrm>
            <a:off x="7261225" y="23542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9127" name="Rectangles 89126"/>
          <p:cNvSpPr/>
          <p:nvPr/>
        </p:nvSpPr>
        <p:spPr>
          <a:xfrm>
            <a:off x="5476875" y="33099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9128" name="Straight Connector 89127"/>
          <p:cNvSpPr/>
          <p:nvPr/>
        </p:nvSpPr>
        <p:spPr>
          <a:xfrm>
            <a:off x="6973888" y="1955800"/>
            <a:ext cx="536575" cy="404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29" name="Oval 89128"/>
          <p:cNvSpPr/>
          <p:nvPr/>
        </p:nvSpPr>
        <p:spPr>
          <a:xfrm>
            <a:off x="6462713" y="32877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30" name="Straight Connector 89129"/>
          <p:cNvSpPr/>
          <p:nvPr/>
        </p:nvSpPr>
        <p:spPr>
          <a:xfrm>
            <a:off x="6350000" y="2784475"/>
            <a:ext cx="333375" cy="5127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31" name="Rectangles 89130"/>
          <p:cNvSpPr/>
          <p:nvPr/>
        </p:nvSpPr>
        <p:spPr>
          <a:xfrm>
            <a:off x="6400800" y="3292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9132" name="Oval 89131"/>
          <p:cNvSpPr/>
          <p:nvPr/>
        </p:nvSpPr>
        <p:spPr>
          <a:xfrm>
            <a:off x="6962775" y="33004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33" name="Rectangles 89132"/>
          <p:cNvSpPr/>
          <p:nvPr/>
        </p:nvSpPr>
        <p:spPr>
          <a:xfrm>
            <a:off x="6926263" y="3292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9134" name="Oval 89133"/>
          <p:cNvSpPr/>
          <p:nvPr/>
        </p:nvSpPr>
        <p:spPr>
          <a:xfrm>
            <a:off x="7712075" y="32766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35" name="Rectangles 89134"/>
          <p:cNvSpPr/>
          <p:nvPr/>
        </p:nvSpPr>
        <p:spPr>
          <a:xfrm>
            <a:off x="7675563" y="32686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9136" name="Straight Connector 89135"/>
          <p:cNvSpPr/>
          <p:nvPr/>
        </p:nvSpPr>
        <p:spPr>
          <a:xfrm flipH="1">
            <a:off x="7148513" y="2736850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37" name="Straight Connector 89136"/>
          <p:cNvSpPr/>
          <p:nvPr/>
        </p:nvSpPr>
        <p:spPr>
          <a:xfrm>
            <a:off x="7612063" y="2725738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38" name="Oval 89137"/>
          <p:cNvSpPr/>
          <p:nvPr/>
        </p:nvSpPr>
        <p:spPr>
          <a:xfrm>
            <a:off x="6616700" y="42497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39" name="Rectangles 89138"/>
          <p:cNvSpPr/>
          <p:nvPr/>
        </p:nvSpPr>
        <p:spPr>
          <a:xfrm>
            <a:off x="6580188" y="4241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9140" name="Oval 89139"/>
          <p:cNvSpPr/>
          <p:nvPr/>
        </p:nvSpPr>
        <p:spPr>
          <a:xfrm>
            <a:off x="7366000" y="42259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41" name="Rectangles 89140"/>
          <p:cNvSpPr/>
          <p:nvPr/>
        </p:nvSpPr>
        <p:spPr>
          <a:xfrm>
            <a:off x="7329488" y="42179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9142" name="Straight Connector 89141"/>
          <p:cNvSpPr/>
          <p:nvPr/>
        </p:nvSpPr>
        <p:spPr>
          <a:xfrm flipH="1">
            <a:off x="6802438" y="3686175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43" name="Straight Connector 89142"/>
          <p:cNvSpPr/>
          <p:nvPr/>
        </p:nvSpPr>
        <p:spPr>
          <a:xfrm>
            <a:off x="7265988" y="3675063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144" name="Rectangles 89143"/>
          <p:cNvSpPr/>
          <p:nvPr/>
        </p:nvSpPr>
        <p:spPr>
          <a:xfrm>
            <a:off x="1866900" y="5638800"/>
            <a:ext cx="244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Before deleting 60</a:t>
            </a:r>
          </a:p>
        </p:txBody>
      </p:sp>
      <p:sp>
        <p:nvSpPr>
          <p:cNvPr id="89145" name="Rectangles 89144"/>
          <p:cNvSpPr/>
          <p:nvPr/>
        </p:nvSpPr>
        <p:spPr>
          <a:xfrm>
            <a:off x="5946775" y="5624513"/>
            <a:ext cx="2263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After deleting 60</a:t>
            </a:r>
          </a:p>
        </p:txBody>
      </p:sp>
      <p:sp>
        <p:nvSpPr>
          <p:cNvPr id="89146" name="Text Box 89145"/>
          <p:cNvSpPr txBox="1"/>
          <p:nvPr/>
        </p:nvSpPr>
        <p:spPr>
          <a:xfrm>
            <a:off x="1050925" y="1387475"/>
            <a:ext cx="11985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2400">
                <a:solidFill>
                  <a:srgbClr val="CC3300"/>
                </a:solidFill>
              </a:rPr>
              <a:t>non-leaf</a:t>
            </a:r>
          </a:p>
          <a:p>
            <a:pPr algn="ctr"/>
            <a:r>
              <a:rPr lang="en-US" altLang="zh-TW" sz="2400">
                <a:solidFill>
                  <a:srgbClr val="CC3300"/>
                </a:solidFill>
              </a:rPr>
              <a:t>node</a:t>
            </a:r>
          </a:p>
        </p:txBody>
      </p:sp>
      <p:sp>
        <p:nvSpPr>
          <p:cNvPr id="89147" name="Straight Connector 89146"/>
          <p:cNvSpPr/>
          <p:nvPr/>
        </p:nvSpPr>
        <p:spPr>
          <a:xfrm flipH="1">
            <a:off x="3638550" y="2952750"/>
            <a:ext cx="152400" cy="45720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148" name="Straight Connector 89147"/>
          <p:cNvSpPr/>
          <p:nvPr/>
        </p:nvSpPr>
        <p:spPr>
          <a:xfrm>
            <a:off x="3619500" y="3409950"/>
            <a:ext cx="419100" cy="80010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9149" name="Straight Connector 89148"/>
          <p:cNvSpPr/>
          <p:nvPr/>
        </p:nvSpPr>
        <p:spPr>
          <a:xfrm>
            <a:off x="4114800" y="2724150"/>
            <a:ext cx="381000" cy="60960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150" name="Straight Connector 89149"/>
          <p:cNvSpPr/>
          <p:nvPr/>
        </p:nvSpPr>
        <p:spPr>
          <a:xfrm flipH="1">
            <a:off x="4210050" y="3371850"/>
            <a:ext cx="285750" cy="742950"/>
          </a:xfrm>
          <a:prstGeom prst="line">
            <a:avLst/>
          </a:prstGeom>
          <a:ln w="9525" cap="flat" cmpd="sng">
            <a:solidFill>
              <a:srgbClr val="0033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" name="Text Box 5"/>
          <p:cNvSpPr txBox="1"/>
          <p:nvPr/>
        </p:nvSpPr>
        <p:spPr>
          <a:xfrm>
            <a:off x="653415" y="399415"/>
            <a:ext cx="8338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sym typeface="+mn-ea"/>
              </a:rPr>
              <a:t>D</a:t>
            </a:r>
            <a:r>
              <a:rPr lang="en-US" sz="3600" dirty="0" smtClean="0">
                <a:solidFill>
                  <a:srgbClr val="C00000"/>
                </a:solidFill>
                <a:sym typeface="+mn-ea"/>
              </a:rPr>
              <a:t>elete a node with two children from BST</a:t>
            </a:r>
            <a:br>
              <a:rPr lang="en-US" sz="3600" dirty="0" smtClean="0">
                <a:solidFill>
                  <a:srgbClr val="C00000"/>
                </a:solidFill>
                <a:sym typeface="+mn-ea"/>
              </a:rPr>
            </a:br>
            <a:endParaRPr 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le 274433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 anchor="b"/>
          <a:lstStyle/>
          <a:p>
            <a:r>
              <a:t>Delete Code</a:t>
            </a:r>
          </a:p>
        </p:txBody>
      </p:sp>
      <p:sp>
        <p:nvSpPr>
          <p:cNvPr id="274435" name="Rectangles 274434"/>
          <p:cNvSpPr/>
          <p:nvPr/>
        </p:nvSpPr>
        <p:spPr>
          <a:xfrm>
            <a:off x="685800" y="1600200"/>
            <a:ext cx="6705600" cy="4572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  <a:defRPr sz="280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Tx/>
              <a:buChar char="o"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5pPr>
          </a:lstStyle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void delete(Comparable key, Node *&amp; root) {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Node *&amp; handle(find(key, root));</a:t>
            </a:r>
          </a:p>
          <a:p>
            <a:pPr lvl="0">
              <a:buClr>
                <a:schemeClr val="tx1"/>
              </a:buClr>
              <a:buNone/>
            </a:pPr>
            <a:r>
              <a:rPr sz="1400" b="1" err="1">
                <a:latin typeface="Courier New" panose="02070309020205020404" pitchFamily="49" charset="0"/>
              </a:rPr>
              <a:t>  Node * toDelete</a:t>
            </a:r>
            <a:r>
              <a:rPr sz="1400" b="1">
                <a:latin typeface="Courier New" panose="02070309020205020404" pitchFamily="49" charset="0"/>
              </a:rPr>
              <a:t> = handle;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if (handle != NULL) {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  if (handle-&gt;left == NULL) {         </a:t>
            </a:r>
            <a:r>
              <a:rPr sz="1400" b="1">
                <a:solidFill>
                  <a:srgbClr val="FF0000"/>
                </a:solidFill>
                <a:latin typeface="Courier New" panose="02070309020205020404" pitchFamily="49" charset="0"/>
              </a:rPr>
              <a:t>// Leaf or one child</a:t>
            </a:r>
            <a:endParaRPr sz="1400" b="1">
              <a:latin typeface="Courier New" panose="02070309020205020404" pitchFamily="49" charset="0"/>
            </a:endParaRP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    handle = handle-&gt;right;</a:t>
            </a:r>
          </a:p>
          <a:p>
            <a:pPr lvl="0">
              <a:buClr>
                <a:schemeClr val="tx1"/>
              </a:buClr>
              <a:buNone/>
            </a:pPr>
            <a:r>
              <a:rPr sz="1400" b="1" err="1">
                <a:latin typeface="Courier New" panose="02070309020205020404" pitchFamily="49" charset="0"/>
              </a:rPr>
              <a:t>      delete toDelete</a:t>
            </a:r>
            <a:r>
              <a:rPr sz="1400" b="1">
                <a:latin typeface="Courier New" panose="02070309020205020404" pitchFamily="49" charset="0"/>
              </a:rPr>
              <a:t>;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  } else if (handle-&gt;right == NULL) { </a:t>
            </a:r>
            <a:r>
              <a:rPr sz="1400" b="1">
                <a:solidFill>
                  <a:srgbClr val="FF0000"/>
                </a:solidFill>
                <a:latin typeface="Courier New" panose="02070309020205020404" pitchFamily="49" charset="0"/>
              </a:rPr>
              <a:t>// One child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    handle = handle-&gt;left;</a:t>
            </a:r>
          </a:p>
          <a:p>
            <a:pPr lvl="0">
              <a:buClr>
                <a:schemeClr val="tx1"/>
              </a:buClr>
              <a:buNone/>
            </a:pPr>
            <a:r>
              <a:rPr sz="1400" b="1" err="1">
                <a:latin typeface="Courier New" panose="02070309020205020404" pitchFamily="49" charset="0"/>
              </a:rPr>
              <a:t>      delete toDelete</a:t>
            </a:r>
            <a:r>
              <a:rPr sz="1400" b="1">
                <a:latin typeface="Courier New" panose="02070309020205020404" pitchFamily="49" charset="0"/>
              </a:rPr>
              <a:t>;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  } else {                            </a:t>
            </a:r>
            <a:r>
              <a:rPr sz="1400" b="1">
                <a:solidFill>
                  <a:srgbClr val="FF0000"/>
                </a:solidFill>
                <a:latin typeface="Courier New" panose="02070309020205020404" pitchFamily="49" charset="0"/>
              </a:rPr>
              <a:t>// Two children</a:t>
            </a:r>
            <a:endParaRPr sz="1400" b="1">
              <a:latin typeface="Courier New" panose="02070309020205020404" pitchFamily="49" charset="0"/>
            </a:endParaRPr>
          </a:p>
          <a:p>
            <a:pPr lvl="0">
              <a:buClr>
                <a:schemeClr val="tx1"/>
              </a:buClr>
              <a:buNone/>
            </a:pPr>
            <a:r>
              <a:rPr sz="1400" b="1" err="1">
                <a:latin typeface="Courier New" panose="02070309020205020404" pitchFamily="49" charset="0"/>
              </a:rPr>
              <a:t>      successor = succ</a:t>
            </a:r>
            <a:r>
              <a:rPr sz="1400" b="1">
                <a:latin typeface="Courier New" panose="02070309020205020404" pitchFamily="49" charset="0"/>
              </a:rPr>
              <a:t>(root);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    handle-&gt;data = successor-&gt;data;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    delete(successor-&gt;data, handle-&gt;right);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  }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  }</a:t>
            </a:r>
          </a:p>
          <a:p>
            <a:pPr lvl="0">
              <a:buClr>
                <a:schemeClr val="tx1"/>
              </a:buClr>
              <a:buNone/>
            </a:pPr>
            <a:r>
              <a:rPr sz="1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Viva Questions</a:t>
            </a:r>
            <a:b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/>
              <a:t>Ques.  1   What is the </a:t>
            </a:r>
            <a:r>
              <a:rPr lang="en-US" dirty="0" err="1"/>
              <a:t>speciality</a:t>
            </a:r>
            <a:r>
              <a:rPr lang="en-US" dirty="0"/>
              <a:t> about the </a:t>
            </a:r>
            <a:r>
              <a:rPr lang="en-US" dirty="0" err="1"/>
              <a:t>inorder</a:t>
            </a:r>
            <a:r>
              <a:rPr lang="en-US" dirty="0"/>
              <a:t> traversal of a binary search tree?</a:t>
            </a:r>
          </a:p>
          <a:p>
            <a:r>
              <a:rPr lang="en-US" dirty="0"/>
              <a:t>a) It traverses in a non increasing order</a:t>
            </a:r>
          </a:p>
          <a:p>
            <a:r>
              <a:rPr lang="en-US" dirty="0"/>
              <a:t>b) It traverses in an increasing order</a:t>
            </a:r>
          </a:p>
          <a:p>
            <a:r>
              <a:rPr lang="en-US" dirty="0"/>
              <a:t>c) It traverses in a random fashion</a:t>
            </a:r>
          </a:p>
          <a:p>
            <a:r>
              <a:rPr lang="en-US" dirty="0"/>
              <a:t>d) It traverses based on priority of the node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Ques</a:t>
            </a:r>
            <a:r>
              <a:rPr lang="en-US" sz="2800" dirty="0"/>
              <a:t> 2  What are the worst case and average case complexities of a binary search tree?</a:t>
            </a:r>
          </a:p>
          <a:p>
            <a:r>
              <a:rPr lang="en-US" sz="2800" dirty="0"/>
              <a:t>a) O(n), O(n)</a:t>
            </a:r>
          </a:p>
          <a:p>
            <a:r>
              <a:rPr lang="en-US" sz="2800" dirty="0"/>
              <a:t>b) O(</a:t>
            </a:r>
            <a:r>
              <a:rPr lang="en-US" sz="2800" dirty="0" err="1"/>
              <a:t>logn</a:t>
            </a:r>
            <a:r>
              <a:rPr lang="en-US" sz="2800" dirty="0"/>
              <a:t>), 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</a:p>
          <a:p>
            <a:r>
              <a:rPr lang="en-US" sz="2800" dirty="0"/>
              <a:t>c) O(</a:t>
            </a:r>
            <a:r>
              <a:rPr lang="en-US" sz="2800" dirty="0" err="1"/>
              <a:t>logn</a:t>
            </a:r>
            <a:r>
              <a:rPr lang="en-US" sz="2800" dirty="0"/>
              <a:t>), O(n)</a:t>
            </a:r>
          </a:p>
          <a:p>
            <a:r>
              <a:rPr lang="en-US" sz="2800" dirty="0"/>
              <a:t>d) O(n), 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sz="2800" dirty="0"/>
              <a:t>ues. 3  What are the conditions for an optimal binary search tree and what is its advantage?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a) The tree should not be modified and you should know how often the keys are accessed, it improves the lookup cost</a:t>
            </a:r>
          </a:p>
          <a:p>
            <a:r>
              <a:rPr lang="en-US" sz="2800" dirty="0"/>
              <a:t>b) You should know the frequency of access of the keys, improves the lookup time</a:t>
            </a:r>
          </a:p>
          <a:p>
            <a:r>
              <a:rPr lang="en-US" sz="2800" dirty="0"/>
              <a:t>c) The tree can be modified and you should know the number of elements in the tree before hand, it improves the deletion time</a:t>
            </a:r>
          </a:p>
          <a:p>
            <a:r>
              <a:rPr lang="en-US" sz="2800" dirty="0"/>
              <a:t>d) The tree should be just modified and improves the lookup time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260"/>
            <a:ext cx="9063355" cy="459803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 dirty="0"/>
              <a:t>Ques.4    What does the following piece of code do?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func</a:t>
            </a:r>
            <a:r>
              <a:rPr lang="en-US" sz="2400" dirty="0"/>
              <a:t>(Tree root)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root.data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 err="1"/>
              <a:t>func</a:t>
            </a:r>
            <a:r>
              <a:rPr lang="en-US" sz="2400" dirty="0"/>
              <a:t>(</a:t>
            </a:r>
            <a:r>
              <a:rPr lang="en-US" sz="2400" dirty="0" err="1"/>
              <a:t>root.left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 err="1"/>
              <a:t>func</a:t>
            </a:r>
            <a:r>
              <a:rPr lang="en-US" sz="2400" dirty="0"/>
              <a:t>(</a:t>
            </a:r>
            <a:r>
              <a:rPr lang="en-US" sz="2400" dirty="0" err="1"/>
              <a:t>root.right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a) Preorder traversal</a:t>
            </a:r>
          </a:p>
          <a:p>
            <a:pPr marL="0" indent="0">
              <a:buNone/>
            </a:pPr>
            <a:r>
              <a:rPr lang="en-US" sz="2400" dirty="0"/>
              <a:t>b) </a:t>
            </a:r>
            <a:r>
              <a:rPr lang="en-US" sz="2400" dirty="0" err="1"/>
              <a:t>Inorder</a:t>
            </a:r>
            <a:r>
              <a:rPr lang="en-US" sz="2400" dirty="0"/>
              <a:t> </a:t>
            </a:r>
            <a:r>
              <a:rPr lang="en-US" sz="2400" dirty="0" err="1"/>
              <a:t>traver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c) </a:t>
            </a:r>
            <a:r>
              <a:rPr lang="en-US" sz="2400" dirty="0" err="1"/>
              <a:t>Postorder</a:t>
            </a:r>
            <a:r>
              <a:rPr lang="en-US" sz="2400" dirty="0"/>
              <a:t> traversal</a:t>
            </a:r>
          </a:p>
          <a:p>
            <a:pPr marL="0" indent="0">
              <a:buNone/>
            </a:pPr>
            <a:r>
              <a:rPr lang="en-US" sz="2400" dirty="0"/>
              <a:t>d) Level order traversal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+mn-ea"/>
              </a:rPr>
              <a:t>Q5. Give any application of BST.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Q6. Wheather a binary search tree is balanced or not?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Q7. Which traversal will generate a ascending order list of nodes in BST?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Q8. How will you decide the root of the BST?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Search 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Binary Search Tree, is a node-based binary tree data structure which has the following </a:t>
            </a:r>
          </a:p>
          <a:p>
            <a:pPr marL="0" indent="0">
              <a:buNone/>
            </a:pPr>
            <a:r>
              <a:rPr lang="en-US" dirty="0" smtClean="0"/>
              <a:t>    properties:</a:t>
            </a:r>
          </a:p>
          <a:p>
            <a:r>
              <a:rPr lang="en-US" dirty="0" smtClean="0"/>
              <a:t>The left </a:t>
            </a:r>
            <a:r>
              <a:rPr lang="en-US" dirty="0" err="1" smtClean="0"/>
              <a:t>subtree</a:t>
            </a:r>
            <a:r>
              <a:rPr lang="en-US" dirty="0" smtClean="0"/>
              <a:t> of a node contains only nodes with keys lesser than the node’s key.</a:t>
            </a:r>
          </a:p>
          <a:p>
            <a:r>
              <a:rPr lang="en-US" dirty="0" smtClean="0"/>
              <a:t>The right </a:t>
            </a:r>
            <a:r>
              <a:rPr lang="en-US" dirty="0" err="1" smtClean="0"/>
              <a:t>subtree</a:t>
            </a:r>
            <a:r>
              <a:rPr lang="en-US" dirty="0" smtClean="0"/>
              <a:t> of a node contains only nodes with keys greater than the node’s key.</a:t>
            </a:r>
          </a:p>
          <a:p>
            <a:r>
              <a:rPr lang="en-US" dirty="0" smtClean="0"/>
              <a:t>The left and right </a:t>
            </a:r>
            <a:r>
              <a:rPr lang="en-US" dirty="0" err="1" smtClean="0"/>
              <a:t>subtree</a:t>
            </a:r>
            <a:r>
              <a:rPr lang="en-US" dirty="0" smtClean="0"/>
              <a:t> each must also be a binary search tree.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s 83969"/>
          <p:cNvSpPr/>
          <p:nvPr/>
        </p:nvSpPr>
        <p:spPr>
          <a:xfrm>
            <a:off x="34290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charset="-120"/>
              </a:defRPr>
            </a:lvl1pPr>
          </a:lstStyle>
          <a:p>
            <a:pPr lvl="0" algn="ctr"/>
            <a:r>
              <a:rPr lang="en-US" altLang="zh-TW"/>
              <a:t>Examples of Binary Search Trees</a:t>
            </a:r>
          </a:p>
        </p:txBody>
      </p:sp>
      <p:sp>
        <p:nvSpPr>
          <p:cNvPr id="83971" name="Oval 83970"/>
          <p:cNvSpPr/>
          <p:nvPr/>
        </p:nvSpPr>
        <p:spPr>
          <a:xfrm>
            <a:off x="2263775" y="25796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3972" name="Oval 83971"/>
          <p:cNvSpPr/>
          <p:nvPr/>
        </p:nvSpPr>
        <p:spPr>
          <a:xfrm>
            <a:off x="1652588" y="339725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73" name="Oval 83972"/>
          <p:cNvSpPr/>
          <p:nvPr/>
        </p:nvSpPr>
        <p:spPr>
          <a:xfrm>
            <a:off x="2903538" y="33639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74" name="Oval 83973"/>
          <p:cNvSpPr/>
          <p:nvPr/>
        </p:nvSpPr>
        <p:spPr>
          <a:xfrm>
            <a:off x="1143000" y="43053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75" name="Straight Connector 83974"/>
          <p:cNvSpPr/>
          <p:nvPr/>
        </p:nvSpPr>
        <p:spPr>
          <a:xfrm flipH="1">
            <a:off x="1863725" y="296703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976" name="Straight Connector 83975"/>
          <p:cNvSpPr/>
          <p:nvPr/>
        </p:nvSpPr>
        <p:spPr>
          <a:xfrm flipH="1">
            <a:off x="1349375" y="3767138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977" name="Rectangles 83976"/>
          <p:cNvSpPr/>
          <p:nvPr/>
        </p:nvSpPr>
        <p:spPr>
          <a:xfrm>
            <a:off x="1606550" y="3403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3978" name="Rectangles 83977"/>
          <p:cNvSpPr/>
          <p:nvPr/>
        </p:nvSpPr>
        <p:spPr>
          <a:xfrm>
            <a:off x="2867025" y="33559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3979" name="Rectangles 83978"/>
          <p:cNvSpPr/>
          <p:nvPr/>
        </p:nvSpPr>
        <p:spPr>
          <a:xfrm>
            <a:off x="1082675" y="43116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3980" name="Straight Connector 83979"/>
          <p:cNvSpPr/>
          <p:nvPr/>
        </p:nvSpPr>
        <p:spPr>
          <a:xfrm>
            <a:off x="2579688" y="29575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981" name="Oval 83980"/>
          <p:cNvSpPr/>
          <p:nvPr/>
        </p:nvSpPr>
        <p:spPr>
          <a:xfrm>
            <a:off x="2068513" y="428942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2" name="Straight Connector 83981"/>
          <p:cNvSpPr/>
          <p:nvPr/>
        </p:nvSpPr>
        <p:spPr>
          <a:xfrm>
            <a:off x="1955800" y="3786188"/>
            <a:ext cx="333375" cy="5127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983" name="Rectangles 83982"/>
          <p:cNvSpPr/>
          <p:nvPr/>
        </p:nvSpPr>
        <p:spPr>
          <a:xfrm>
            <a:off x="2006600" y="42941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3984" name="Oval 83983"/>
          <p:cNvSpPr/>
          <p:nvPr/>
        </p:nvSpPr>
        <p:spPr>
          <a:xfrm>
            <a:off x="5129213" y="25415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3985" name="Oval 83984"/>
          <p:cNvSpPr/>
          <p:nvPr/>
        </p:nvSpPr>
        <p:spPr>
          <a:xfrm>
            <a:off x="4518025" y="335915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6" name="Oval 83985"/>
          <p:cNvSpPr/>
          <p:nvPr/>
        </p:nvSpPr>
        <p:spPr>
          <a:xfrm>
            <a:off x="5768975" y="33258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7" name="Oval 83986"/>
          <p:cNvSpPr/>
          <p:nvPr/>
        </p:nvSpPr>
        <p:spPr>
          <a:xfrm>
            <a:off x="4008438" y="42672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8" name="Straight Connector 83987"/>
          <p:cNvSpPr/>
          <p:nvPr/>
        </p:nvSpPr>
        <p:spPr>
          <a:xfrm flipH="1">
            <a:off x="4729163" y="2928938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989" name="Straight Connector 83988"/>
          <p:cNvSpPr/>
          <p:nvPr/>
        </p:nvSpPr>
        <p:spPr>
          <a:xfrm flipH="1">
            <a:off x="4214813" y="3729038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990" name="Rectangles 83989"/>
          <p:cNvSpPr/>
          <p:nvPr/>
        </p:nvSpPr>
        <p:spPr>
          <a:xfrm>
            <a:off x="4567238" y="33655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991" name="Rectangles 83990"/>
          <p:cNvSpPr/>
          <p:nvPr/>
        </p:nvSpPr>
        <p:spPr>
          <a:xfrm>
            <a:off x="5732463" y="33178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3992" name="Rectangles 83991"/>
          <p:cNvSpPr/>
          <p:nvPr/>
        </p:nvSpPr>
        <p:spPr>
          <a:xfrm>
            <a:off x="4056063" y="42735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993" name="Straight Connector 83992"/>
          <p:cNvSpPr/>
          <p:nvPr/>
        </p:nvSpPr>
        <p:spPr>
          <a:xfrm>
            <a:off x="5445125" y="29194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994" name="Oval 83993"/>
          <p:cNvSpPr/>
          <p:nvPr/>
        </p:nvSpPr>
        <p:spPr>
          <a:xfrm>
            <a:off x="7308850" y="252888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3995" name="Oval 83994"/>
          <p:cNvSpPr/>
          <p:nvPr/>
        </p:nvSpPr>
        <p:spPr>
          <a:xfrm>
            <a:off x="7948613" y="3313113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96" name="Oval 83995"/>
          <p:cNvSpPr/>
          <p:nvPr/>
        </p:nvSpPr>
        <p:spPr>
          <a:xfrm>
            <a:off x="7485063" y="41941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97" name="Straight Connector 83996"/>
          <p:cNvSpPr/>
          <p:nvPr/>
        </p:nvSpPr>
        <p:spPr>
          <a:xfrm flipH="1">
            <a:off x="7691438" y="3656013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998" name="Rectangles 83997"/>
          <p:cNvSpPr/>
          <p:nvPr/>
        </p:nvSpPr>
        <p:spPr>
          <a:xfrm>
            <a:off x="7912100" y="33051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3999" name="Rectangles 83998"/>
          <p:cNvSpPr/>
          <p:nvPr/>
        </p:nvSpPr>
        <p:spPr>
          <a:xfrm>
            <a:off x="7424738" y="42005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84000" name="Straight Connector 83999"/>
          <p:cNvSpPr/>
          <p:nvPr/>
        </p:nvSpPr>
        <p:spPr>
          <a:xfrm>
            <a:off x="7624763" y="2906713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001" name="Oval 84000"/>
          <p:cNvSpPr/>
          <p:nvPr/>
        </p:nvSpPr>
        <p:spPr>
          <a:xfrm>
            <a:off x="8410575" y="41783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02" name="Straight Connector 84001"/>
          <p:cNvSpPr/>
          <p:nvPr/>
        </p:nvSpPr>
        <p:spPr>
          <a:xfrm>
            <a:off x="8297863" y="3675063"/>
            <a:ext cx="333375" cy="5127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003" name="Rectangles 84002"/>
          <p:cNvSpPr/>
          <p:nvPr/>
        </p:nvSpPr>
        <p:spPr>
          <a:xfrm>
            <a:off x="8348663" y="41830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84004" name="Oval 84003"/>
          <p:cNvSpPr/>
          <p:nvPr/>
        </p:nvSpPr>
        <p:spPr>
          <a:xfrm>
            <a:off x="3379788" y="43053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05" name="Text Box 84004"/>
          <p:cNvSpPr txBox="1"/>
          <p:nvPr/>
        </p:nvSpPr>
        <p:spPr>
          <a:xfrm>
            <a:off x="3336925" y="42513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22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84006" name="Straight Connector 84005"/>
          <p:cNvSpPr/>
          <p:nvPr/>
        </p:nvSpPr>
        <p:spPr>
          <a:xfrm>
            <a:off x="3200400" y="3714750"/>
            <a:ext cx="285750" cy="590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nsertion in BST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Step 1:  Create a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en-US" dirty="0" smtClean="0"/>
              <a:t>with given value and set its left and right to NULL.</a:t>
            </a:r>
          </a:p>
          <a:p>
            <a:r>
              <a:rPr lang="en-US" dirty="0" smtClean="0"/>
              <a:t>Step 2:  Check whether tree is Empty.</a:t>
            </a:r>
          </a:p>
          <a:p>
            <a:r>
              <a:rPr lang="en-US" dirty="0" smtClean="0"/>
              <a:t>Step 3:  If the tree is Empty, then set </a:t>
            </a:r>
            <a:r>
              <a:rPr lang="en-US" dirty="0" err="1" smtClean="0"/>
              <a:t>set</a:t>
            </a:r>
            <a:r>
              <a:rPr lang="en-US" dirty="0" smtClean="0"/>
              <a:t> root to </a:t>
            </a:r>
            <a:r>
              <a:rPr lang="en-US" dirty="0" err="1" smtClean="0"/>
              <a:t>newNode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4:  If the tree is Not Empty, then check whether value of  	 </a:t>
            </a:r>
            <a:r>
              <a:rPr lang="en-US" dirty="0" smtClean="0"/>
              <a:t>   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en-US" dirty="0" smtClean="0"/>
              <a:t>is smaller or  larger than the node (here it is root node).</a:t>
            </a:r>
          </a:p>
          <a:p>
            <a:r>
              <a:rPr lang="en-US" dirty="0" smtClean="0"/>
              <a:t>Step 5:  If </a:t>
            </a:r>
            <a:r>
              <a:rPr lang="en-US" dirty="0" err="1" smtClean="0"/>
              <a:t>newNode</a:t>
            </a:r>
            <a:r>
              <a:rPr lang="en-US" dirty="0" smtClean="0"/>
              <a:t> is smaller than or equal to the node, then move to  left child. If  </a:t>
            </a:r>
            <a:r>
              <a:rPr lang="en-US" dirty="0" err="1" smtClean="0"/>
              <a:t>newNode</a:t>
            </a:r>
            <a:r>
              <a:rPr lang="en-US" dirty="0" smtClean="0"/>
              <a:t> is larger than the node, then move to its  	    right child.</a:t>
            </a:r>
          </a:p>
          <a:p>
            <a:r>
              <a:rPr lang="en-US" dirty="0" smtClean="0"/>
              <a:t>Step 6:  Repeat the above step until we reach to a leaf node </a:t>
            </a:r>
            <a:r>
              <a:rPr lang="en-US" dirty="0" smtClean="0"/>
              <a:t>(i.e., </a:t>
            </a:r>
            <a:r>
              <a:rPr lang="en-US" dirty="0" smtClean="0"/>
              <a:t>reach to  NULL).</a:t>
            </a:r>
          </a:p>
          <a:p>
            <a:r>
              <a:rPr lang="en-US" dirty="0" smtClean="0"/>
              <a:t>Step 7: After reaching a leaf node, then </a:t>
            </a:r>
            <a:r>
              <a:rPr lang="en-US" dirty="0" smtClean="0"/>
              <a:t>insert </a:t>
            </a:r>
            <a:r>
              <a:rPr lang="en-US" dirty="0" smtClean="0"/>
              <a:t>the </a:t>
            </a:r>
            <a:r>
              <a:rPr lang="en-US" dirty="0" err="1" smtClean="0"/>
              <a:t>newNode</a:t>
            </a:r>
            <a:r>
              <a:rPr lang="en-US" dirty="0" smtClean="0"/>
              <a:t> as left child </a:t>
            </a:r>
            <a:r>
              <a:rPr lang="en-US" dirty="0" smtClean="0"/>
              <a:t>if </a:t>
            </a:r>
            <a:r>
              <a:rPr lang="en-US" dirty="0" err="1" smtClean="0"/>
              <a:t>newNode</a:t>
            </a:r>
            <a:r>
              <a:rPr lang="en-US" dirty="0" smtClean="0"/>
              <a:t> is smaller or equal to that leaf else insert it as right child.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s 87041"/>
          <p:cNvSpPr/>
          <p:nvPr/>
        </p:nvSpPr>
        <p:spPr>
          <a:xfrm>
            <a:off x="419100" y="60960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charset="-120"/>
              </a:defRPr>
            </a:lvl1pPr>
          </a:lstStyle>
          <a:p>
            <a:pPr lvl="0" algn="ctr"/>
            <a:r>
              <a:rPr lang="en-US" altLang="zh-TW"/>
              <a:t>Insert Node in Binary Search Tree</a:t>
            </a:r>
          </a:p>
        </p:txBody>
      </p:sp>
      <p:sp>
        <p:nvSpPr>
          <p:cNvPr id="87043" name="Oval 87042"/>
          <p:cNvSpPr/>
          <p:nvPr/>
        </p:nvSpPr>
        <p:spPr>
          <a:xfrm>
            <a:off x="2143125" y="26273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7044" name="Oval 87043"/>
          <p:cNvSpPr/>
          <p:nvPr/>
        </p:nvSpPr>
        <p:spPr>
          <a:xfrm>
            <a:off x="1531938" y="34448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5" name="Oval 87044"/>
          <p:cNvSpPr/>
          <p:nvPr/>
        </p:nvSpPr>
        <p:spPr>
          <a:xfrm>
            <a:off x="2782888" y="34115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6" name="Oval 87045"/>
          <p:cNvSpPr/>
          <p:nvPr/>
        </p:nvSpPr>
        <p:spPr>
          <a:xfrm>
            <a:off x="1022350" y="43529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7" name="Straight Connector 87046"/>
          <p:cNvSpPr/>
          <p:nvPr/>
        </p:nvSpPr>
        <p:spPr>
          <a:xfrm flipH="1">
            <a:off x="1743075" y="3014663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48" name="Straight Connector 87047"/>
          <p:cNvSpPr/>
          <p:nvPr/>
        </p:nvSpPr>
        <p:spPr>
          <a:xfrm flipH="1">
            <a:off x="1228725" y="3814763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49" name="Rectangles 87048"/>
          <p:cNvSpPr/>
          <p:nvPr/>
        </p:nvSpPr>
        <p:spPr>
          <a:xfrm>
            <a:off x="1485900" y="3451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7050" name="Rectangles 87049"/>
          <p:cNvSpPr/>
          <p:nvPr/>
        </p:nvSpPr>
        <p:spPr>
          <a:xfrm>
            <a:off x="2746375" y="3403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7051" name="Rectangles 87050"/>
          <p:cNvSpPr/>
          <p:nvPr/>
        </p:nvSpPr>
        <p:spPr>
          <a:xfrm>
            <a:off x="1057275" y="4359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7052" name="Straight Connector 87051"/>
          <p:cNvSpPr/>
          <p:nvPr/>
        </p:nvSpPr>
        <p:spPr>
          <a:xfrm>
            <a:off x="2459038" y="3005138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53" name="Oval 87052"/>
          <p:cNvSpPr/>
          <p:nvPr/>
        </p:nvSpPr>
        <p:spPr>
          <a:xfrm>
            <a:off x="7637463" y="25304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7054" name="Oval 87053"/>
          <p:cNvSpPr/>
          <p:nvPr/>
        </p:nvSpPr>
        <p:spPr>
          <a:xfrm>
            <a:off x="7026275" y="3348038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55" name="Oval 87054"/>
          <p:cNvSpPr/>
          <p:nvPr/>
        </p:nvSpPr>
        <p:spPr>
          <a:xfrm>
            <a:off x="8277225" y="3314700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56" name="Oval 87055"/>
          <p:cNvSpPr/>
          <p:nvPr/>
        </p:nvSpPr>
        <p:spPr>
          <a:xfrm>
            <a:off x="6516688" y="425608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57" name="Straight Connector 87056"/>
          <p:cNvSpPr/>
          <p:nvPr/>
        </p:nvSpPr>
        <p:spPr>
          <a:xfrm flipH="1">
            <a:off x="7237413" y="2917825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58" name="Straight Connector 87057"/>
          <p:cNvSpPr/>
          <p:nvPr/>
        </p:nvSpPr>
        <p:spPr>
          <a:xfrm flipH="1">
            <a:off x="6723063" y="3717925"/>
            <a:ext cx="349250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59" name="Rectangles 87058"/>
          <p:cNvSpPr/>
          <p:nvPr/>
        </p:nvSpPr>
        <p:spPr>
          <a:xfrm>
            <a:off x="6980238" y="33543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7060" name="Rectangles 87059"/>
          <p:cNvSpPr/>
          <p:nvPr/>
        </p:nvSpPr>
        <p:spPr>
          <a:xfrm>
            <a:off x="8240713" y="3306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7061" name="Rectangles 87060"/>
          <p:cNvSpPr/>
          <p:nvPr/>
        </p:nvSpPr>
        <p:spPr>
          <a:xfrm>
            <a:off x="6551613" y="42624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7062" name="Straight Connector 87061"/>
          <p:cNvSpPr/>
          <p:nvPr/>
        </p:nvSpPr>
        <p:spPr>
          <a:xfrm>
            <a:off x="7953375" y="2908300"/>
            <a:ext cx="536575" cy="404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63" name="Oval 87062"/>
          <p:cNvSpPr/>
          <p:nvPr/>
        </p:nvSpPr>
        <p:spPr>
          <a:xfrm>
            <a:off x="7942263" y="4252913"/>
            <a:ext cx="392112" cy="392112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64" name="Rectangles 87063"/>
          <p:cNvSpPr/>
          <p:nvPr/>
        </p:nvSpPr>
        <p:spPr>
          <a:xfrm>
            <a:off x="7905750" y="42449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7065" name="Oval 87064"/>
          <p:cNvSpPr/>
          <p:nvPr/>
        </p:nvSpPr>
        <p:spPr>
          <a:xfrm>
            <a:off x="8691563" y="4229100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66" name="Rectangles 87065"/>
          <p:cNvSpPr/>
          <p:nvPr/>
        </p:nvSpPr>
        <p:spPr>
          <a:xfrm>
            <a:off x="8655050" y="42211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87067" name="Straight Connector 87066"/>
          <p:cNvSpPr/>
          <p:nvPr/>
        </p:nvSpPr>
        <p:spPr>
          <a:xfrm flipH="1">
            <a:off x="8128000" y="3689350"/>
            <a:ext cx="238125" cy="571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68" name="Straight Connector 87067"/>
          <p:cNvSpPr/>
          <p:nvPr/>
        </p:nvSpPr>
        <p:spPr>
          <a:xfrm>
            <a:off x="8591550" y="3678238"/>
            <a:ext cx="298450" cy="5476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69" name="Oval 87068"/>
          <p:cNvSpPr/>
          <p:nvPr/>
        </p:nvSpPr>
        <p:spPr>
          <a:xfrm>
            <a:off x="4635500" y="2589213"/>
            <a:ext cx="392113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7070" name="Oval 87069"/>
          <p:cNvSpPr/>
          <p:nvPr/>
        </p:nvSpPr>
        <p:spPr>
          <a:xfrm>
            <a:off x="4024313" y="3406775"/>
            <a:ext cx="392112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71" name="Oval 87070"/>
          <p:cNvSpPr/>
          <p:nvPr/>
        </p:nvSpPr>
        <p:spPr>
          <a:xfrm>
            <a:off x="5275263" y="3373438"/>
            <a:ext cx="392112" cy="39211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72" name="Oval 87071"/>
          <p:cNvSpPr/>
          <p:nvPr/>
        </p:nvSpPr>
        <p:spPr>
          <a:xfrm>
            <a:off x="3514725" y="4314825"/>
            <a:ext cx="392113" cy="39211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73" name="Straight Connector 87072"/>
          <p:cNvSpPr/>
          <p:nvPr/>
        </p:nvSpPr>
        <p:spPr>
          <a:xfrm flipH="1">
            <a:off x="4235450" y="2976563"/>
            <a:ext cx="488950" cy="428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74" name="Straight Connector 87073"/>
          <p:cNvSpPr/>
          <p:nvPr/>
        </p:nvSpPr>
        <p:spPr>
          <a:xfrm flipH="1">
            <a:off x="3721100" y="3776663"/>
            <a:ext cx="34925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75" name="Rectangles 87074"/>
          <p:cNvSpPr/>
          <p:nvPr/>
        </p:nvSpPr>
        <p:spPr>
          <a:xfrm>
            <a:off x="3978275" y="3413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7076" name="Rectangles 87075"/>
          <p:cNvSpPr/>
          <p:nvPr/>
        </p:nvSpPr>
        <p:spPr>
          <a:xfrm>
            <a:off x="5238750" y="33655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7077" name="Rectangles 87076"/>
          <p:cNvSpPr/>
          <p:nvPr/>
        </p:nvSpPr>
        <p:spPr>
          <a:xfrm>
            <a:off x="3560763" y="43195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7078" name="Straight Connector 87077"/>
          <p:cNvSpPr/>
          <p:nvPr/>
        </p:nvSpPr>
        <p:spPr>
          <a:xfrm>
            <a:off x="4951413" y="2967038"/>
            <a:ext cx="536575" cy="404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79" name="Oval 87078"/>
          <p:cNvSpPr/>
          <p:nvPr/>
        </p:nvSpPr>
        <p:spPr>
          <a:xfrm>
            <a:off x="5689600" y="4287838"/>
            <a:ext cx="392113" cy="392112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80" name="Rectangles 87079"/>
          <p:cNvSpPr/>
          <p:nvPr/>
        </p:nvSpPr>
        <p:spPr>
          <a:xfrm>
            <a:off x="5653088" y="4279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87081" name="Straight Connector 87080"/>
          <p:cNvSpPr/>
          <p:nvPr/>
        </p:nvSpPr>
        <p:spPr>
          <a:xfrm>
            <a:off x="5589588" y="3736975"/>
            <a:ext cx="298450" cy="5476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082" name="Rectangles 87081"/>
          <p:cNvSpPr/>
          <p:nvPr/>
        </p:nvSpPr>
        <p:spPr>
          <a:xfrm>
            <a:off x="4319588" y="5199063"/>
            <a:ext cx="1258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Insert 80</a:t>
            </a:r>
          </a:p>
        </p:txBody>
      </p:sp>
      <p:sp>
        <p:nvSpPr>
          <p:cNvPr id="87083" name="Rectangles 87082"/>
          <p:cNvSpPr/>
          <p:nvPr/>
        </p:nvSpPr>
        <p:spPr>
          <a:xfrm>
            <a:off x="7329488" y="5184775"/>
            <a:ext cx="1258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Insert 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s 88065"/>
          <p:cNvSpPr/>
          <p:nvPr/>
        </p:nvSpPr>
        <p:spPr>
          <a:xfrm>
            <a:off x="457200" y="-285750"/>
            <a:ext cx="9163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charset="-120"/>
              </a:defRPr>
            </a:lvl1pPr>
          </a:lstStyle>
          <a:p>
            <a:pPr lvl="0" algn="ctr"/>
            <a:r>
              <a:rPr lang="en-US" altLang="zh-TW" sz="3600"/>
              <a:t>Insertion into A Binary Search Tree</a:t>
            </a:r>
            <a:endParaRPr lang="en-US" altLang="zh-TW"/>
          </a:p>
        </p:txBody>
      </p:sp>
      <p:sp>
        <p:nvSpPr>
          <p:cNvPr id="88067" name="Rectangles 88066"/>
          <p:cNvSpPr/>
          <p:nvPr/>
        </p:nvSpPr>
        <p:spPr>
          <a:xfrm>
            <a:off x="671513" y="477838"/>
            <a:ext cx="9163050" cy="499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charset="-12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charset="-12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charset="-12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charset="-12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charset="-12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void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insert_node</a:t>
            </a:r>
            <a:r>
              <a:rPr lang="en-US" altLang="zh-TW" sz="2400" b="1" dirty="0"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tree_pointer</a:t>
            </a:r>
            <a:r>
              <a:rPr lang="en-US" altLang="zh-TW" sz="2400" b="1" dirty="0">
                <a:latin typeface="Courier New" panose="02070309020205020404" pitchFamily="49" charset="0"/>
              </a:rPr>
              <a:t> *node,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num</a:t>
            </a:r>
            <a:r>
              <a:rPr lang="en-US" altLang="zh-TW" sz="2400" b="1" dirty="0">
                <a:latin typeface="Courier New" panose="02070309020205020404" pitchFamily="49" charset="0"/>
              </a:rPr>
              <a:t>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{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tree_pointer</a:t>
            </a:r>
            <a:r>
              <a:rPr lang="en-US" altLang="zh-TW" sz="2400" b="1" dirty="0"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, 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temp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modified_search</a:t>
            </a:r>
            <a:r>
              <a:rPr lang="en-US" altLang="zh-TW" sz="2400" b="1" dirty="0">
                <a:latin typeface="Courier New" panose="02070309020205020404" pitchFamily="49" charset="0"/>
              </a:rPr>
              <a:t>(*node,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num</a:t>
            </a:r>
            <a:r>
              <a:rPr lang="en-US" altLang="zh-TW" sz="2400" b="1" dirty="0">
                <a:latin typeface="Courier New" panose="02070309020205020404" pitchFamily="49" charset="0"/>
              </a:rPr>
              <a:t>);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if (temp || !(*node)) {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 = (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tree_pointer</a:t>
            </a:r>
            <a:r>
              <a:rPr lang="en-US" altLang="zh-TW" sz="2400" b="1" dirty="0">
                <a:latin typeface="Courier New" panose="02070309020205020404" pitchFamily="49" charset="0"/>
              </a:rPr>
              <a:t>)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malloc</a:t>
            </a:r>
            <a:r>
              <a:rPr lang="en-US" altLang="zh-TW" sz="2400" b="1" dirty="0"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sizeof</a:t>
            </a:r>
            <a:r>
              <a:rPr lang="en-US" altLang="zh-TW" sz="2400" b="1" dirty="0">
                <a:latin typeface="Courier New" panose="02070309020205020404" pitchFamily="49" charset="0"/>
              </a:rPr>
              <a:t>(node));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if (IS_FULL(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)) {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fprintf</a:t>
            </a:r>
            <a:r>
              <a:rPr lang="en-US" altLang="zh-TW" sz="2400" b="1" dirty="0"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stderr</a:t>
            </a:r>
            <a:r>
              <a:rPr lang="en-US" altLang="zh-TW" sz="2400" b="1" dirty="0">
                <a:latin typeface="Courier New" panose="02070309020205020404" pitchFamily="49" charset="0"/>
              </a:rPr>
              <a:t>, “The memory is full\n”);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exit(1);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}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-&gt;data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num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-&gt;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left_child</a:t>
            </a:r>
            <a:r>
              <a:rPr lang="en-US" altLang="zh-TW" sz="2400" b="1" dirty="0">
                <a:latin typeface="Courier New" panose="02070309020205020404" pitchFamily="49" charset="0"/>
              </a:rPr>
              <a:t>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-&gt;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right_child</a:t>
            </a:r>
            <a:r>
              <a:rPr lang="en-US" altLang="zh-TW" sz="2400" b="1" dirty="0">
                <a:latin typeface="Courier New" panose="02070309020205020404" pitchFamily="49" charset="0"/>
              </a:rPr>
              <a:t> = NULL;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if (*node) 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if (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num</a:t>
            </a:r>
            <a:r>
              <a:rPr lang="en-US" altLang="zh-TW" sz="2400" b="1" dirty="0">
                <a:latin typeface="Courier New" panose="02070309020205020404" pitchFamily="49" charset="0"/>
              </a:rPr>
              <a:t>&lt;temp-&gt;data) temp-&gt;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left_child</a:t>
            </a:r>
            <a:r>
              <a:rPr lang="en-US" altLang="zh-TW" sz="2400" b="1" dirty="0">
                <a:latin typeface="Courier New" panose="02070309020205020404" pitchFamily="49" charset="0"/>
              </a:rPr>
              <a:t>=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     else temp-&gt;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right_child</a:t>
            </a:r>
            <a:r>
              <a:rPr lang="en-US" altLang="zh-TW" sz="2400" b="1" dirty="0">
                <a:latin typeface="Courier New" panose="02070309020205020404" pitchFamily="49" charset="0"/>
              </a:rPr>
              <a:t>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else *node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}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}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8298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Deletion Operation in BST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Deleting a node from Binary search tree has following three cases...</a:t>
            </a:r>
          </a:p>
          <a:p>
            <a:r>
              <a:rPr lang="en-US" dirty="0" smtClean="0"/>
              <a:t>Case 1: Deleting a Leaf node (A node with no children)</a:t>
            </a:r>
          </a:p>
          <a:p>
            <a:r>
              <a:rPr lang="en-US" dirty="0" smtClean="0"/>
              <a:t>Case 2: Deleting a node with one child</a:t>
            </a:r>
          </a:p>
          <a:p>
            <a:r>
              <a:rPr lang="en-US" dirty="0" smtClean="0"/>
              <a:t>Case 3: Deleting a node with two children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elete a leaf node from BST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Find the node to be deleted using search operation</a:t>
            </a:r>
          </a:p>
          <a:p>
            <a:r>
              <a:rPr lang="en-US" dirty="0" smtClean="0"/>
              <a:t>Step 2: Delete the node using free function (If it is a leaf) and terminate the function.</a:t>
            </a:r>
          </a:p>
          <a:p>
            <a:r>
              <a:rPr lang="en-US" dirty="0" smtClean="0"/>
              <a:t>Case 2: Deleting a node with one child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Delete a node with one child from BST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Find the node to be deleted using search operation</a:t>
            </a:r>
          </a:p>
          <a:p>
            <a:r>
              <a:rPr lang="en-US" dirty="0" smtClean="0"/>
              <a:t>Step 2: If it has only one child, then create a link between its parent and child nodes.</a:t>
            </a:r>
          </a:p>
          <a:p>
            <a:r>
              <a:rPr lang="en-US" dirty="0" smtClean="0"/>
              <a:t>Step 3: Delete the node using free function and terminate the function.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f6db5380a2c06bdf3c64a1b5051a12a5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5ed2c1517745a66b0bf2f8438813260f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868B94-32B3-4BCF-A15A-A8A6520EC9E4}"/>
</file>

<file path=customXml/itemProps2.xml><?xml version="1.0" encoding="utf-8"?>
<ds:datastoreItem xmlns:ds="http://schemas.openxmlformats.org/officeDocument/2006/customXml" ds:itemID="{B67C2676-C50C-4728-8B7A-6DBB1A301516}"/>
</file>

<file path=customXml/itemProps3.xml><?xml version="1.0" encoding="utf-8"?>
<ds:datastoreItem xmlns:ds="http://schemas.openxmlformats.org/officeDocument/2006/customXml" ds:itemID="{F2B074C7-52A0-43F0-9C6C-2ABF2C67AB59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1075</Words>
  <Application>Microsoft Office PowerPoint</Application>
  <PresentationFormat>On-screen Show (4:3)</PresentationFormat>
  <Paragraphs>184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Monotype Sorts</vt:lpstr>
      <vt:lpstr>PMingLiU</vt:lpstr>
      <vt:lpstr>PMingLiU</vt:lpstr>
      <vt:lpstr>Tahoma</vt:lpstr>
      <vt:lpstr>Times New Roman</vt:lpstr>
      <vt:lpstr>Wingdings</vt:lpstr>
      <vt:lpstr>Office Theme</vt:lpstr>
      <vt:lpstr>Data Structure Lab no.-10 Binary Search tree</vt:lpstr>
      <vt:lpstr>Binary Search Tree</vt:lpstr>
      <vt:lpstr>PowerPoint Presentation</vt:lpstr>
      <vt:lpstr>Insertion in BST </vt:lpstr>
      <vt:lpstr>PowerPoint Presentation</vt:lpstr>
      <vt:lpstr>PowerPoint Presentation</vt:lpstr>
      <vt:lpstr>Deletion Operation in BST </vt:lpstr>
      <vt:lpstr> Delete a leaf node from BST </vt:lpstr>
      <vt:lpstr> Delete a node with one child from BST </vt:lpstr>
      <vt:lpstr>PowerPoint Presentation</vt:lpstr>
      <vt:lpstr>Delete a node with two children from BST </vt:lpstr>
      <vt:lpstr>PowerPoint Presentation</vt:lpstr>
      <vt:lpstr>Delete Code</vt:lpstr>
      <vt:lpstr>Viva Questions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 no.-9 Binary Search tree</dc:title>
  <dc:creator>Windows User</dc:creator>
  <cp:lastModifiedBy>hp</cp:lastModifiedBy>
  <cp:revision>12</cp:revision>
  <dcterms:created xsi:type="dcterms:W3CDTF">2020-07-15T17:42:00Z</dcterms:created>
  <dcterms:modified xsi:type="dcterms:W3CDTF">2021-12-14T08:05:54Z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  <property fmtid="{D5CDD505-2E9C-101B-9397-08002B2CF9AE}" pid="3" name="ContentTypeId">
    <vt:lpwstr>0x010100EB28F4A5B7108743983B5F3D6F43D3CA</vt:lpwstr>
  </property>
</Properties>
</file>