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60" r:id="rId5"/>
    <p:sldId id="261" r:id="rId6"/>
    <p:sldId id="262" r:id="rId7"/>
    <p:sldId id="263" r:id="rId8"/>
    <p:sldId id="259" r:id="rId9"/>
    <p:sldId id="267" r:id="rId10"/>
    <p:sldId id="268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1A77F991-DDF5-441E-BAC9-768008B08DC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A6235BE7-5ABE-4A7C-8D60-861D89444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no.-11</a:t>
            </a:r>
            <a:br>
              <a:rPr lang="en-US" dirty="0" smtClean="0"/>
            </a:br>
            <a:r>
              <a:rPr lang="en-US" dirty="0" smtClean="0"/>
              <a:t>Sorting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85032"/>
            <a:ext cx="8458200" cy="1801368"/>
          </a:xfrm>
        </p:spPr>
        <p:txBody>
          <a:bodyPr>
            <a:noAutofit/>
          </a:bodyPr>
          <a:lstStyle/>
          <a:p>
            <a:r>
              <a:rPr lang="en-US" dirty="0"/>
              <a:t>To implement Sorting  techniques using array.  (</a:t>
            </a:r>
            <a:r>
              <a:rPr lang="en-US" dirty="0" smtClean="0"/>
              <a:t>Insertion sort</a:t>
            </a:r>
            <a:r>
              <a:rPr lang="en-US" dirty="0"/>
              <a:t>, Merge sort, Quick sort, Bubble sort, Bucket sort, Radix sort, Shell sort, Selection sort, Heap sort </a:t>
            </a:r>
            <a:r>
              <a:rPr lang="en-US" dirty="0" smtClean="0"/>
              <a:t>and Exchange </a:t>
            </a:r>
            <a:r>
              <a:rPr lang="en-US" dirty="0"/>
              <a:t>sort).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96875"/>
            <a:ext cx="8183880" cy="1051560"/>
          </a:xfrm>
        </p:spPr>
        <p:txBody>
          <a:bodyPr/>
          <a:lstStyle/>
          <a:p>
            <a:r>
              <a:rPr lang="en-US"/>
              <a:t>Insertion Sort: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87195"/>
            <a:ext cx="8183880" cy="4231005"/>
          </a:xfrm>
        </p:spPr>
        <p:txBody>
          <a:bodyPr>
            <a:normAutofit fontScale="87500" lnSpcReduction="20000"/>
          </a:bodyPr>
          <a:lstStyle/>
          <a:p>
            <a:r>
              <a:rPr lang="en-US"/>
              <a:t> Outer-loop executes (n−1) times</a:t>
            </a:r>
          </a:p>
          <a:p>
            <a:r>
              <a:rPr lang="en-US"/>
              <a:t> Number of times inner-loop is executed depends on</a:t>
            </a:r>
          </a:p>
          <a:p>
            <a:pPr marL="0" indent="0">
              <a:buNone/>
            </a:pPr>
            <a:r>
              <a:rPr lang="en-US"/>
              <a:t>the input</a:t>
            </a:r>
          </a:p>
          <a:p>
            <a:r>
              <a:rPr lang="en-US"/>
              <a:t> Best-case: the array is already sorted and (a[j] &gt; next) is always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 </a:t>
            </a: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No shifting of data is necessary</a:t>
            </a:r>
          </a:p>
          <a:p>
            <a:r>
              <a:rPr lang="en-US"/>
              <a:t> Worst-case: the array is reversely sorted and</a:t>
            </a:r>
          </a:p>
          <a:p>
            <a:pPr marL="0" indent="0">
              <a:buNone/>
            </a:pPr>
            <a:r>
              <a:rPr lang="en-US"/>
              <a:t>     (a[j] &gt; next) is always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Insertion always occur at the front</a:t>
            </a:r>
          </a:p>
          <a:p>
            <a:r>
              <a:rPr lang="en-US"/>
              <a:t> Therefore, the best-case time is O(n)</a:t>
            </a:r>
          </a:p>
          <a:p>
            <a:r>
              <a:rPr lang="en-US"/>
              <a:t> And the worst-case time is O(n2)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54025"/>
            <a:ext cx="8183880" cy="852170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06195"/>
            <a:ext cx="8183880" cy="4582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Q.1 When does the worst case of QuickSort occur?</a:t>
            </a:r>
          </a:p>
          <a:p>
            <a:pPr marL="0" indent="0">
              <a:buNone/>
            </a:pPr>
            <a:r>
              <a:rPr lang="en-US"/>
              <a:t>Q.2 What are the types of sorting?</a:t>
            </a:r>
          </a:p>
          <a:p>
            <a:pPr marL="0" indent="0">
              <a:buNone/>
            </a:pPr>
            <a:r>
              <a:rPr lang="en-US"/>
              <a:t>Q.3 Which type of sorting is best?</a:t>
            </a:r>
          </a:p>
          <a:p>
            <a:pPr marL="0" indent="0">
              <a:buNone/>
            </a:pPr>
            <a:r>
              <a:rPr lang="en-US"/>
              <a:t>Q.4 Solve it using insertion sort algorithm.</a:t>
            </a:r>
          </a:p>
          <a:p>
            <a:pPr marL="0" indent="0">
              <a:buNone/>
            </a:pPr>
            <a:r>
              <a:rPr lang="en-US"/>
              <a:t>    29, 20, 73, 34, 64 </a:t>
            </a:r>
          </a:p>
          <a:p>
            <a:pPr marL="0" indent="0">
              <a:buNone/>
            </a:pPr>
            <a:r>
              <a:rPr lang="en-US"/>
              <a:t>Q.5 Consider the following array of numbers</a:t>
            </a:r>
          </a:p>
          <a:p>
            <a:pPr marL="0" indent="0">
              <a:buNone/>
            </a:pPr>
            <a:r>
              <a:rPr lang="en-US"/>
              <a:t>27  10  12  25  34  16  15  31</a:t>
            </a:r>
          </a:p>
          <a:p>
            <a:pPr marL="0" indent="0">
              <a:buNone/>
            </a:pPr>
            <a:r>
              <a:rPr lang="en-US"/>
              <a:t>Solve it using merge sort algorithm.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755"/>
            <a:ext cx="8183880" cy="1051560"/>
          </a:xfrm>
        </p:spPr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30045"/>
            <a:ext cx="8183880" cy="4330065"/>
          </a:xfrm>
        </p:spPr>
        <p:txBody>
          <a:bodyPr>
            <a:normAutofit fontScale="67500" lnSpcReduction="20000"/>
          </a:bodyPr>
          <a:lstStyle/>
          <a:p>
            <a:r>
              <a:rPr lang="en-US"/>
              <a:t>Sorting refers to arranging data in a particular format. Sorting algorithm specifies the way to arrange data in a particular order. Most common orders are in numerical or lexicographical order.</a:t>
            </a:r>
          </a:p>
          <a:p>
            <a:endParaRPr lang="en-US"/>
          </a:p>
          <a:p>
            <a:r>
              <a:rPr lang="en-US"/>
              <a:t>The importance of sorting lies in the fact that data searching can be optimized to a very high level, if data is stored in a sorted manner. Sorting is also used to represent data in more readable formats. Following are some of the examples of sorting in real-life scenarios −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Telephone Directory − The telephone directory stores the telephone numbers of people sorted by their names, so that the names can be searched easily.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Dictionary − The dictionary stores words in an alphabetical order so that searching of any word becomes easy.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11480"/>
            <a:ext cx="7941310" cy="1051560"/>
          </a:xfrm>
        </p:spPr>
        <p:txBody>
          <a:bodyPr/>
          <a:lstStyle/>
          <a:p>
            <a:r>
              <a:rPr lang="en-US"/>
              <a:t>Sorting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62405"/>
            <a:ext cx="8183880" cy="4541520"/>
          </a:xfrm>
        </p:spPr>
        <p:txBody>
          <a:bodyPr>
            <a:normAutofit fontScale="97500" lnSpcReduction="10000"/>
          </a:bodyPr>
          <a:lstStyle/>
          <a:p>
            <a:r>
              <a:rPr lang="en-US"/>
              <a:t>There are two different categories in sorting:</a:t>
            </a:r>
          </a:p>
          <a:p>
            <a:endParaRPr lang="en-US"/>
          </a:p>
          <a:p>
            <a:r>
              <a:rPr lang="en-US"/>
              <a:t>Internal sorting: If the input data is such that it can be adjusted in the main memory at once, it is called internal sorting.</a:t>
            </a:r>
          </a:p>
          <a:p>
            <a:r>
              <a:rPr lang="en-US"/>
              <a:t>External sorting: If the input data is such that it cannot be adjusted in the memory entirely at once, it needs to be stored in a hard disk, floppy disk, or any other storage device. This is called external sorting.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34795"/>
            <a:ext cx="8183880" cy="4606925"/>
          </a:xfrm>
        </p:spPr>
        <p:txBody>
          <a:bodyPr>
            <a:normAutofit fontScale="87500" lnSpcReduction="20000"/>
          </a:bodyPr>
          <a:lstStyle/>
          <a:p>
            <a:r>
              <a:rPr lang="en-US">
                <a:solidFill>
                  <a:srgbClr val="C00000"/>
                </a:solidFill>
              </a:rPr>
              <a:t>Iterative sorting algorithms (comparison based)</a:t>
            </a:r>
          </a:p>
          <a:p>
            <a:pPr marL="0" indent="0">
              <a:buNone/>
            </a:pPr>
            <a:r>
              <a:rPr lang="en-US"/>
              <a:t>   Selection Sort</a:t>
            </a:r>
          </a:p>
          <a:p>
            <a:pPr marL="0" indent="0">
              <a:buNone/>
            </a:pPr>
            <a:r>
              <a:rPr lang="en-US"/>
              <a:t>   Bubble Sort</a:t>
            </a:r>
          </a:p>
          <a:p>
            <a:pPr marL="0" indent="0">
              <a:buNone/>
            </a:pPr>
            <a:r>
              <a:rPr lang="en-US"/>
              <a:t>   Insertion Sort</a:t>
            </a:r>
          </a:p>
          <a:p>
            <a:r>
              <a:rPr lang="en-US">
                <a:solidFill>
                  <a:srgbClr val="C00000"/>
                </a:solidFill>
              </a:rPr>
              <a:t>Recursive sorting algorithms (comparison based)</a:t>
            </a:r>
          </a:p>
          <a:p>
            <a:pPr marL="0" indent="0">
              <a:buNone/>
            </a:pPr>
            <a:r>
              <a:rPr lang="en-US"/>
              <a:t>   Merge Sort</a:t>
            </a:r>
          </a:p>
          <a:p>
            <a:pPr marL="0" indent="0">
              <a:buNone/>
            </a:pPr>
            <a:r>
              <a:rPr lang="en-US"/>
              <a:t>   Quick Sort</a:t>
            </a:r>
          </a:p>
          <a:p>
            <a:r>
              <a:rPr lang="en-US">
                <a:solidFill>
                  <a:srgbClr val="C00000"/>
                </a:solidFill>
              </a:rPr>
              <a:t>Radix sort (non-comparison based)</a:t>
            </a:r>
          </a:p>
          <a:p>
            <a:r>
              <a:rPr lang="en-US">
                <a:solidFill>
                  <a:srgbClr val="C00000"/>
                </a:solidFill>
              </a:rPr>
              <a:t>Properties of Sorting</a:t>
            </a:r>
          </a:p>
          <a:p>
            <a:pPr marL="0" indent="0">
              <a:buNone/>
            </a:pPr>
            <a:r>
              <a:rPr lang="en-US"/>
              <a:t>    In-place sort, stable sort</a:t>
            </a:r>
          </a:p>
          <a:p>
            <a:pPr marL="0" indent="0">
              <a:buNone/>
            </a:pPr>
            <a:r>
              <a:rPr lang="en-US"/>
              <a:t>   Comparison of sorting algorithms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11480"/>
            <a:ext cx="8183880" cy="1051560"/>
          </a:xfrm>
        </p:spPr>
        <p:txBody>
          <a:bodyPr/>
          <a:lstStyle/>
          <a:p>
            <a:r>
              <a:rPr lang="en-US"/>
              <a:t>Why Study Sorting?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51635"/>
            <a:ext cx="8183880" cy="4280535"/>
          </a:xfrm>
        </p:spPr>
        <p:txBody>
          <a:bodyPr>
            <a:normAutofit fontScale="90000" lnSpcReduction="100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/>
              <a:t>When an input is sorted, many problems become        easy (e.g. searching, min, max, k-th smallest)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Sorting has a variety of interesting algorithmic solutions that embody many ideas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 Comparison vs non-comparison based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 Iterative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 Recursive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 Divide-and-conquer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 Best/worst/average-case bounds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 Randomized algorithms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8450"/>
            <a:ext cx="8183880" cy="1051560"/>
          </a:xfrm>
        </p:spPr>
        <p:txBody>
          <a:bodyPr/>
          <a:lstStyle/>
          <a:p>
            <a:r>
              <a:rPr lang="en-US"/>
              <a:t>Applications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4485"/>
            <a:ext cx="8183880" cy="4309110"/>
          </a:xfrm>
        </p:spPr>
        <p:txBody>
          <a:bodyPr>
            <a:normAutofit/>
          </a:bodyPr>
          <a:lstStyle/>
          <a:p>
            <a:r>
              <a:rPr lang="en-US"/>
              <a:t>Uniqueness testing</a:t>
            </a:r>
          </a:p>
          <a:p>
            <a:r>
              <a:rPr lang="en-US"/>
              <a:t>Deleting duplicates</a:t>
            </a:r>
          </a:p>
          <a:p>
            <a:r>
              <a:rPr lang="en-US"/>
              <a:t>Prioritizing events</a:t>
            </a:r>
          </a:p>
          <a:p>
            <a:r>
              <a:rPr lang="en-US"/>
              <a:t>Frequency counting</a:t>
            </a:r>
          </a:p>
          <a:p>
            <a:r>
              <a:rPr lang="en-US"/>
              <a:t>Reconstructing the original order</a:t>
            </a:r>
          </a:p>
          <a:p>
            <a:r>
              <a:rPr lang="en-US"/>
              <a:t>Set intersection/union</a:t>
            </a:r>
          </a:p>
          <a:p>
            <a:r>
              <a:rPr lang="en-US"/>
              <a:t>Finding a target pair x, y such that x+y = z</a:t>
            </a:r>
          </a:p>
          <a:p>
            <a:r>
              <a:rPr lang="en-US"/>
              <a:t>Efficient searching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85140"/>
            <a:ext cx="8183880" cy="764540"/>
          </a:xfrm>
        </p:spPr>
        <p:txBody>
          <a:bodyPr/>
          <a:lstStyle/>
          <a:p>
            <a:r>
              <a:rPr lang="en-US"/>
              <a:t>Insertion Sort: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49680"/>
            <a:ext cx="8183880" cy="4747260"/>
          </a:xfrm>
        </p:spPr>
        <p:txBody>
          <a:bodyPr>
            <a:normAutofit/>
          </a:bodyPr>
          <a:lstStyle/>
          <a:p>
            <a:r>
              <a:rPr lang="en-US"/>
              <a:t>Similar to how most people arrange a hand of poker cards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Start with one card in your hand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Pick the next card and insert it into its proper sorted order</a:t>
            </a:r>
          </a:p>
          <a:p>
            <a:pPr>
              <a:buFont typeface="Wingdings" panose="05000000000000000000" charset="0"/>
              <a:buChar char="§"/>
            </a:pPr>
            <a:r>
              <a:rPr lang="en-US"/>
              <a:t>Repeat previous step for all cards</a:t>
            </a:r>
          </a:p>
          <a:p>
            <a:r>
              <a:rPr lang="en-US"/>
              <a:t>1st card: 10♠ </a:t>
            </a:r>
          </a:p>
          <a:p>
            <a:r>
              <a:rPr lang="en-US"/>
              <a:t>2nd card: 5♠               </a:t>
            </a:r>
          </a:p>
          <a:p>
            <a:r>
              <a:rPr lang="en-US"/>
              <a:t>3rd card: K♠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1248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48" y="3105835"/>
            <a:ext cx="6115904" cy="104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59" y="2213264"/>
            <a:ext cx="6116637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60" y="4495800"/>
            <a:ext cx="6116637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105835"/>
            <a:ext cx="1124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</a:t>
            </a:r>
          </a:p>
          <a:p>
            <a:r>
              <a:rPr lang="en-US" dirty="0" smtClean="0"/>
              <a:t>pass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495800"/>
            <a:ext cx="6952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</a:t>
            </a:r>
          </a:p>
          <a:p>
            <a:r>
              <a:rPr lang="en-US" dirty="0" smtClean="0"/>
              <a:t>pass 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15" y="46863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/>
              <a:t>Insertion Sort: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1165"/>
            <a:ext cx="8183880" cy="4188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void insertionSort(int a[], int n) {</a:t>
            </a:r>
          </a:p>
          <a:p>
            <a:pPr marL="0" indent="0">
              <a:buNone/>
            </a:pPr>
            <a:r>
              <a:rPr lang="en-US"/>
              <a:t>for (int i = 1; i &lt; n; i++) {</a:t>
            </a:r>
          </a:p>
          <a:p>
            <a:pPr marL="0" indent="0">
              <a:buNone/>
            </a:pPr>
            <a:r>
              <a:rPr lang="en-US"/>
              <a:t>int next = a[i]; </a:t>
            </a:r>
            <a:r>
              <a:rPr lang="en-US" sz="2000">
                <a:solidFill>
                  <a:srgbClr val="C00000"/>
                </a:solidFill>
              </a:rPr>
              <a:t>//Next is the item to be inserted</a:t>
            </a:r>
          </a:p>
          <a:p>
            <a:pPr marL="0" indent="0">
              <a:buNone/>
            </a:pPr>
            <a:r>
              <a:rPr lang="en-US"/>
              <a:t>int j;</a:t>
            </a:r>
          </a:p>
          <a:p>
            <a:pPr marL="0" indent="0">
              <a:buNone/>
            </a:pPr>
            <a:r>
              <a:rPr lang="en-US"/>
              <a:t>for (j = i-1; j &gt;= 0 &amp;&amp; a[j] &gt; next; j--)</a:t>
            </a:r>
          </a:p>
          <a:p>
            <a:pPr marL="0" indent="0">
              <a:buNone/>
            </a:pPr>
            <a:r>
              <a:rPr lang="en-US"/>
              <a:t>a[j+1] = a[j]; </a:t>
            </a:r>
            <a:r>
              <a:rPr lang="en-US" sz="2000">
                <a:solidFill>
                  <a:srgbClr val="C00000"/>
                </a:solidFill>
              </a:rPr>
              <a:t>//Shift sorted items to make place for </a:t>
            </a:r>
            <a:r>
              <a:rPr lang="en-US" sz="2000"/>
              <a:t>nex</a:t>
            </a:r>
          </a:p>
          <a:p>
            <a:pPr marL="0" indent="0">
              <a:buNone/>
            </a:pPr>
            <a:r>
              <a:rPr lang="en-US"/>
              <a:t>a[j+1] = next;  </a:t>
            </a:r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 sz="2000">
                <a:solidFill>
                  <a:srgbClr val="C00000"/>
                </a:solidFill>
              </a:rPr>
              <a:t>Insert next to the correct location</a:t>
            </a:r>
          </a:p>
          <a:p>
            <a:pPr marL="0" indent="0">
              <a:buNone/>
            </a:pPr>
            <a:r>
              <a:rPr lang="en-US"/>
              <a:t>} 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9C357-D21B-4DED-9299-C98BC4F8415D}"/>
</file>

<file path=customXml/itemProps2.xml><?xml version="1.0" encoding="utf-8"?>
<ds:datastoreItem xmlns:ds="http://schemas.openxmlformats.org/officeDocument/2006/customXml" ds:itemID="{FA89D1BB-68D7-4EAC-A29C-DC701D33303D}"/>
</file>

<file path=customXml/itemProps3.xml><?xml version="1.0" encoding="utf-8"?>
<ds:datastoreItem xmlns:ds="http://schemas.openxmlformats.org/officeDocument/2006/customXml" ds:itemID="{9AD28275-69D2-4151-A645-C75F587EDFB9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</TotalTime>
  <Words>701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Verdana</vt:lpstr>
      <vt:lpstr>Wingdings</vt:lpstr>
      <vt:lpstr>Wingdings 2</vt:lpstr>
      <vt:lpstr>Aspect</vt:lpstr>
      <vt:lpstr>Lab no.-11 Sorting </vt:lpstr>
      <vt:lpstr>Sorting</vt:lpstr>
      <vt:lpstr>Sorting Categories</vt:lpstr>
      <vt:lpstr>PowerPoint Presentation</vt:lpstr>
      <vt:lpstr>Why Study Sorting?</vt:lpstr>
      <vt:lpstr>Applications of Sorting</vt:lpstr>
      <vt:lpstr>Insertion Sort: Idea</vt:lpstr>
      <vt:lpstr>Insertion sort </vt:lpstr>
      <vt:lpstr>Insertion Sort: Implementation</vt:lpstr>
      <vt:lpstr>Insertion Sort: Analysis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26</cp:revision>
  <dcterms:created xsi:type="dcterms:W3CDTF">2020-07-23T14:43:00Z</dcterms:created>
  <dcterms:modified xsi:type="dcterms:W3CDTF">2021-12-22T14:13:50Z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  <property fmtid="{D5CDD505-2E9C-101B-9397-08002B2CF9AE}" pid="3" name="ContentTypeId">
    <vt:lpwstr>0x010100EB28F4A5B7108743983B5F3D6F43D3CA</vt:lpwstr>
  </property>
</Properties>
</file>