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578DD3C-A21A-47CF-BC59-02BB37EFD7F1}" type="datetimeFigureOut">
              <a:rPr lang="en-IN" smtClean="0"/>
              <a:t>09-11-2021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70614D1-B9ED-48A7-ABF7-C88E2FB319C7}"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37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8DD3C-A21A-47CF-BC59-02BB37EFD7F1}"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614D1-B9ED-48A7-ABF7-C88E2FB319C7}" type="slidenum">
              <a:rPr lang="en-IN" smtClean="0"/>
              <a:t>‹#›</a:t>
            </a:fld>
            <a:endParaRPr lang="en-IN"/>
          </a:p>
        </p:txBody>
      </p:sp>
    </p:spTree>
    <p:extLst>
      <p:ext uri="{BB962C8B-B14F-4D97-AF65-F5344CB8AC3E}">
        <p14:creationId xmlns:p14="http://schemas.microsoft.com/office/powerpoint/2010/main" val="246522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8DD3C-A21A-47CF-BC59-02BB37EFD7F1}"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614D1-B9ED-48A7-ABF7-C88E2FB319C7}" type="slidenum">
              <a:rPr lang="en-IN" smtClean="0"/>
              <a:t>‹#›</a:t>
            </a:fld>
            <a:endParaRPr lang="en-IN"/>
          </a:p>
        </p:txBody>
      </p:sp>
    </p:spTree>
    <p:extLst>
      <p:ext uri="{BB962C8B-B14F-4D97-AF65-F5344CB8AC3E}">
        <p14:creationId xmlns:p14="http://schemas.microsoft.com/office/powerpoint/2010/main" val="311423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8DD3C-A21A-47CF-BC59-02BB37EFD7F1}"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614D1-B9ED-48A7-ABF7-C88E2FB319C7}" type="slidenum">
              <a:rPr lang="en-IN" smtClean="0"/>
              <a:t>‹#›</a:t>
            </a:fld>
            <a:endParaRPr lang="en-IN"/>
          </a:p>
        </p:txBody>
      </p:sp>
    </p:spTree>
    <p:extLst>
      <p:ext uri="{BB962C8B-B14F-4D97-AF65-F5344CB8AC3E}">
        <p14:creationId xmlns:p14="http://schemas.microsoft.com/office/powerpoint/2010/main" val="172855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8DD3C-A21A-47CF-BC59-02BB37EFD7F1}"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614D1-B9ED-48A7-ABF7-C88E2FB319C7}"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10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8DD3C-A21A-47CF-BC59-02BB37EFD7F1}"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614D1-B9ED-48A7-ABF7-C88E2FB319C7}" type="slidenum">
              <a:rPr lang="en-IN" smtClean="0"/>
              <a:t>‹#›</a:t>
            </a:fld>
            <a:endParaRPr lang="en-IN"/>
          </a:p>
        </p:txBody>
      </p:sp>
    </p:spTree>
    <p:extLst>
      <p:ext uri="{BB962C8B-B14F-4D97-AF65-F5344CB8AC3E}">
        <p14:creationId xmlns:p14="http://schemas.microsoft.com/office/powerpoint/2010/main" val="410875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8DD3C-A21A-47CF-BC59-02BB37EFD7F1}"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614D1-B9ED-48A7-ABF7-C88E2FB319C7}" type="slidenum">
              <a:rPr lang="en-IN" smtClean="0"/>
              <a:t>‹#›</a:t>
            </a:fld>
            <a:endParaRPr lang="en-IN"/>
          </a:p>
        </p:txBody>
      </p:sp>
    </p:spTree>
    <p:extLst>
      <p:ext uri="{BB962C8B-B14F-4D97-AF65-F5344CB8AC3E}">
        <p14:creationId xmlns:p14="http://schemas.microsoft.com/office/powerpoint/2010/main" val="364501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8DD3C-A21A-47CF-BC59-02BB37EFD7F1}"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0614D1-B9ED-48A7-ABF7-C88E2FB319C7}" type="slidenum">
              <a:rPr lang="en-IN" smtClean="0"/>
              <a:t>‹#›</a:t>
            </a:fld>
            <a:endParaRPr lang="en-IN"/>
          </a:p>
        </p:txBody>
      </p:sp>
    </p:spTree>
    <p:extLst>
      <p:ext uri="{BB962C8B-B14F-4D97-AF65-F5344CB8AC3E}">
        <p14:creationId xmlns:p14="http://schemas.microsoft.com/office/powerpoint/2010/main" val="165465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8DD3C-A21A-47CF-BC59-02BB37EFD7F1}"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0614D1-B9ED-48A7-ABF7-C88E2FB319C7}" type="slidenum">
              <a:rPr lang="en-IN" smtClean="0"/>
              <a:t>‹#›</a:t>
            </a:fld>
            <a:endParaRPr lang="en-IN"/>
          </a:p>
        </p:txBody>
      </p:sp>
    </p:spTree>
    <p:extLst>
      <p:ext uri="{BB962C8B-B14F-4D97-AF65-F5344CB8AC3E}">
        <p14:creationId xmlns:p14="http://schemas.microsoft.com/office/powerpoint/2010/main" val="295518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8DD3C-A21A-47CF-BC59-02BB37EFD7F1}"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614D1-B9ED-48A7-ABF7-C88E2FB319C7}" type="slidenum">
              <a:rPr lang="en-IN" smtClean="0"/>
              <a:t>‹#›</a:t>
            </a:fld>
            <a:endParaRPr lang="en-IN"/>
          </a:p>
        </p:txBody>
      </p:sp>
    </p:spTree>
    <p:extLst>
      <p:ext uri="{BB962C8B-B14F-4D97-AF65-F5344CB8AC3E}">
        <p14:creationId xmlns:p14="http://schemas.microsoft.com/office/powerpoint/2010/main" val="64696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8DD3C-A21A-47CF-BC59-02BB37EFD7F1}"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614D1-B9ED-48A7-ABF7-C88E2FB319C7}" type="slidenum">
              <a:rPr lang="en-IN" smtClean="0"/>
              <a:t>‹#›</a:t>
            </a:fld>
            <a:endParaRPr lang="en-IN"/>
          </a:p>
        </p:txBody>
      </p:sp>
    </p:spTree>
    <p:extLst>
      <p:ext uri="{BB962C8B-B14F-4D97-AF65-F5344CB8AC3E}">
        <p14:creationId xmlns:p14="http://schemas.microsoft.com/office/powerpoint/2010/main" val="292102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578DD3C-A21A-47CF-BC59-02BB37EFD7F1}" type="datetimeFigureOut">
              <a:rPr lang="en-IN" smtClean="0"/>
              <a:t>09-11-2021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70614D1-B9ED-48A7-ABF7-C88E2FB319C7}" type="slidenum">
              <a:rPr lang="en-IN" smtClean="0"/>
              <a:t>‹#›</a:t>
            </a:fld>
            <a:endParaRPr lang="en-IN"/>
          </a:p>
        </p:txBody>
      </p:sp>
    </p:spTree>
    <p:extLst>
      <p:ext uri="{BB962C8B-B14F-4D97-AF65-F5344CB8AC3E}">
        <p14:creationId xmlns:p14="http://schemas.microsoft.com/office/powerpoint/2010/main" val="39815930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dia.geeksforgeeks.org/wp-content/cdn-uploads/gq/2014/03/DLL1.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DBD267-DAAC-4C63-B6A1-25F1C8CA0699}"/>
              </a:ext>
            </a:extLst>
          </p:cNvPr>
          <p:cNvSpPr>
            <a:spLocks noGrp="1"/>
          </p:cNvSpPr>
          <p:nvPr>
            <p:ph type="ctrTitle"/>
          </p:nvPr>
        </p:nvSpPr>
        <p:spPr>
          <a:xfrm>
            <a:off x="596347" y="1431235"/>
            <a:ext cx="11065565" cy="3655736"/>
          </a:xfrm>
        </p:spPr>
        <p:txBody>
          <a:bodyPr>
            <a:normAutofit/>
          </a:bodyPr>
          <a:lstStyle/>
          <a:p>
            <a:pPr algn="l"/>
            <a:r>
              <a:rPr lang="en-US" sz="4800" b="0" i="0" dirty="0">
                <a:effectLst/>
                <a:latin typeface="Roboto"/>
              </a:rPr>
              <a:t>Create  a Doubly   linked  list and perform following operations: Insertion at front and  Deletion at  end</a:t>
            </a:r>
            <a:r>
              <a:rPr lang="en-IN" sz="4800" b="0" i="0" dirty="0">
                <a:effectLst/>
                <a:latin typeface="Roboto"/>
              </a:rPr>
              <a:t/>
            </a:r>
            <a:br>
              <a:rPr lang="en-IN" sz="4800" b="0" i="0" dirty="0">
                <a:effectLst/>
                <a:latin typeface="Roboto"/>
              </a:rPr>
            </a:br>
            <a:endParaRPr lang="en-IN" sz="4800" dirty="0"/>
          </a:p>
        </p:txBody>
      </p:sp>
    </p:spTree>
    <p:extLst>
      <p:ext uri="{BB962C8B-B14F-4D97-AF65-F5344CB8AC3E}">
        <p14:creationId xmlns:p14="http://schemas.microsoft.com/office/powerpoint/2010/main" val="199060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EB2FBD-60D4-4F18-A06F-AF60F0D61F67}"/>
              </a:ext>
            </a:extLst>
          </p:cNvPr>
          <p:cNvSpPr>
            <a:spLocks noGrp="1"/>
          </p:cNvSpPr>
          <p:nvPr>
            <p:ph type="title"/>
          </p:nvPr>
        </p:nvSpPr>
        <p:spPr/>
        <p:txBody>
          <a:bodyPr/>
          <a:lstStyle/>
          <a:p>
            <a:r>
              <a:rPr lang="en-US" b="1" i="0" dirty="0">
                <a:effectLst/>
                <a:latin typeface="Roboto"/>
              </a:rPr>
              <a:t>After deletion of middle node.</a:t>
            </a:r>
            <a:r>
              <a:rPr lang="en-US" dirty="0"/>
              <a:t/>
            </a:r>
            <a:br>
              <a:rPr lang="en-US" dirty="0"/>
            </a:br>
            <a:endParaRPr lang="en-IN" dirty="0"/>
          </a:p>
        </p:txBody>
      </p:sp>
      <p:pic>
        <p:nvPicPr>
          <p:cNvPr id="5122" name="Picture 2">
            <a:extLst>
              <a:ext uri="{FF2B5EF4-FFF2-40B4-BE49-F238E27FC236}">
                <a16:creationId xmlns:a16="http://schemas.microsoft.com/office/drawing/2014/main" xmlns="" id="{29815FA5-E7DB-4491-A8A9-11741BF18E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02856" y="3305175"/>
            <a:ext cx="45529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1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8041D-5A17-420A-AC0C-CBED024B24F4}"/>
              </a:ext>
            </a:extLst>
          </p:cNvPr>
          <p:cNvSpPr>
            <a:spLocks noGrp="1"/>
          </p:cNvSpPr>
          <p:nvPr>
            <p:ph type="title"/>
          </p:nvPr>
        </p:nvSpPr>
        <p:spPr/>
        <p:txBody>
          <a:bodyPr/>
          <a:lstStyle/>
          <a:p>
            <a:r>
              <a:rPr lang="en-US" b="1" i="0" dirty="0">
                <a:effectLst/>
                <a:latin typeface="Roboto"/>
              </a:rPr>
              <a:t>After deletion of last node.</a:t>
            </a:r>
            <a:endParaRPr lang="en-IN" dirty="0"/>
          </a:p>
        </p:txBody>
      </p:sp>
      <p:pic>
        <p:nvPicPr>
          <p:cNvPr id="6146" name="Picture 2">
            <a:extLst>
              <a:ext uri="{FF2B5EF4-FFF2-40B4-BE49-F238E27FC236}">
                <a16:creationId xmlns:a16="http://schemas.microsoft.com/office/drawing/2014/main" xmlns="" id="{816DCA52-BB43-4DBA-A624-FD225015FC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83844" y="3195637"/>
            <a:ext cx="399097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17F159-4402-4F07-89D9-78DEECBD304D}"/>
              </a:ext>
            </a:extLst>
          </p:cNvPr>
          <p:cNvSpPr>
            <a:spLocks noGrp="1"/>
          </p:cNvSpPr>
          <p:nvPr>
            <p:ph idx="1"/>
          </p:nvPr>
        </p:nvSpPr>
        <p:spPr>
          <a:xfrm>
            <a:off x="838199" y="619677"/>
            <a:ext cx="10515600" cy="4351338"/>
          </a:xfrm>
        </p:spPr>
        <p:txBody>
          <a:bodyPr/>
          <a:lstStyle/>
          <a:p>
            <a:pPr marL="0" indent="0" algn="l" fontAlgn="base">
              <a:buNone/>
            </a:pPr>
            <a:r>
              <a:rPr lang="en-US" b="1" i="0" dirty="0">
                <a:effectLst/>
                <a:latin typeface="Roboto"/>
              </a:rPr>
              <a:t>All three mentioned cases can be handled in two steps if the pointer of the node to be deleted and the head pointer is known.</a:t>
            </a:r>
            <a:endParaRPr lang="en-US" b="0" i="0" dirty="0">
              <a:effectLst/>
              <a:latin typeface="Roboto"/>
            </a:endParaRPr>
          </a:p>
          <a:p>
            <a:pPr algn="l" fontAlgn="base">
              <a:buFont typeface="+mj-lt"/>
              <a:buAutoNum type="arabicPeriod"/>
            </a:pPr>
            <a:r>
              <a:rPr lang="en-US" b="0" i="0" dirty="0">
                <a:effectLst/>
                <a:latin typeface="Roboto"/>
              </a:rPr>
              <a:t>If the node to be deleted is the head node then make the next node as head.</a:t>
            </a:r>
          </a:p>
          <a:p>
            <a:pPr algn="l" fontAlgn="base">
              <a:buFont typeface="+mj-lt"/>
              <a:buAutoNum type="arabicPeriod"/>
            </a:pPr>
            <a:r>
              <a:rPr lang="en-US" b="0" i="0" dirty="0">
                <a:effectLst/>
                <a:latin typeface="Roboto"/>
              </a:rPr>
              <a:t>If a node is deleted, connect the next and previous node of the deleted node.</a:t>
            </a:r>
          </a:p>
          <a:p>
            <a:endParaRPr lang="en-IN" dirty="0"/>
          </a:p>
        </p:txBody>
      </p:sp>
      <p:pic>
        <p:nvPicPr>
          <p:cNvPr id="8194" name="Picture 2">
            <a:extLst>
              <a:ext uri="{FF2B5EF4-FFF2-40B4-BE49-F238E27FC236}">
                <a16:creationId xmlns:a16="http://schemas.microsoft.com/office/drawing/2014/main" xmlns="" id="{1FB8357F-4A98-4D4A-9CA1-A7F8EAD0887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78418" y="3390692"/>
            <a:ext cx="6162675" cy="1971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7B78E1C9-1477-44AC-870D-E6298BAB1658}"/>
              </a:ext>
            </a:extLst>
          </p:cNvPr>
          <p:cNvPicPr>
            <a:picLocks noChangeAspect="1"/>
          </p:cNvPicPr>
          <p:nvPr/>
        </p:nvPicPr>
        <p:blipFill>
          <a:blip r:embed="rId3"/>
          <a:stretch>
            <a:fillRect/>
          </a:stretch>
        </p:blipFill>
        <p:spPr>
          <a:xfrm>
            <a:off x="4985508" y="5362367"/>
            <a:ext cx="5534025" cy="1181100"/>
          </a:xfrm>
          <a:prstGeom prst="rect">
            <a:avLst/>
          </a:prstGeom>
        </p:spPr>
      </p:pic>
    </p:spTree>
    <p:extLst>
      <p:ext uri="{BB962C8B-B14F-4D97-AF65-F5344CB8AC3E}">
        <p14:creationId xmlns:p14="http://schemas.microsoft.com/office/powerpoint/2010/main" val="3928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452D54-5530-4680-B579-C1B64B400512}"/>
              </a:ext>
            </a:extLst>
          </p:cNvPr>
          <p:cNvSpPr>
            <a:spLocks noGrp="1"/>
          </p:cNvSpPr>
          <p:nvPr>
            <p:ph idx="1"/>
          </p:nvPr>
        </p:nvSpPr>
        <p:spPr>
          <a:xfrm>
            <a:off x="838200" y="265044"/>
            <a:ext cx="10515600" cy="5911920"/>
          </a:xfrm>
        </p:spPr>
        <p:txBody>
          <a:bodyPr>
            <a:noAutofit/>
          </a:bodyPr>
          <a:lstStyle/>
          <a:p>
            <a:pPr marL="0" indent="0">
              <a:buNone/>
            </a:pPr>
            <a:r>
              <a:rPr lang="en-US" sz="1800" dirty="0"/>
              <a:t>/* Function to delete a node in a Doubly Linked List.  </a:t>
            </a:r>
          </a:p>
          <a:p>
            <a:pPr marL="0" indent="0">
              <a:buNone/>
            </a:pPr>
            <a:r>
              <a:rPr lang="en-US" sz="1800" dirty="0" err="1"/>
              <a:t>head_ref</a:t>
            </a:r>
            <a:r>
              <a:rPr lang="en-US" sz="1800" dirty="0"/>
              <a:t> --&gt; pointer to head node pointer.  </a:t>
            </a:r>
          </a:p>
          <a:p>
            <a:pPr marL="0" indent="0">
              <a:buNone/>
            </a:pPr>
            <a:r>
              <a:rPr lang="en-US" sz="1800" dirty="0"/>
              <a:t>del --&gt; pointer to node to be deleted. */</a:t>
            </a:r>
          </a:p>
          <a:p>
            <a:pPr marL="0" indent="0">
              <a:buNone/>
            </a:pPr>
            <a:r>
              <a:rPr lang="en-US" sz="1800" dirty="0"/>
              <a:t>void </a:t>
            </a:r>
            <a:r>
              <a:rPr lang="en-US" sz="1800" dirty="0" err="1"/>
              <a:t>deleteNode</a:t>
            </a:r>
            <a:r>
              <a:rPr lang="en-US" sz="1800" dirty="0"/>
              <a:t>(Node** </a:t>
            </a:r>
            <a:r>
              <a:rPr lang="en-US" sz="1800" dirty="0" err="1"/>
              <a:t>head_ref</a:t>
            </a:r>
            <a:r>
              <a:rPr lang="en-US" sz="1800" dirty="0"/>
              <a:t>, Node* del)  </a:t>
            </a:r>
          </a:p>
          <a:p>
            <a:pPr marL="0" indent="0">
              <a:buNone/>
            </a:pPr>
            <a:r>
              <a:rPr lang="en-US" sz="1800" dirty="0"/>
              <a:t>{  </a:t>
            </a:r>
          </a:p>
          <a:p>
            <a:pPr marL="0" indent="0">
              <a:buNone/>
            </a:pPr>
            <a:r>
              <a:rPr lang="en-US" sz="1800" dirty="0"/>
              <a:t>    /* base case */</a:t>
            </a:r>
          </a:p>
          <a:p>
            <a:pPr marL="0" indent="0">
              <a:buNone/>
            </a:pPr>
            <a:r>
              <a:rPr lang="en-US" sz="1800" dirty="0"/>
              <a:t>    if (*</a:t>
            </a:r>
            <a:r>
              <a:rPr lang="en-US" sz="1800" dirty="0" err="1"/>
              <a:t>head_ref</a:t>
            </a:r>
            <a:r>
              <a:rPr lang="en-US" sz="1800" dirty="0"/>
              <a:t> == NULL || del == NULL)  </a:t>
            </a:r>
          </a:p>
          <a:p>
            <a:pPr marL="0" indent="0">
              <a:buNone/>
            </a:pPr>
            <a:r>
              <a:rPr lang="en-US" sz="1800" dirty="0"/>
              <a:t>        return;  </a:t>
            </a:r>
          </a:p>
          <a:p>
            <a:pPr marL="0" indent="0">
              <a:buNone/>
            </a:pPr>
            <a:r>
              <a:rPr lang="en-US" sz="1800" dirty="0"/>
              <a:t>  </a:t>
            </a:r>
          </a:p>
          <a:p>
            <a:pPr marL="0" indent="0">
              <a:buNone/>
            </a:pPr>
            <a:r>
              <a:rPr lang="en-US" sz="1800" dirty="0"/>
              <a:t>    /* If node to be deleted is head node */</a:t>
            </a:r>
          </a:p>
          <a:p>
            <a:pPr marL="0" indent="0">
              <a:buNone/>
            </a:pPr>
            <a:r>
              <a:rPr lang="en-US" sz="1800" dirty="0"/>
              <a:t>    if (*</a:t>
            </a:r>
            <a:r>
              <a:rPr lang="en-US" sz="1800" dirty="0" err="1"/>
              <a:t>head_ref</a:t>
            </a:r>
            <a:r>
              <a:rPr lang="en-US" sz="1800" dirty="0"/>
              <a:t> == del)  </a:t>
            </a:r>
          </a:p>
          <a:p>
            <a:pPr marL="0" indent="0">
              <a:buNone/>
            </a:pPr>
            <a:r>
              <a:rPr lang="en-US" sz="1800" dirty="0"/>
              <a:t>        *</a:t>
            </a:r>
            <a:r>
              <a:rPr lang="en-US" sz="1800" dirty="0" err="1"/>
              <a:t>head_ref</a:t>
            </a:r>
            <a:r>
              <a:rPr lang="en-US" sz="1800" dirty="0"/>
              <a:t> = del-&gt;next;  </a:t>
            </a:r>
          </a:p>
          <a:p>
            <a:pPr marL="0" indent="0">
              <a:buNone/>
            </a:pPr>
            <a:r>
              <a:rPr lang="en-US" sz="1500" dirty="0"/>
              <a:t>  </a:t>
            </a:r>
          </a:p>
          <a:p>
            <a:pPr marL="0" indent="0">
              <a:buNone/>
            </a:pPr>
            <a:r>
              <a:rPr lang="en-US" sz="1500" dirty="0"/>
              <a:t>  </a:t>
            </a:r>
          </a:p>
          <a:p>
            <a:pPr marL="0" indent="0">
              <a:buNone/>
            </a:pPr>
            <a:r>
              <a:rPr lang="en-US" sz="1500" dirty="0"/>
              <a:t>    </a:t>
            </a:r>
            <a:endParaRPr lang="en-IN" sz="1500" dirty="0"/>
          </a:p>
        </p:txBody>
      </p:sp>
      <p:sp>
        <p:nvSpPr>
          <p:cNvPr id="7" name="TextBox 6">
            <a:extLst>
              <a:ext uri="{FF2B5EF4-FFF2-40B4-BE49-F238E27FC236}">
                <a16:creationId xmlns:a16="http://schemas.microsoft.com/office/drawing/2014/main" xmlns="" id="{885F7179-9DB0-4AFD-8BC7-ADE9B984698D}"/>
              </a:ext>
            </a:extLst>
          </p:cNvPr>
          <p:cNvSpPr txBox="1"/>
          <p:nvPr/>
        </p:nvSpPr>
        <p:spPr>
          <a:xfrm>
            <a:off x="6877878" y="2743058"/>
            <a:ext cx="6096000" cy="2585323"/>
          </a:xfrm>
          <a:prstGeom prst="rect">
            <a:avLst/>
          </a:prstGeom>
          <a:noFill/>
        </p:spPr>
        <p:txBody>
          <a:bodyPr wrap="square">
            <a:spAutoFit/>
          </a:bodyPr>
          <a:lstStyle/>
          <a:p>
            <a:pPr marL="0" indent="0">
              <a:buNone/>
            </a:pPr>
            <a:r>
              <a:rPr lang="en-US" sz="1800" dirty="0"/>
              <a:t>/* Change </a:t>
            </a:r>
            <a:r>
              <a:rPr lang="en-US" sz="1800" dirty="0" err="1"/>
              <a:t>prev</a:t>
            </a:r>
            <a:r>
              <a:rPr lang="en-US" sz="1800" dirty="0"/>
              <a:t> only if node to be  </a:t>
            </a:r>
          </a:p>
          <a:p>
            <a:pPr marL="0" indent="0">
              <a:buNone/>
            </a:pPr>
            <a:r>
              <a:rPr lang="en-US" sz="1800" dirty="0"/>
              <a:t>    deleted is NOT the first node */</a:t>
            </a:r>
          </a:p>
          <a:p>
            <a:pPr marL="0" indent="0">
              <a:buNone/>
            </a:pPr>
            <a:r>
              <a:rPr lang="en-US" sz="1800" dirty="0"/>
              <a:t>    if (del-&gt;</a:t>
            </a:r>
            <a:r>
              <a:rPr lang="en-US" sz="1800" dirty="0" err="1"/>
              <a:t>prev</a:t>
            </a:r>
            <a:r>
              <a:rPr lang="en-US" sz="1800" dirty="0"/>
              <a:t> != NULL)  </a:t>
            </a:r>
          </a:p>
          <a:p>
            <a:pPr marL="0" indent="0">
              <a:buNone/>
            </a:pPr>
            <a:r>
              <a:rPr lang="en-US" sz="1800" dirty="0"/>
              <a:t>        del-&gt;</a:t>
            </a:r>
            <a:r>
              <a:rPr lang="en-US" sz="1800" dirty="0" err="1"/>
              <a:t>prev</a:t>
            </a:r>
            <a:r>
              <a:rPr lang="en-US" sz="1800" dirty="0"/>
              <a:t>-&gt;next = del-&gt;next;  </a:t>
            </a:r>
          </a:p>
          <a:p>
            <a:pPr marL="0" indent="0">
              <a:buNone/>
            </a:pPr>
            <a:r>
              <a:rPr lang="en-US" sz="1800" dirty="0"/>
              <a:t>  </a:t>
            </a:r>
          </a:p>
          <a:p>
            <a:pPr marL="0" indent="0">
              <a:buNone/>
            </a:pPr>
            <a:r>
              <a:rPr lang="en-US" sz="1800" dirty="0"/>
              <a:t>    /* Finally, free the memory occupied by del*/</a:t>
            </a:r>
          </a:p>
          <a:p>
            <a:pPr marL="0" indent="0">
              <a:buNone/>
            </a:pPr>
            <a:r>
              <a:rPr lang="en-US" sz="1800" dirty="0"/>
              <a:t>    free(del);  </a:t>
            </a:r>
          </a:p>
          <a:p>
            <a:pPr marL="0" indent="0">
              <a:buNone/>
            </a:pPr>
            <a:r>
              <a:rPr lang="en-US" sz="1800" dirty="0"/>
              <a:t>    return;  </a:t>
            </a:r>
          </a:p>
          <a:p>
            <a:pPr marL="0" indent="0">
              <a:buNone/>
            </a:pPr>
            <a:r>
              <a:rPr lang="en-US" sz="1800" dirty="0"/>
              <a:t>} </a:t>
            </a:r>
            <a:endParaRPr lang="en-IN" sz="1800" dirty="0"/>
          </a:p>
        </p:txBody>
      </p:sp>
      <p:sp>
        <p:nvSpPr>
          <p:cNvPr id="9" name="TextBox 8">
            <a:extLst>
              <a:ext uri="{FF2B5EF4-FFF2-40B4-BE49-F238E27FC236}">
                <a16:creationId xmlns:a16="http://schemas.microsoft.com/office/drawing/2014/main" xmlns="" id="{29F621CE-FF9B-4233-9608-1B929FA2D58B}"/>
              </a:ext>
            </a:extLst>
          </p:cNvPr>
          <p:cNvSpPr txBox="1"/>
          <p:nvPr/>
        </p:nvSpPr>
        <p:spPr>
          <a:xfrm>
            <a:off x="6877878" y="681036"/>
            <a:ext cx="6486938" cy="1200329"/>
          </a:xfrm>
          <a:prstGeom prst="rect">
            <a:avLst/>
          </a:prstGeom>
          <a:noFill/>
        </p:spPr>
        <p:txBody>
          <a:bodyPr wrap="square">
            <a:spAutoFit/>
          </a:bodyPr>
          <a:lstStyle/>
          <a:p>
            <a:pPr marL="0" indent="0">
              <a:buNone/>
            </a:pPr>
            <a:r>
              <a:rPr lang="en-US" sz="1800" dirty="0"/>
              <a:t> /* Change next only if node to be  </a:t>
            </a:r>
          </a:p>
          <a:p>
            <a:pPr marL="0" indent="0">
              <a:buNone/>
            </a:pPr>
            <a:r>
              <a:rPr lang="en-US" sz="1800" dirty="0"/>
              <a:t>    deleted is NOT the last node */</a:t>
            </a:r>
          </a:p>
          <a:p>
            <a:pPr marL="0" indent="0">
              <a:buNone/>
            </a:pPr>
            <a:r>
              <a:rPr lang="en-US" sz="1800" dirty="0"/>
              <a:t>    if (del-&gt;next != NULL)  </a:t>
            </a:r>
          </a:p>
          <a:p>
            <a:pPr marL="0" indent="0">
              <a:buNone/>
            </a:pPr>
            <a:r>
              <a:rPr lang="en-US" sz="1800" dirty="0"/>
              <a:t>        del-&gt;next-&gt;</a:t>
            </a:r>
            <a:r>
              <a:rPr lang="en-US" sz="1800" dirty="0" err="1"/>
              <a:t>prev</a:t>
            </a:r>
            <a:r>
              <a:rPr lang="en-US" sz="1800" dirty="0"/>
              <a:t> = del-&gt;</a:t>
            </a:r>
            <a:r>
              <a:rPr lang="en-US" sz="1800" dirty="0" err="1"/>
              <a:t>prev</a:t>
            </a:r>
            <a:r>
              <a:rPr lang="en-US" sz="1800" dirty="0"/>
              <a:t>;  </a:t>
            </a:r>
            <a:endParaRPr lang="en-IN" dirty="0"/>
          </a:p>
        </p:txBody>
      </p:sp>
    </p:spTree>
    <p:extLst>
      <p:ext uri="{BB962C8B-B14F-4D97-AF65-F5344CB8AC3E}">
        <p14:creationId xmlns:p14="http://schemas.microsoft.com/office/powerpoint/2010/main" val="131794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FF0A1-38B5-43F6-904A-F58063BAE32F}"/>
              </a:ext>
            </a:extLst>
          </p:cNvPr>
          <p:cNvSpPr>
            <a:spLocks noGrp="1"/>
          </p:cNvSpPr>
          <p:nvPr>
            <p:ph type="title"/>
          </p:nvPr>
        </p:nvSpPr>
        <p:spPr>
          <a:xfrm>
            <a:off x="838200" y="365125"/>
            <a:ext cx="10515600" cy="708301"/>
          </a:xfrm>
        </p:spPr>
        <p:txBody>
          <a:bodyPr/>
          <a:lstStyle/>
          <a:p>
            <a:r>
              <a:rPr lang="en-IN" b="1" u="sng" dirty="0"/>
              <a:t>Viva Questions</a:t>
            </a:r>
          </a:p>
        </p:txBody>
      </p:sp>
      <p:sp>
        <p:nvSpPr>
          <p:cNvPr id="3" name="Content Placeholder 2">
            <a:extLst>
              <a:ext uri="{FF2B5EF4-FFF2-40B4-BE49-F238E27FC236}">
                <a16:creationId xmlns:a16="http://schemas.microsoft.com/office/drawing/2014/main" xmlns="" id="{2F449FBF-D8E7-4B31-9E94-15A70E151117}"/>
              </a:ext>
            </a:extLst>
          </p:cNvPr>
          <p:cNvSpPr>
            <a:spLocks noGrp="1"/>
          </p:cNvSpPr>
          <p:nvPr>
            <p:ph idx="1"/>
          </p:nvPr>
        </p:nvSpPr>
        <p:spPr>
          <a:xfrm>
            <a:off x="838200" y="1253330"/>
            <a:ext cx="10515600" cy="5134217"/>
          </a:xfrm>
        </p:spPr>
        <p:txBody>
          <a:bodyPr>
            <a:normAutofit/>
          </a:bodyPr>
          <a:lstStyle/>
          <a:p>
            <a:pPr marL="0" indent="0">
              <a:buNone/>
            </a:pPr>
            <a:r>
              <a:rPr lang="en-IN" sz="1800" dirty="0" smtClean="0">
                <a:solidFill>
                  <a:schemeClr val="tx1"/>
                </a:solidFill>
                <a:latin typeface="Arial" panose="020B0604020202020204" pitchFamily="34" charset="0"/>
                <a:cs typeface="Arial" panose="020B0604020202020204" pitchFamily="34" charset="0"/>
              </a:rPr>
              <a:t>Q1. </a:t>
            </a:r>
            <a:r>
              <a:rPr lang="en-US" sz="1800" i="0" dirty="0" smtClean="0">
                <a:solidFill>
                  <a:srgbClr val="222222"/>
                </a:solidFill>
                <a:effectLst/>
                <a:latin typeface="Arial" panose="020B0604020202020204" pitchFamily="34" charset="0"/>
                <a:cs typeface="Arial" panose="020B0604020202020204" pitchFamily="34" charset="0"/>
              </a:rPr>
              <a:t>What </a:t>
            </a:r>
            <a:r>
              <a:rPr lang="en-US" sz="1800" i="0" dirty="0">
                <a:solidFill>
                  <a:srgbClr val="222222"/>
                </a:solidFill>
                <a:effectLst/>
                <a:latin typeface="Arial" panose="020B0604020202020204" pitchFamily="34" charset="0"/>
                <a:cs typeface="Arial" panose="020B0604020202020204" pitchFamily="34" charset="0"/>
              </a:rPr>
              <a:t>is a memory efficient doubly linked list</a:t>
            </a:r>
            <a:r>
              <a:rPr lang="en-US" sz="1800" i="0" dirty="0" smtClean="0">
                <a:solidFill>
                  <a:srgbClr val="222222"/>
                </a:solidFill>
                <a:effectLst/>
                <a:latin typeface="Arial" panose="020B0604020202020204" pitchFamily="34" charset="0"/>
                <a:cs typeface="Arial" panose="020B0604020202020204" pitchFamily="34" charset="0"/>
              </a:rPr>
              <a:t>?</a:t>
            </a:r>
          </a:p>
          <a:p>
            <a:pPr marL="0" indent="0">
              <a:buNone/>
            </a:pPr>
            <a:endParaRPr lang="en-US" sz="1800" i="0" dirty="0">
              <a:solidFill>
                <a:srgbClr val="222222"/>
              </a:solidFill>
              <a:effectLst/>
              <a:latin typeface="Arial" panose="020B0604020202020204" pitchFamily="34" charset="0"/>
              <a:cs typeface="Arial" panose="020B0604020202020204" pitchFamily="34" charset="0"/>
            </a:endParaRPr>
          </a:p>
          <a:p>
            <a:pPr marL="0" indent="0">
              <a:buNone/>
            </a:pPr>
            <a:r>
              <a:rPr lang="en-US" sz="1800" dirty="0" smtClean="0">
                <a:solidFill>
                  <a:srgbClr val="222222"/>
                </a:solidFill>
                <a:latin typeface="Arial" panose="020B0604020202020204" pitchFamily="34" charset="0"/>
                <a:cs typeface="Arial" panose="020B0604020202020204" pitchFamily="34" charset="0"/>
              </a:rPr>
              <a:t>Q2. </a:t>
            </a:r>
            <a:r>
              <a:rPr lang="en-US" sz="1800" i="0" dirty="0">
                <a:solidFill>
                  <a:srgbClr val="222222"/>
                </a:solidFill>
                <a:effectLst/>
                <a:latin typeface="Arial" panose="020B0604020202020204" pitchFamily="34" charset="0"/>
                <a:cs typeface="Arial" panose="020B0604020202020204" pitchFamily="34" charset="0"/>
              </a:rPr>
              <a:t>What is the advantage of doubly linked list</a:t>
            </a:r>
            <a:r>
              <a:rPr lang="en-US" sz="1800" i="0" dirty="0" smtClean="0">
                <a:solidFill>
                  <a:srgbClr val="222222"/>
                </a:solidFill>
                <a:effectLst/>
                <a:latin typeface="Arial" panose="020B0604020202020204" pitchFamily="34" charset="0"/>
                <a:cs typeface="Arial" panose="020B0604020202020204" pitchFamily="34" charset="0"/>
              </a:rPr>
              <a:t>?</a:t>
            </a:r>
          </a:p>
          <a:p>
            <a:pPr marL="0" indent="0">
              <a:buNone/>
            </a:pPr>
            <a:endParaRPr lang="en-US" sz="1800" i="0" dirty="0">
              <a:solidFill>
                <a:srgbClr val="222222"/>
              </a:solidFill>
              <a:effectLst/>
              <a:latin typeface="Arial" panose="020B0604020202020204" pitchFamily="34" charset="0"/>
              <a:cs typeface="Arial" panose="020B0604020202020204" pitchFamily="34" charset="0"/>
            </a:endParaRPr>
          </a:p>
          <a:p>
            <a:pPr marL="0" indent="0">
              <a:buNone/>
            </a:pPr>
            <a:r>
              <a:rPr lang="en-US" sz="1800" dirty="0" smtClean="0">
                <a:solidFill>
                  <a:srgbClr val="222222"/>
                </a:solidFill>
                <a:latin typeface="Arial" panose="020B0604020202020204" pitchFamily="34" charset="0"/>
                <a:cs typeface="Arial" panose="020B0604020202020204" pitchFamily="34" charset="0"/>
              </a:rPr>
              <a:t>Q3. </a:t>
            </a:r>
            <a:r>
              <a:rPr lang="en-US" sz="1800" i="0" dirty="0">
                <a:solidFill>
                  <a:srgbClr val="222222"/>
                </a:solidFill>
                <a:effectLst/>
                <a:latin typeface="Arial" panose="020B0604020202020204" pitchFamily="34" charset="0"/>
                <a:cs typeface="Arial" panose="020B0604020202020204" pitchFamily="34" charset="0"/>
              </a:rPr>
              <a:t>Why is a doubly linked list more useful than a singly linked list</a:t>
            </a:r>
            <a:r>
              <a:rPr lang="en-US" sz="1800" i="0" dirty="0" smtClean="0">
                <a:solidFill>
                  <a:srgbClr val="222222"/>
                </a:solidFill>
                <a:effectLst/>
                <a:latin typeface="Arial" panose="020B0604020202020204" pitchFamily="34" charset="0"/>
                <a:cs typeface="Arial" panose="020B0604020202020204" pitchFamily="34" charset="0"/>
              </a:rPr>
              <a:t>?</a:t>
            </a:r>
          </a:p>
          <a:p>
            <a:pPr marL="0" indent="0">
              <a:buNone/>
            </a:pPr>
            <a:endParaRPr lang="en-US" sz="1800" i="0" dirty="0">
              <a:solidFill>
                <a:srgbClr val="222222"/>
              </a:solidFill>
              <a:effectLst/>
              <a:latin typeface="Arial" panose="020B0604020202020204" pitchFamily="34" charset="0"/>
              <a:cs typeface="Arial" panose="020B0604020202020204" pitchFamily="34" charset="0"/>
            </a:endParaRPr>
          </a:p>
          <a:p>
            <a:pPr marL="0" indent="0">
              <a:buNone/>
            </a:pPr>
            <a:r>
              <a:rPr lang="en-US" sz="1800" dirty="0" smtClean="0">
                <a:solidFill>
                  <a:srgbClr val="222222"/>
                </a:solidFill>
                <a:latin typeface="Arial" panose="020B0604020202020204" pitchFamily="34" charset="0"/>
                <a:cs typeface="Arial" panose="020B0604020202020204" pitchFamily="34" charset="0"/>
              </a:rPr>
              <a:t>Q4.</a:t>
            </a:r>
            <a:r>
              <a:rPr lang="en-US" sz="1800" i="0" dirty="0" smtClean="0">
                <a:solidFill>
                  <a:srgbClr val="222222"/>
                </a:solidFill>
                <a:effectLst/>
                <a:latin typeface="Arial" panose="020B0604020202020204" pitchFamily="34" charset="0"/>
                <a:cs typeface="Arial" panose="020B0604020202020204" pitchFamily="34" charset="0"/>
              </a:rPr>
              <a:t> </a:t>
            </a:r>
            <a:r>
              <a:rPr lang="en-US" sz="1800" i="0" dirty="0">
                <a:solidFill>
                  <a:srgbClr val="222222"/>
                </a:solidFill>
                <a:effectLst/>
                <a:latin typeface="Arial" panose="020B0604020202020204" pitchFamily="34" charset="0"/>
                <a:cs typeface="Arial" panose="020B0604020202020204" pitchFamily="34" charset="0"/>
              </a:rPr>
              <a:t>What is the difference between LinkedList and doubly linked list?</a:t>
            </a: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24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819ACA-80C6-4FD0-B569-E018281A8654}"/>
              </a:ext>
            </a:extLst>
          </p:cNvPr>
          <p:cNvSpPr>
            <a:spLocks noGrp="1"/>
          </p:cNvSpPr>
          <p:nvPr>
            <p:ph idx="1"/>
          </p:nvPr>
        </p:nvSpPr>
        <p:spPr>
          <a:xfrm>
            <a:off x="838200" y="1952106"/>
            <a:ext cx="10515600" cy="2953787"/>
          </a:xfrm>
        </p:spPr>
        <p:txBody>
          <a:bodyPr/>
          <a:lstStyle/>
          <a:p>
            <a:pPr algn="l" fontAlgn="base"/>
            <a:r>
              <a:rPr lang="en-US" b="0" i="0" dirty="0">
                <a:effectLst/>
                <a:latin typeface="Roboto"/>
              </a:rPr>
              <a:t>A </a:t>
            </a:r>
            <a:r>
              <a:rPr lang="en-US" b="1" i="0" dirty="0">
                <a:effectLst/>
                <a:latin typeface="Roboto"/>
              </a:rPr>
              <a:t>D</a:t>
            </a:r>
            <a:r>
              <a:rPr lang="en-US" b="0" i="0" dirty="0">
                <a:effectLst/>
                <a:latin typeface="Roboto"/>
              </a:rPr>
              <a:t>oubly </a:t>
            </a:r>
            <a:r>
              <a:rPr lang="en-US" b="1" i="0" dirty="0">
                <a:effectLst/>
                <a:latin typeface="Roboto"/>
              </a:rPr>
              <a:t>L</a:t>
            </a:r>
            <a:r>
              <a:rPr lang="en-US" b="0" i="0" dirty="0">
                <a:effectLst/>
                <a:latin typeface="Roboto"/>
              </a:rPr>
              <a:t>inked </a:t>
            </a:r>
            <a:r>
              <a:rPr lang="en-US" b="1" i="0" dirty="0">
                <a:effectLst/>
                <a:latin typeface="Roboto"/>
              </a:rPr>
              <a:t>L</a:t>
            </a:r>
            <a:r>
              <a:rPr lang="en-US" b="0" i="0" dirty="0">
                <a:effectLst/>
                <a:latin typeface="Roboto"/>
              </a:rPr>
              <a:t>ist (DLL) contains an extra pointer, typically called </a:t>
            </a:r>
            <a:r>
              <a:rPr lang="en-US" b="0" i="1" dirty="0">
                <a:effectLst/>
                <a:latin typeface="Roboto"/>
              </a:rPr>
              <a:t>previous pointer</a:t>
            </a:r>
            <a:r>
              <a:rPr lang="en-US" b="0" i="0" dirty="0">
                <a:effectLst/>
                <a:latin typeface="Roboto"/>
              </a:rPr>
              <a:t>, together with next pointer and data which are there in singly linked list.</a:t>
            </a:r>
          </a:p>
          <a:p>
            <a:pPr marL="0" indent="0">
              <a:buNone/>
            </a:pPr>
            <a:r>
              <a:rPr lang="en-US" b="0" i="0" u="none" strike="noStrike" dirty="0">
                <a:solidFill>
                  <a:srgbClr val="EC4E20"/>
                </a:solidFill>
                <a:effectLst/>
                <a:latin typeface="Roboto"/>
                <a:hlinkClick r:id="rId2"/>
              </a:rPr>
              <a:t/>
            </a:r>
            <a:br>
              <a:rPr lang="en-US" b="0" i="0" u="none" strike="noStrike" dirty="0">
                <a:solidFill>
                  <a:srgbClr val="EC4E20"/>
                </a:solidFill>
                <a:effectLst/>
                <a:latin typeface="Roboto"/>
                <a:hlinkClick r:id="rId2"/>
              </a:rPr>
            </a:br>
            <a:endParaRPr lang="en-IN" dirty="0"/>
          </a:p>
        </p:txBody>
      </p:sp>
      <p:pic>
        <p:nvPicPr>
          <p:cNvPr id="1026" name="Picture 2">
            <a:extLst>
              <a:ext uri="{FF2B5EF4-FFF2-40B4-BE49-F238E27FC236}">
                <a16:creationId xmlns:a16="http://schemas.microsoft.com/office/drawing/2014/main" xmlns="" id="{E58BD822-38F5-4393-8A99-189E4B424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439" y="3578086"/>
            <a:ext cx="8639175" cy="235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2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C7962-CCB7-450D-AD59-F5132358D994}"/>
              </a:ext>
            </a:extLst>
          </p:cNvPr>
          <p:cNvSpPr>
            <a:spLocks noGrp="1"/>
          </p:cNvSpPr>
          <p:nvPr>
            <p:ph type="title"/>
          </p:nvPr>
        </p:nvSpPr>
        <p:spPr/>
        <p:txBody>
          <a:bodyPr/>
          <a:lstStyle/>
          <a:p>
            <a:r>
              <a:rPr lang="en-US" b="1" i="0" dirty="0">
                <a:effectLst/>
                <a:latin typeface="Roboto"/>
              </a:rPr>
              <a:t>Advantages over singly linked list</a:t>
            </a:r>
            <a:endParaRPr lang="en-IN" dirty="0"/>
          </a:p>
        </p:txBody>
      </p:sp>
      <p:sp>
        <p:nvSpPr>
          <p:cNvPr id="3" name="Content Placeholder 2">
            <a:extLst>
              <a:ext uri="{FF2B5EF4-FFF2-40B4-BE49-F238E27FC236}">
                <a16:creationId xmlns:a16="http://schemas.microsoft.com/office/drawing/2014/main" xmlns="" id="{BCF4CC7A-B3A4-4976-8874-55F6F106FD90}"/>
              </a:ext>
            </a:extLst>
          </p:cNvPr>
          <p:cNvSpPr>
            <a:spLocks noGrp="1"/>
          </p:cNvSpPr>
          <p:nvPr>
            <p:ph idx="1"/>
          </p:nvPr>
        </p:nvSpPr>
        <p:spPr/>
        <p:txBody>
          <a:bodyPr/>
          <a:lstStyle/>
          <a:p>
            <a:r>
              <a:rPr lang="en-US" dirty="0"/>
              <a:t/>
            </a:r>
            <a:br>
              <a:rPr lang="en-US" dirty="0"/>
            </a:br>
            <a:r>
              <a:rPr lang="en-US" b="1" i="0" dirty="0">
                <a:effectLst/>
                <a:latin typeface="Roboto"/>
              </a:rPr>
              <a:t>1)</a:t>
            </a:r>
            <a:r>
              <a:rPr lang="en-US" b="0" i="0" dirty="0">
                <a:effectLst/>
                <a:latin typeface="Roboto"/>
              </a:rPr>
              <a:t> A DLL can be traversed in both forward and backward direction.</a:t>
            </a:r>
            <a:r>
              <a:rPr lang="en-US" dirty="0"/>
              <a:t/>
            </a:r>
            <a:br>
              <a:rPr lang="en-US" dirty="0"/>
            </a:br>
            <a:r>
              <a:rPr lang="en-US" b="1" i="0" dirty="0">
                <a:effectLst/>
                <a:latin typeface="Roboto"/>
              </a:rPr>
              <a:t>2)</a:t>
            </a:r>
            <a:r>
              <a:rPr lang="en-US" b="0" i="0" dirty="0">
                <a:effectLst/>
                <a:latin typeface="Roboto"/>
              </a:rPr>
              <a:t> The delete operation in DLL is more efficient if pointer to the node to be deleted is given.</a:t>
            </a:r>
            <a:r>
              <a:rPr lang="en-US" dirty="0"/>
              <a:t/>
            </a:r>
            <a:br>
              <a:rPr lang="en-US" dirty="0"/>
            </a:br>
            <a:r>
              <a:rPr lang="en-US" b="1" i="0" dirty="0">
                <a:effectLst/>
                <a:latin typeface="Roboto"/>
              </a:rPr>
              <a:t>3) </a:t>
            </a:r>
            <a:r>
              <a:rPr lang="en-US" b="0" i="0" dirty="0">
                <a:effectLst/>
                <a:latin typeface="Roboto"/>
              </a:rPr>
              <a:t>We can quickly insert a new node before a given node.</a:t>
            </a:r>
            <a:r>
              <a:rPr lang="en-US" dirty="0"/>
              <a:t/>
            </a:r>
            <a:br>
              <a:rPr lang="en-US" dirty="0"/>
            </a:br>
            <a:r>
              <a:rPr lang="en-US" b="0" i="0" dirty="0">
                <a:effectLst/>
                <a:latin typeface="Roboto"/>
              </a:rPr>
              <a:t>In singly linked list, to delete a node, pointer to the previous node is needed. To get this previous node, sometimes the list is traversed. In DLL, we can get the previous node using previous pointer.</a:t>
            </a:r>
            <a:endParaRPr lang="en-IN" dirty="0"/>
          </a:p>
        </p:txBody>
      </p:sp>
    </p:spTree>
    <p:extLst>
      <p:ext uri="{BB962C8B-B14F-4D97-AF65-F5344CB8AC3E}">
        <p14:creationId xmlns:p14="http://schemas.microsoft.com/office/powerpoint/2010/main" val="234745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2F532B-519A-45ED-ABB6-EFA766D557DC}"/>
              </a:ext>
            </a:extLst>
          </p:cNvPr>
          <p:cNvSpPr>
            <a:spLocks noGrp="1"/>
          </p:cNvSpPr>
          <p:nvPr>
            <p:ph type="title"/>
          </p:nvPr>
        </p:nvSpPr>
        <p:spPr/>
        <p:txBody>
          <a:bodyPr/>
          <a:lstStyle/>
          <a:p>
            <a:r>
              <a:rPr lang="en-US" b="1" i="0" dirty="0">
                <a:effectLst/>
                <a:latin typeface="Roboto"/>
              </a:rPr>
              <a:t>Disadvantages over singly linked list</a:t>
            </a:r>
            <a:endParaRPr lang="en-IN" dirty="0"/>
          </a:p>
        </p:txBody>
      </p:sp>
      <p:sp>
        <p:nvSpPr>
          <p:cNvPr id="3" name="Content Placeholder 2">
            <a:extLst>
              <a:ext uri="{FF2B5EF4-FFF2-40B4-BE49-F238E27FC236}">
                <a16:creationId xmlns:a16="http://schemas.microsoft.com/office/drawing/2014/main" xmlns="" id="{8109C4EF-308F-4EAB-8DC1-96BDC4F54B32}"/>
              </a:ext>
            </a:extLst>
          </p:cNvPr>
          <p:cNvSpPr>
            <a:spLocks noGrp="1"/>
          </p:cNvSpPr>
          <p:nvPr>
            <p:ph idx="1"/>
          </p:nvPr>
        </p:nvSpPr>
        <p:spPr/>
        <p:txBody>
          <a:bodyPr/>
          <a:lstStyle/>
          <a:p>
            <a:r>
              <a:rPr lang="en-US" dirty="0"/>
              <a:t/>
            </a:r>
            <a:br>
              <a:rPr lang="en-US" dirty="0"/>
            </a:br>
            <a:r>
              <a:rPr lang="en-US" b="1" i="0" dirty="0">
                <a:effectLst/>
                <a:latin typeface="Roboto"/>
              </a:rPr>
              <a:t>1)</a:t>
            </a:r>
            <a:r>
              <a:rPr lang="en-US" b="0" i="0" dirty="0">
                <a:effectLst/>
                <a:latin typeface="Roboto"/>
              </a:rPr>
              <a:t> Every node of DLL Require extra space for an previous pointer. It is possible to implement DLL with single pointer though.</a:t>
            </a:r>
            <a:r>
              <a:rPr lang="en-US" dirty="0"/>
              <a:t/>
            </a:r>
            <a:br>
              <a:rPr lang="en-US" dirty="0"/>
            </a:br>
            <a:r>
              <a:rPr lang="en-US" b="1" i="0" dirty="0">
                <a:effectLst/>
                <a:latin typeface="Roboto"/>
              </a:rPr>
              <a:t>2)</a:t>
            </a:r>
            <a:r>
              <a:rPr lang="en-US" b="0" i="0" dirty="0">
                <a:effectLst/>
                <a:latin typeface="Roboto"/>
              </a:rPr>
              <a:t> All operations require an extra pointer previous to be maintained. For example, in insertion, we need to modify previous pointers together with next pointers. For example in following functions for insertions at different positions, we need 1 or 2 extra steps to set previous pointer.</a:t>
            </a:r>
            <a:endParaRPr lang="en-IN" dirty="0"/>
          </a:p>
        </p:txBody>
      </p:sp>
    </p:spTree>
    <p:extLst>
      <p:ext uri="{BB962C8B-B14F-4D97-AF65-F5344CB8AC3E}">
        <p14:creationId xmlns:p14="http://schemas.microsoft.com/office/powerpoint/2010/main" val="300752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4BD12C-5583-4451-9CBA-5B17CFA99A2C}"/>
              </a:ext>
            </a:extLst>
          </p:cNvPr>
          <p:cNvSpPr>
            <a:spLocks noGrp="1"/>
          </p:cNvSpPr>
          <p:nvPr>
            <p:ph type="title"/>
          </p:nvPr>
        </p:nvSpPr>
        <p:spPr/>
        <p:txBody>
          <a:bodyPr/>
          <a:lstStyle/>
          <a:p>
            <a:r>
              <a:rPr lang="en-US" b="1" i="0" dirty="0">
                <a:effectLst/>
                <a:latin typeface="Roboto"/>
              </a:rPr>
              <a:t>Insertion</a:t>
            </a:r>
            <a:endParaRPr lang="en-IN" dirty="0"/>
          </a:p>
        </p:txBody>
      </p:sp>
      <p:sp>
        <p:nvSpPr>
          <p:cNvPr id="3" name="Content Placeholder 2">
            <a:extLst>
              <a:ext uri="{FF2B5EF4-FFF2-40B4-BE49-F238E27FC236}">
                <a16:creationId xmlns:a16="http://schemas.microsoft.com/office/drawing/2014/main" xmlns="" id="{729E9005-0F5C-4906-BE0B-6580E16215C0}"/>
              </a:ext>
            </a:extLst>
          </p:cNvPr>
          <p:cNvSpPr>
            <a:spLocks noGrp="1"/>
          </p:cNvSpPr>
          <p:nvPr>
            <p:ph idx="1"/>
          </p:nvPr>
        </p:nvSpPr>
        <p:spPr/>
        <p:txBody>
          <a:bodyPr/>
          <a:lstStyle/>
          <a:p>
            <a:pPr marL="0" indent="0">
              <a:buNone/>
            </a:pPr>
            <a:r>
              <a:rPr lang="en-US" b="0" i="0" dirty="0">
                <a:effectLst/>
                <a:latin typeface="Roboto"/>
              </a:rPr>
              <a:t>A node can be added in four ways</a:t>
            </a:r>
            <a:r>
              <a:rPr lang="en-US" dirty="0"/>
              <a:t/>
            </a:r>
            <a:br>
              <a:rPr lang="en-US" dirty="0"/>
            </a:br>
            <a:r>
              <a:rPr lang="en-US" b="1" i="0" dirty="0">
                <a:effectLst/>
                <a:latin typeface="Roboto"/>
              </a:rPr>
              <a:t>1) </a:t>
            </a:r>
            <a:r>
              <a:rPr lang="en-US" b="0" i="0" dirty="0">
                <a:effectLst/>
                <a:latin typeface="Roboto"/>
              </a:rPr>
              <a:t>At the front of the DLL</a:t>
            </a:r>
            <a:r>
              <a:rPr lang="en-US" dirty="0"/>
              <a:t/>
            </a:r>
            <a:br>
              <a:rPr lang="en-US" dirty="0"/>
            </a:br>
            <a:r>
              <a:rPr lang="en-US" b="1" i="0" dirty="0">
                <a:effectLst/>
                <a:latin typeface="Roboto"/>
              </a:rPr>
              <a:t>2)</a:t>
            </a:r>
            <a:r>
              <a:rPr lang="en-US" b="0" i="0" dirty="0">
                <a:effectLst/>
                <a:latin typeface="Roboto"/>
              </a:rPr>
              <a:t> After a given node.</a:t>
            </a:r>
            <a:r>
              <a:rPr lang="en-US" dirty="0"/>
              <a:t/>
            </a:r>
            <a:br>
              <a:rPr lang="en-US" dirty="0"/>
            </a:br>
            <a:r>
              <a:rPr lang="en-US" b="1" i="0" dirty="0">
                <a:effectLst/>
                <a:latin typeface="Roboto"/>
              </a:rPr>
              <a:t>3)</a:t>
            </a:r>
            <a:r>
              <a:rPr lang="en-US" b="0" i="0" dirty="0">
                <a:effectLst/>
                <a:latin typeface="Roboto"/>
              </a:rPr>
              <a:t> At the end of the DLL</a:t>
            </a:r>
            <a:r>
              <a:rPr lang="en-US" dirty="0"/>
              <a:t/>
            </a:r>
            <a:br>
              <a:rPr lang="en-US" dirty="0"/>
            </a:br>
            <a:r>
              <a:rPr lang="en-US" b="1" i="0" dirty="0">
                <a:effectLst/>
                <a:latin typeface="Roboto"/>
              </a:rPr>
              <a:t>4)</a:t>
            </a:r>
            <a:r>
              <a:rPr lang="en-US" b="0" i="0" dirty="0">
                <a:effectLst/>
                <a:latin typeface="Roboto"/>
              </a:rPr>
              <a:t> Before a given node.</a:t>
            </a:r>
            <a:endParaRPr lang="en-IN" dirty="0"/>
          </a:p>
        </p:txBody>
      </p:sp>
    </p:spTree>
    <p:extLst>
      <p:ext uri="{BB962C8B-B14F-4D97-AF65-F5344CB8AC3E}">
        <p14:creationId xmlns:p14="http://schemas.microsoft.com/office/powerpoint/2010/main" val="34154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CC9401-D223-48C9-82B7-95CC9F0DA7D8}"/>
              </a:ext>
            </a:extLst>
          </p:cNvPr>
          <p:cNvSpPr>
            <a:spLocks noGrp="1"/>
          </p:cNvSpPr>
          <p:nvPr>
            <p:ph type="title"/>
          </p:nvPr>
        </p:nvSpPr>
        <p:spPr/>
        <p:txBody>
          <a:bodyPr/>
          <a:lstStyle/>
          <a:p>
            <a:r>
              <a:rPr lang="en-US" b="1" i="0" dirty="0">
                <a:effectLst/>
                <a:latin typeface="Roboto"/>
              </a:rPr>
              <a:t>Add a node at the front</a:t>
            </a:r>
            <a:endParaRPr lang="en-IN" dirty="0"/>
          </a:p>
        </p:txBody>
      </p:sp>
      <p:sp>
        <p:nvSpPr>
          <p:cNvPr id="3" name="Content Placeholder 2">
            <a:extLst>
              <a:ext uri="{FF2B5EF4-FFF2-40B4-BE49-F238E27FC236}">
                <a16:creationId xmlns:a16="http://schemas.microsoft.com/office/drawing/2014/main" xmlns="" id="{995C706D-2B7D-4ABA-9B71-B470330CE274}"/>
              </a:ext>
            </a:extLst>
          </p:cNvPr>
          <p:cNvSpPr>
            <a:spLocks noGrp="1"/>
          </p:cNvSpPr>
          <p:nvPr>
            <p:ph idx="1"/>
          </p:nvPr>
        </p:nvSpPr>
        <p:spPr>
          <a:xfrm>
            <a:off x="838200" y="1391478"/>
            <a:ext cx="10515600" cy="3538331"/>
          </a:xfrm>
        </p:spPr>
        <p:txBody>
          <a:bodyPr>
            <a:normAutofit/>
          </a:bodyPr>
          <a:lstStyle/>
          <a:p>
            <a:pPr algn="just"/>
            <a:r>
              <a:rPr lang="en-US" sz="2000" b="0" i="0" dirty="0">
                <a:effectLst/>
                <a:latin typeface="Roboto"/>
              </a:rPr>
              <a:t>The new node is always added before the head of the given Linked List.</a:t>
            </a:r>
          </a:p>
          <a:p>
            <a:pPr algn="just"/>
            <a:r>
              <a:rPr lang="en-US" sz="2000" dirty="0">
                <a:latin typeface="Roboto"/>
              </a:rPr>
              <a:t>N</a:t>
            </a:r>
            <a:r>
              <a:rPr lang="en-US" sz="2000" b="0" i="0" dirty="0">
                <a:effectLst/>
                <a:latin typeface="Roboto"/>
              </a:rPr>
              <a:t>ewly added node becomes the new head of DLL. </a:t>
            </a:r>
          </a:p>
          <a:p>
            <a:pPr algn="just"/>
            <a:r>
              <a:rPr lang="en-US" sz="2000" b="0" i="0" dirty="0">
                <a:effectLst/>
                <a:latin typeface="Roboto"/>
              </a:rPr>
              <a:t>For example if the given Linked List is 10152025 and we add an item 5 at the front, then the Linked List becomes 510152025.</a:t>
            </a:r>
          </a:p>
          <a:p>
            <a:pPr algn="just"/>
            <a:r>
              <a:rPr lang="en-US" sz="2000" b="0" i="0" dirty="0">
                <a:effectLst/>
                <a:latin typeface="Roboto"/>
              </a:rPr>
              <a:t> Let us call the function that adds at the front of the list is push(). The push() must receive a pointer to the head pointer, because push must change the head pointer to point to the new node</a:t>
            </a:r>
            <a:endParaRPr lang="en-IN" sz="2000" dirty="0"/>
          </a:p>
        </p:txBody>
      </p:sp>
      <p:pic>
        <p:nvPicPr>
          <p:cNvPr id="2050" name="Picture 2" descr="dll_add_front">
            <a:extLst>
              <a:ext uri="{FF2B5EF4-FFF2-40B4-BE49-F238E27FC236}">
                <a16:creationId xmlns:a16="http://schemas.microsoft.com/office/drawing/2014/main" xmlns="" id="{53700F80-6280-4293-9444-28C60FCE8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578" y="3816626"/>
            <a:ext cx="10439400" cy="278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35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CC885BC-8114-454B-88D0-0EEDF51B92CB}"/>
              </a:ext>
            </a:extLst>
          </p:cNvPr>
          <p:cNvSpPr>
            <a:spLocks noGrp="1"/>
          </p:cNvSpPr>
          <p:nvPr>
            <p:ph idx="1"/>
          </p:nvPr>
        </p:nvSpPr>
        <p:spPr>
          <a:xfrm>
            <a:off x="838200" y="159026"/>
            <a:ext cx="10515600" cy="6698974"/>
          </a:xfrm>
        </p:spPr>
        <p:txBody>
          <a:bodyPr>
            <a:noAutofit/>
          </a:bodyPr>
          <a:lstStyle/>
          <a:p>
            <a:pPr marL="0" indent="0">
              <a:buNone/>
            </a:pPr>
            <a:r>
              <a:rPr lang="en-US" sz="1900" dirty="0"/>
              <a:t>Given a reference (pointer to pointer) to the head of a list and an int, inserts a new node on the front of the list. */</a:t>
            </a:r>
          </a:p>
          <a:p>
            <a:pPr marL="0" indent="0">
              <a:buNone/>
            </a:pPr>
            <a:r>
              <a:rPr lang="en-US" sz="1900" dirty="0"/>
              <a:t>void push(struct Node** </a:t>
            </a:r>
            <a:r>
              <a:rPr lang="en-US" sz="1900" dirty="0" err="1"/>
              <a:t>head_ref</a:t>
            </a:r>
            <a:r>
              <a:rPr lang="en-US" sz="1900" dirty="0"/>
              <a:t>, int </a:t>
            </a:r>
            <a:r>
              <a:rPr lang="en-US" sz="1900" dirty="0" err="1"/>
              <a:t>new_data</a:t>
            </a:r>
            <a:r>
              <a:rPr lang="en-US" sz="1900" dirty="0"/>
              <a:t>) </a:t>
            </a:r>
          </a:p>
          <a:p>
            <a:pPr marL="0" indent="0">
              <a:buNone/>
            </a:pPr>
            <a:r>
              <a:rPr lang="en-US" sz="1900" dirty="0"/>
              <a:t>{ </a:t>
            </a:r>
          </a:p>
          <a:p>
            <a:pPr marL="0" indent="0">
              <a:buNone/>
            </a:pPr>
            <a:r>
              <a:rPr lang="en-US" sz="1900" dirty="0"/>
              <a:t>    /* 1. allocate node */</a:t>
            </a:r>
          </a:p>
          <a:p>
            <a:pPr marL="0" indent="0">
              <a:buNone/>
            </a:pPr>
            <a:r>
              <a:rPr lang="en-US" sz="1900" dirty="0"/>
              <a:t>    struct Node* </a:t>
            </a:r>
            <a:r>
              <a:rPr lang="en-US" sz="1900" dirty="0" err="1"/>
              <a:t>new_node</a:t>
            </a:r>
            <a:r>
              <a:rPr lang="en-US" sz="1900" dirty="0"/>
              <a:t> = (struct Node*)malloc(</a:t>
            </a:r>
            <a:r>
              <a:rPr lang="en-US" sz="1900" dirty="0" err="1"/>
              <a:t>sizeof</a:t>
            </a:r>
            <a:r>
              <a:rPr lang="en-US" sz="1900" dirty="0"/>
              <a:t>(struct Node)); </a:t>
            </a:r>
          </a:p>
          <a:p>
            <a:pPr marL="0" indent="0">
              <a:buNone/>
            </a:pPr>
            <a:r>
              <a:rPr lang="en-US" sz="1900" dirty="0"/>
              <a:t>    /* 2. put in the data  */</a:t>
            </a:r>
          </a:p>
          <a:p>
            <a:pPr marL="0" indent="0">
              <a:buNone/>
            </a:pPr>
            <a:r>
              <a:rPr lang="en-US" sz="1900" dirty="0"/>
              <a:t>    </a:t>
            </a:r>
            <a:r>
              <a:rPr lang="en-US" sz="1900" dirty="0" err="1"/>
              <a:t>new_node</a:t>
            </a:r>
            <a:r>
              <a:rPr lang="en-US" sz="1900" dirty="0"/>
              <a:t>-&gt;data = </a:t>
            </a:r>
            <a:r>
              <a:rPr lang="en-US" sz="1900" dirty="0" err="1"/>
              <a:t>new_data</a:t>
            </a:r>
            <a:r>
              <a:rPr lang="en-US" sz="1900" dirty="0"/>
              <a:t>; </a:t>
            </a:r>
          </a:p>
          <a:p>
            <a:pPr marL="0" indent="0">
              <a:buNone/>
            </a:pPr>
            <a:r>
              <a:rPr lang="en-US" sz="1900" dirty="0"/>
              <a:t>    /* 3. Make next of new node as head and previous as NULL */</a:t>
            </a:r>
          </a:p>
          <a:p>
            <a:pPr marL="0" indent="0">
              <a:buNone/>
            </a:pPr>
            <a:r>
              <a:rPr lang="en-US" sz="1900" dirty="0"/>
              <a:t>    </a:t>
            </a:r>
            <a:r>
              <a:rPr lang="en-US" sz="1900" dirty="0" err="1"/>
              <a:t>new_node</a:t>
            </a:r>
            <a:r>
              <a:rPr lang="en-US" sz="1900" dirty="0"/>
              <a:t>-&gt;next = (*</a:t>
            </a:r>
            <a:r>
              <a:rPr lang="en-US" sz="1900" dirty="0" err="1"/>
              <a:t>head_ref</a:t>
            </a:r>
            <a:r>
              <a:rPr lang="en-US" sz="1900" dirty="0"/>
              <a:t>); </a:t>
            </a:r>
          </a:p>
          <a:p>
            <a:pPr marL="0" indent="0">
              <a:buNone/>
            </a:pPr>
            <a:r>
              <a:rPr lang="en-US" sz="1900" dirty="0"/>
              <a:t>    </a:t>
            </a:r>
            <a:r>
              <a:rPr lang="en-US" sz="1900" dirty="0" err="1"/>
              <a:t>new_node</a:t>
            </a:r>
            <a:r>
              <a:rPr lang="en-US" sz="1900" dirty="0"/>
              <a:t>-&gt;</a:t>
            </a:r>
            <a:r>
              <a:rPr lang="en-US" sz="1900" dirty="0" err="1"/>
              <a:t>prev</a:t>
            </a:r>
            <a:r>
              <a:rPr lang="en-US" sz="1900" dirty="0"/>
              <a:t> = NULL; </a:t>
            </a:r>
          </a:p>
          <a:p>
            <a:pPr marL="0" indent="0">
              <a:buNone/>
            </a:pPr>
            <a:r>
              <a:rPr lang="en-US" sz="1900" dirty="0"/>
              <a:t>    /* 4. change </a:t>
            </a:r>
            <a:r>
              <a:rPr lang="en-US" sz="1900" dirty="0" err="1"/>
              <a:t>prev</a:t>
            </a:r>
            <a:r>
              <a:rPr lang="en-US" sz="1900" dirty="0"/>
              <a:t> of head node to new node */</a:t>
            </a:r>
          </a:p>
          <a:p>
            <a:pPr marL="0" indent="0">
              <a:buNone/>
            </a:pPr>
            <a:r>
              <a:rPr lang="en-US" sz="1900" dirty="0"/>
              <a:t>    if ((*</a:t>
            </a:r>
            <a:r>
              <a:rPr lang="en-US" sz="1900" dirty="0" err="1"/>
              <a:t>head_ref</a:t>
            </a:r>
            <a:r>
              <a:rPr lang="en-US" sz="1900" dirty="0"/>
              <a:t>) != NULL) </a:t>
            </a:r>
          </a:p>
          <a:p>
            <a:pPr marL="0" indent="0">
              <a:buNone/>
            </a:pPr>
            <a:r>
              <a:rPr lang="en-US" sz="1900" dirty="0"/>
              <a:t>        (*</a:t>
            </a:r>
            <a:r>
              <a:rPr lang="en-US" sz="1900" dirty="0" err="1"/>
              <a:t>head_ref</a:t>
            </a:r>
            <a:r>
              <a:rPr lang="en-US" sz="1900" dirty="0"/>
              <a:t>)-&gt;</a:t>
            </a:r>
            <a:r>
              <a:rPr lang="en-US" sz="1900" dirty="0" err="1"/>
              <a:t>prev</a:t>
            </a:r>
            <a:r>
              <a:rPr lang="en-US" sz="1900" dirty="0"/>
              <a:t> = </a:t>
            </a:r>
            <a:r>
              <a:rPr lang="en-US" sz="1900" dirty="0" err="1"/>
              <a:t>new_node</a:t>
            </a:r>
            <a:r>
              <a:rPr lang="en-US" sz="1900" dirty="0"/>
              <a:t>; </a:t>
            </a:r>
          </a:p>
          <a:p>
            <a:pPr marL="0" indent="0">
              <a:buNone/>
            </a:pPr>
            <a:r>
              <a:rPr lang="en-US" sz="1900" dirty="0"/>
              <a:t>    /* 5. move the head to point to the new node */</a:t>
            </a:r>
          </a:p>
          <a:p>
            <a:pPr marL="0" indent="0">
              <a:buNone/>
            </a:pPr>
            <a:r>
              <a:rPr lang="en-US" sz="1900" dirty="0"/>
              <a:t>    (*</a:t>
            </a:r>
            <a:r>
              <a:rPr lang="en-US" sz="1900" dirty="0" err="1"/>
              <a:t>head_ref</a:t>
            </a:r>
            <a:r>
              <a:rPr lang="en-US" sz="1900" dirty="0"/>
              <a:t>) = </a:t>
            </a:r>
            <a:r>
              <a:rPr lang="en-US" sz="1900" dirty="0" err="1"/>
              <a:t>new_node</a:t>
            </a:r>
            <a:r>
              <a:rPr lang="en-US" sz="1900" dirty="0"/>
              <a:t>; </a:t>
            </a:r>
          </a:p>
          <a:p>
            <a:pPr marL="0" indent="0">
              <a:buNone/>
            </a:pPr>
            <a:r>
              <a:rPr lang="en-US" sz="1900" dirty="0"/>
              <a:t>}</a:t>
            </a:r>
            <a:endParaRPr lang="en-IN" sz="1900" dirty="0"/>
          </a:p>
        </p:txBody>
      </p:sp>
    </p:spTree>
    <p:extLst>
      <p:ext uri="{BB962C8B-B14F-4D97-AF65-F5344CB8AC3E}">
        <p14:creationId xmlns:p14="http://schemas.microsoft.com/office/powerpoint/2010/main" val="319657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ED29C-CF41-4EED-BA92-48D6613DEAB3}"/>
              </a:ext>
            </a:extLst>
          </p:cNvPr>
          <p:cNvSpPr>
            <a:spLocks noGrp="1"/>
          </p:cNvSpPr>
          <p:nvPr>
            <p:ph type="title"/>
          </p:nvPr>
        </p:nvSpPr>
        <p:spPr/>
        <p:txBody>
          <a:bodyPr>
            <a:normAutofit/>
          </a:bodyPr>
          <a:lstStyle/>
          <a:p>
            <a:r>
              <a:rPr lang="en-US" b="0" i="0" dirty="0">
                <a:effectLst/>
                <a:latin typeface="Roboto"/>
              </a:rPr>
              <a:t>Delete a node in a Doubly Linked List</a:t>
            </a:r>
            <a:br>
              <a:rPr lang="en-US" b="0" i="0" dirty="0">
                <a:effectLst/>
                <a:latin typeface="Roboto"/>
              </a:rPr>
            </a:br>
            <a:endParaRPr lang="en-IN" dirty="0"/>
          </a:p>
        </p:txBody>
      </p:sp>
      <p:pic>
        <p:nvPicPr>
          <p:cNvPr id="3074" name="Picture 2">
            <a:extLst>
              <a:ext uri="{FF2B5EF4-FFF2-40B4-BE49-F238E27FC236}">
                <a16:creationId xmlns:a16="http://schemas.microsoft.com/office/drawing/2014/main" xmlns="" id="{F73BE147-A98A-4353-816D-EFC8014DC2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50281" y="3090862"/>
            <a:ext cx="7658100" cy="1971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0E532351-2D94-4827-B211-7534E2E023F2}"/>
              </a:ext>
            </a:extLst>
          </p:cNvPr>
          <p:cNvSpPr txBox="1"/>
          <p:nvPr/>
        </p:nvSpPr>
        <p:spPr>
          <a:xfrm>
            <a:off x="4943060" y="4802465"/>
            <a:ext cx="6096000" cy="369332"/>
          </a:xfrm>
          <a:prstGeom prst="rect">
            <a:avLst/>
          </a:prstGeom>
          <a:noFill/>
        </p:spPr>
        <p:txBody>
          <a:bodyPr wrap="square">
            <a:spAutoFit/>
          </a:bodyPr>
          <a:lstStyle/>
          <a:p>
            <a:r>
              <a:rPr lang="en-IN" b="1" i="0" dirty="0">
                <a:effectLst/>
                <a:latin typeface="Roboto"/>
              </a:rPr>
              <a:t>Original Doubly Linked List</a:t>
            </a:r>
            <a:endParaRPr lang="en-IN" dirty="0"/>
          </a:p>
        </p:txBody>
      </p:sp>
    </p:spTree>
    <p:extLst>
      <p:ext uri="{BB962C8B-B14F-4D97-AF65-F5344CB8AC3E}">
        <p14:creationId xmlns:p14="http://schemas.microsoft.com/office/powerpoint/2010/main" val="341172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B65A1-A250-43CA-A724-B596C3B3325A}"/>
              </a:ext>
            </a:extLst>
          </p:cNvPr>
          <p:cNvSpPr>
            <a:spLocks noGrp="1"/>
          </p:cNvSpPr>
          <p:nvPr>
            <p:ph type="title"/>
          </p:nvPr>
        </p:nvSpPr>
        <p:spPr/>
        <p:txBody>
          <a:bodyPr>
            <a:normAutofit fontScale="90000"/>
          </a:bodyPr>
          <a:lstStyle/>
          <a:p>
            <a:r>
              <a:rPr lang="en-US" b="0" i="0" dirty="0">
                <a:effectLst/>
                <a:latin typeface="Roboto"/>
              </a:rPr>
              <a:t>The deletion of a node in a doubly linked list can be divided into three main categories:</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95997C5A-DEFD-4132-B7C6-6EE635D7089C}"/>
              </a:ext>
            </a:extLst>
          </p:cNvPr>
          <p:cNvSpPr>
            <a:spLocks noGrp="1"/>
          </p:cNvSpPr>
          <p:nvPr>
            <p:ph idx="1"/>
          </p:nvPr>
        </p:nvSpPr>
        <p:spPr/>
        <p:txBody>
          <a:bodyPr/>
          <a:lstStyle/>
          <a:p>
            <a:r>
              <a:rPr lang="en-US" b="1" i="0" dirty="0">
                <a:effectLst/>
                <a:latin typeface="Roboto"/>
              </a:rPr>
              <a:t>After deletion of head node.</a:t>
            </a:r>
            <a:r>
              <a:rPr lang="en-US" dirty="0"/>
              <a:t/>
            </a:r>
            <a:br>
              <a:rPr lang="en-US" dirty="0"/>
            </a:br>
            <a:r>
              <a:rPr lang="en-US" b="0" i="0" dirty="0">
                <a:effectLst/>
                <a:latin typeface="Roboto"/>
              </a:rPr>
              <a:t> </a:t>
            </a:r>
            <a:r>
              <a:rPr lang="en-US" dirty="0"/>
              <a:t/>
            </a:r>
            <a:br>
              <a:rPr lang="en-US" dirty="0"/>
            </a:br>
            <a:endParaRPr lang="en-IN" dirty="0"/>
          </a:p>
        </p:txBody>
      </p:sp>
      <p:pic>
        <p:nvPicPr>
          <p:cNvPr id="4098" name="Picture 2">
            <a:extLst>
              <a:ext uri="{FF2B5EF4-FFF2-40B4-BE49-F238E27FC236}">
                <a16:creationId xmlns:a16="http://schemas.microsoft.com/office/drawing/2014/main" xmlns="" id="{897AB1AA-0F55-4DDC-8C81-1CD90E850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663" y="2443163"/>
            <a:ext cx="6162675"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12452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f6db5380a2c06bdf3c64a1b5051a12a5">
  <xsd:schema xmlns:xsd="http://www.w3.org/2001/XMLSchema" xmlns:xs="http://www.w3.org/2001/XMLSchema" xmlns:p="http://schemas.microsoft.com/office/2006/metadata/properties" xmlns:ns2="cf86998d-6c59-4edf-8766-84e7bf90ae28" targetNamespace="http://schemas.microsoft.com/office/2006/metadata/properties" ma:root="true" ma:fieldsID="5ed2c1517745a66b0bf2f8438813260f"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35EC81-88DA-4EDB-AADA-FCEAA44593A8}"/>
</file>

<file path=customXml/itemProps2.xml><?xml version="1.0" encoding="utf-8"?>
<ds:datastoreItem xmlns:ds="http://schemas.openxmlformats.org/officeDocument/2006/customXml" ds:itemID="{4D4F8972-8B26-46A4-96E9-6BD9D90CC11E}"/>
</file>

<file path=customXml/itemProps3.xml><?xml version="1.0" encoding="utf-8"?>
<ds:datastoreItem xmlns:ds="http://schemas.openxmlformats.org/officeDocument/2006/customXml" ds:itemID="{B6DFBD80-8812-40DD-89AC-2E3FAB5921FF}"/>
</file>

<file path=docProps/app.xml><?xml version="1.0" encoding="utf-8"?>
<Properties xmlns="http://schemas.openxmlformats.org/officeDocument/2006/extended-properties" xmlns:vt="http://schemas.openxmlformats.org/officeDocument/2006/docPropsVTypes">
  <Template>Basis</Template>
  <TotalTime>38</TotalTime>
  <Words>637</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Roboto</vt:lpstr>
      <vt:lpstr>Basis</vt:lpstr>
      <vt:lpstr>Create  a Doubly   linked  list and perform following operations: Insertion at front and  Deletion at  end </vt:lpstr>
      <vt:lpstr>PowerPoint Presentation</vt:lpstr>
      <vt:lpstr>Advantages over singly linked list</vt:lpstr>
      <vt:lpstr>Disadvantages over singly linked list</vt:lpstr>
      <vt:lpstr>Insertion</vt:lpstr>
      <vt:lpstr>Add a node at the front</vt:lpstr>
      <vt:lpstr>PowerPoint Presentation</vt:lpstr>
      <vt:lpstr>Delete a node in a Doubly Linked List </vt:lpstr>
      <vt:lpstr>The deletion of a node in a doubly linked list can be divided into three main categories: </vt:lpstr>
      <vt:lpstr>After deletion of middle node. </vt:lpstr>
      <vt:lpstr>After deletion of last node.</vt:lpstr>
      <vt:lpstr>PowerPoint Presentation</vt:lpstr>
      <vt:lpstr>PowerPoint Presentation</vt:lpstr>
      <vt:lpstr>Viva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Doubly   linked  list and perform following operations: Insertion at front and  Deletion at  end </dc:title>
  <dc:creator>Yogesh Sharma</dc:creator>
  <cp:lastModifiedBy>hp</cp:lastModifiedBy>
  <cp:revision>6</cp:revision>
  <dcterms:created xsi:type="dcterms:W3CDTF">2020-07-30T14:22:46Z</dcterms:created>
  <dcterms:modified xsi:type="dcterms:W3CDTF">2021-11-09T08:11:22Z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