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2" roundtripDataSignature="AMtx7mhlz4+63d7s2rx+4xC65TmFU+u+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A9F1A3-6DC3-4963-ACD3-015FAA8F400D}">
  <a:tblStyle styleId="{ACA9F1A3-6DC3-4963-ACD3-015FAA8F400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E15FC96-2574-47BC-86C6-D467A8B7CA69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AECEA"/>
          </a:solidFill>
        </a:fill>
      </a:tcStyle>
    </a:wholeTbl>
    <a:band1H>
      <a:tcTxStyle/>
      <a:tcStyle>
        <a:fill>
          <a:solidFill>
            <a:srgbClr val="D3D6D2"/>
          </a:solidFill>
        </a:fill>
      </a:tcStyle>
    </a:band1H>
    <a:band2H>
      <a:tcTxStyle/>
    </a:band2H>
    <a:band1V>
      <a:tcTxStyle/>
      <a:tcStyle>
        <a:fill>
          <a:solidFill>
            <a:srgbClr val="D3D6D2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La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2e50202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2e50202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rgbClr val="D0E0E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 txBox="1"/>
          <p:nvPr>
            <p:ph idx="10" type="dt"/>
          </p:nvPr>
        </p:nvSpPr>
        <p:spPr>
          <a:xfrm>
            <a:off x="828674" y="4767263"/>
            <a:ext cx="137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1" type="ftr"/>
          </p:nvPr>
        </p:nvSpPr>
        <p:spPr>
          <a:xfrm>
            <a:off x="2200844" y="4767263"/>
            <a:ext cx="47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2"/>
          <p:cNvSpPr txBox="1"/>
          <p:nvPr>
            <p:ph type="title"/>
          </p:nvPr>
        </p:nvSpPr>
        <p:spPr>
          <a:xfrm>
            <a:off x="828675" y="57150"/>
            <a:ext cx="7485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" type="body"/>
          </p:nvPr>
        </p:nvSpPr>
        <p:spPr>
          <a:xfrm>
            <a:off x="828675" y="1200150"/>
            <a:ext cx="3689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32"/>
          <p:cNvSpPr txBox="1"/>
          <p:nvPr>
            <p:ph idx="2" type="body"/>
          </p:nvPr>
        </p:nvSpPr>
        <p:spPr>
          <a:xfrm>
            <a:off x="828675" y="1818084"/>
            <a:ext cx="3689700" cy="28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3" type="body"/>
          </p:nvPr>
        </p:nvSpPr>
        <p:spPr>
          <a:xfrm>
            <a:off x="4624583" y="1200150"/>
            <a:ext cx="3689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32"/>
          <p:cNvSpPr txBox="1"/>
          <p:nvPr>
            <p:ph idx="4" type="body"/>
          </p:nvPr>
        </p:nvSpPr>
        <p:spPr>
          <a:xfrm>
            <a:off x="4624583" y="1818084"/>
            <a:ext cx="3689700" cy="28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0" type="dt"/>
          </p:nvPr>
        </p:nvSpPr>
        <p:spPr>
          <a:xfrm>
            <a:off x="828674" y="4767263"/>
            <a:ext cx="137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1" type="ftr"/>
          </p:nvPr>
        </p:nvSpPr>
        <p:spPr>
          <a:xfrm>
            <a:off x="2200844" y="4767263"/>
            <a:ext cx="47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/>
          <p:nvPr>
            <p:ph type="title"/>
          </p:nvPr>
        </p:nvSpPr>
        <p:spPr>
          <a:xfrm>
            <a:off x="828675" y="57150"/>
            <a:ext cx="7485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" type="body"/>
          </p:nvPr>
        </p:nvSpPr>
        <p:spPr>
          <a:xfrm>
            <a:off x="828675" y="1200150"/>
            <a:ext cx="328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9" name="Google Shape;99;p33"/>
          <p:cNvSpPr txBox="1"/>
          <p:nvPr>
            <p:ph idx="2" type="body"/>
          </p:nvPr>
        </p:nvSpPr>
        <p:spPr>
          <a:xfrm>
            <a:off x="4231386" y="1200149"/>
            <a:ext cx="4083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9pPr>
          </a:lstStyle>
          <a:p/>
        </p:txBody>
      </p:sp>
      <p:sp>
        <p:nvSpPr>
          <p:cNvPr id="100" name="Google Shape;100;p33"/>
          <p:cNvSpPr txBox="1"/>
          <p:nvPr>
            <p:ph idx="10" type="dt"/>
          </p:nvPr>
        </p:nvSpPr>
        <p:spPr>
          <a:xfrm>
            <a:off x="828674" y="4767263"/>
            <a:ext cx="137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1" type="ftr"/>
          </p:nvPr>
        </p:nvSpPr>
        <p:spPr>
          <a:xfrm>
            <a:off x="2200844" y="4767263"/>
            <a:ext cx="47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4"/>
          <p:cNvSpPr txBox="1"/>
          <p:nvPr>
            <p:ph type="title"/>
          </p:nvPr>
        </p:nvSpPr>
        <p:spPr>
          <a:xfrm>
            <a:off x="828675" y="57150"/>
            <a:ext cx="7485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34"/>
          <p:cNvSpPr txBox="1"/>
          <p:nvPr>
            <p:ph idx="1" type="body"/>
          </p:nvPr>
        </p:nvSpPr>
        <p:spPr>
          <a:xfrm rot="5400000">
            <a:off x="2857575" y="-828600"/>
            <a:ext cx="3429000" cy="7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9pPr>
          </a:lstStyle>
          <a:p/>
        </p:txBody>
      </p:sp>
      <p:sp>
        <p:nvSpPr>
          <p:cNvPr id="106" name="Google Shape;106;p34"/>
          <p:cNvSpPr txBox="1"/>
          <p:nvPr>
            <p:ph idx="10" type="dt"/>
          </p:nvPr>
        </p:nvSpPr>
        <p:spPr>
          <a:xfrm>
            <a:off x="828674" y="4767263"/>
            <a:ext cx="137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34"/>
          <p:cNvSpPr txBox="1"/>
          <p:nvPr>
            <p:ph idx="11" type="ftr"/>
          </p:nvPr>
        </p:nvSpPr>
        <p:spPr>
          <a:xfrm>
            <a:off x="2200844" y="4767263"/>
            <a:ext cx="47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bg>
      <p:bgPr>
        <a:solidFill>
          <a:srgbClr val="D0E0E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5"/>
          <p:cNvSpPr txBox="1"/>
          <p:nvPr>
            <p:ph type="title"/>
          </p:nvPr>
        </p:nvSpPr>
        <p:spPr>
          <a:xfrm rot="5400000">
            <a:off x="5492925" y="1810444"/>
            <a:ext cx="43590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35"/>
          <p:cNvSpPr txBox="1"/>
          <p:nvPr>
            <p:ph idx="1" type="body"/>
          </p:nvPr>
        </p:nvSpPr>
        <p:spPr>
          <a:xfrm rot="5400000">
            <a:off x="1686297" y="-583706"/>
            <a:ext cx="4359000" cy="60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9pPr>
          </a:lstStyle>
          <a:p/>
        </p:txBody>
      </p:sp>
      <p:sp>
        <p:nvSpPr>
          <p:cNvPr id="112" name="Google Shape;112;p35"/>
          <p:cNvSpPr txBox="1"/>
          <p:nvPr>
            <p:ph idx="10" type="dt"/>
          </p:nvPr>
        </p:nvSpPr>
        <p:spPr>
          <a:xfrm>
            <a:off x="828674" y="4767263"/>
            <a:ext cx="137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35"/>
          <p:cNvSpPr txBox="1"/>
          <p:nvPr>
            <p:ph idx="11" type="ftr"/>
          </p:nvPr>
        </p:nvSpPr>
        <p:spPr>
          <a:xfrm>
            <a:off x="2200844" y="4767263"/>
            <a:ext cx="47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35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15" name="Google Shape;115;p35"/>
          <p:cNvGrpSpPr/>
          <p:nvPr/>
        </p:nvGrpSpPr>
        <p:grpSpPr>
          <a:xfrm rot="5400000">
            <a:off x="4885545" y="2421633"/>
            <a:ext cx="4224528" cy="63302"/>
            <a:chOff x="1073150" y="1219201"/>
            <a:chExt cx="10058400" cy="63125"/>
          </a:xfrm>
        </p:grpSpPr>
        <p:cxnSp>
          <p:nvCxnSpPr>
            <p:cNvPr id="116" name="Google Shape;116;p35"/>
            <p:cNvCxnSpPr/>
            <p:nvPr/>
          </p:nvCxnSpPr>
          <p:spPr>
            <a:xfrm rot="10800000">
              <a:off x="1073150" y="1219201"/>
              <a:ext cx="10058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35"/>
            <p:cNvCxnSpPr/>
            <p:nvPr/>
          </p:nvCxnSpPr>
          <p:spPr>
            <a:xfrm rot="10800000">
              <a:off x="1073150" y="1282326"/>
              <a:ext cx="10058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3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36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36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122" name="Google Shape;122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D0E0E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0" y="0"/>
            <a:ext cx="9144000" cy="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3334" y="0"/>
            <a:ext cx="1310643" cy="171907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4"/>
          <p:cNvSpPr txBox="1"/>
          <p:nvPr>
            <p:ph type="ctrTitle"/>
          </p:nvPr>
        </p:nvSpPr>
        <p:spPr>
          <a:xfrm>
            <a:off x="828675" y="1719070"/>
            <a:ext cx="75723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subTitle"/>
          </p:nvPr>
        </p:nvSpPr>
        <p:spPr>
          <a:xfrm>
            <a:off x="828674" y="3383838"/>
            <a:ext cx="75723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3" name="Google Shape;23;p24"/>
          <p:cNvSpPr/>
          <p:nvPr/>
        </p:nvSpPr>
        <p:spPr>
          <a:xfrm>
            <a:off x="0" y="4333593"/>
            <a:ext cx="9144000" cy="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828674" y="4767263"/>
            <a:ext cx="137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DED9D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2200844" y="4767263"/>
            <a:ext cx="47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DED9D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828675" y="57150"/>
            <a:ext cx="7485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0" type="dt"/>
          </p:nvPr>
        </p:nvSpPr>
        <p:spPr>
          <a:xfrm>
            <a:off x="828674" y="4767263"/>
            <a:ext cx="137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1" type="ftr"/>
          </p:nvPr>
        </p:nvSpPr>
        <p:spPr>
          <a:xfrm>
            <a:off x="2200844" y="4767263"/>
            <a:ext cx="47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828675" y="57150"/>
            <a:ext cx="7485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828675" y="1200150"/>
            <a:ext cx="2547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descr="An empty placeholder to add an image. Click on the placeholder and select the image that you wish to add." id="35" name="Google Shape;35;p26"/>
          <p:cNvSpPr/>
          <p:nvPr>
            <p:ph idx="2" type="pic"/>
          </p:nvPr>
        </p:nvSpPr>
        <p:spPr>
          <a:xfrm>
            <a:off x="3491003" y="1200149"/>
            <a:ext cx="48231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26"/>
          <p:cNvSpPr txBox="1"/>
          <p:nvPr>
            <p:ph idx="10" type="dt"/>
          </p:nvPr>
        </p:nvSpPr>
        <p:spPr>
          <a:xfrm>
            <a:off x="828674" y="4767263"/>
            <a:ext cx="137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1" type="ftr"/>
          </p:nvPr>
        </p:nvSpPr>
        <p:spPr>
          <a:xfrm>
            <a:off x="2200844" y="4767263"/>
            <a:ext cx="47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27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2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27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27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  <a:defRPr/>
            </a:lvl1pPr>
            <a:lvl2pPr indent="-3048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/>
            </a:lvl2pPr>
            <a:lvl3pPr indent="-29845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▪"/>
              <a:defRPr/>
            </a:lvl6pPr>
            <a:lvl7pPr indent="-298450" lvl="6" marL="32004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▪"/>
              <a:defRPr/>
            </a:lvl7pPr>
            <a:lvl8pPr indent="-298450" lvl="7" marL="3657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▪"/>
              <a:defRPr/>
            </a:lvl8pPr>
            <a:lvl9pPr indent="-298450" lvl="8" marL="41148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bg>
      <p:bgPr>
        <a:solidFill>
          <a:srgbClr val="D0E0E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ctrTitle"/>
          </p:nvPr>
        </p:nvSpPr>
        <p:spPr>
          <a:xfrm>
            <a:off x="828675" y="1719070"/>
            <a:ext cx="43005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" type="subTitle"/>
          </p:nvPr>
        </p:nvSpPr>
        <p:spPr>
          <a:xfrm>
            <a:off x="828675" y="3383838"/>
            <a:ext cx="43005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descr="An empty placeholder to add an image. Click on the placeholder and select the image that you wish to add." id="48" name="Google Shape;48;p28"/>
          <p:cNvSpPr/>
          <p:nvPr>
            <p:ph idx="2" type="pic"/>
          </p:nvPr>
        </p:nvSpPr>
        <p:spPr>
          <a:xfrm>
            <a:off x="5235797" y="982992"/>
            <a:ext cx="3908100" cy="3156600"/>
          </a:xfrm>
          <a:prstGeom prst="rect">
            <a:avLst/>
          </a:prstGeom>
          <a:solidFill>
            <a:srgbClr val="DED9D6"/>
          </a:solidFill>
          <a:ln>
            <a:noFill/>
          </a:ln>
        </p:spPr>
      </p:sp>
      <p:sp>
        <p:nvSpPr>
          <p:cNvPr id="49" name="Google Shape;49;p28"/>
          <p:cNvSpPr/>
          <p:nvPr/>
        </p:nvSpPr>
        <p:spPr>
          <a:xfrm>
            <a:off x="0" y="0"/>
            <a:ext cx="9144000" cy="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28"/>
          <p:cNvGrpSpPr/>
          <p:nvPr/>
        </p:nvGrpSpPr>
        <p:grpSpPr>
          <a:xfrm>
            <a:off x="-30" y="857250"/>
            <a:ext cx="9143613" cy="47344"/>
            <a:chOff x="507492" y="1501519"/>
            <a:chExt cx="8129100" cy="63125"/>
          </a:xfrm>
        </p:grpSpPr>
        <p:cxnSp>
          <p:nvCxnSpPr>
            <p:cNvPr id="51" name="Google Shape;51;p28"/>
            <p:cNvCxnSpPr/>
            <p:nvPr/>
          </p:nvCxnSpPr>
          <p:spPr>
            <a:xfrm>
              <a:off x="507492" y="1564644"/>
              <a:ext cx="81291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" name="Google Shape;52;p28"/>
            <p:cNvCxnSpPr/>
            <p:nvPr/>
          </p:nvCxnSpPr>
          <p:spPr>
            <a:xfrm>
              <a:off x="507492" y="1501519"/>
              <a:ext cx="81291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53" name="Google Shape;5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10" y="0"/>
            <a:ext cx="1310643" cy="17190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8"/>
          <p:cNvGrpSpPr/>
          <p:nvPr/>
        </p:nvGrpSpPr>
        <p:grpSpPr>
          <a:xfrm rot="10800000">
            <a:off x="418" y="4234132"/>
            <a:ext cx="9143613" cy="47344"/>
            <a:chOff x="507492" y="1501519"/>
            <a:chExt cx="8129100" cy="63125"/>
          </a:xfrm>
        </p:grpSpPr>
        <p:cxnSp>
          <p:nvCxnSpPr>
            <p:cNvPr id="55" name="Google Shape;55;p28"/>
            <p:cNvCxnSpPr/>
            <p:nvPr/>
          </p:nvCxnSpPr>
          <p:spPr>
            <a:xfrm>
              <a:off x="507492" y="1564644"/>
              <a:ext cx="81291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28"/>
            <p:cNvCxnSpPr/>
            <p:nvPr/>
          </p:nvCxnSpPr>
          <p:spPr>
            <a:xfrm>
              <a:off x="507492" y="1501519"/>
              <a:ext cx="81291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7" name="Google Shape;57;p28"/>
          <p:cNvSpPr/>
          <p:nvPr/>
        </p:nvSpPr>
        <p:spPr>
          <a:xfrm>
            <a:off x="0" y="4333593"/>
            <a:ext cx="9144000" cy="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 txBox="1"/>
          <p:nvPr>
            <p:ph type="title"/>
          </p:nvPr>
        </p:nvSpPr>
        <p:spPr>
          <a:xfrm>
            <a:off x="828675" y="57150"/>
            <a:ext cx="7485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" type="body"/>
          </p:nvPr>
        </p:nvSpPr>
        <p:spPr>
          <a:xfrm>
            <a:off x="828675" y="1200150"/>
            <a:ext cx="7486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828674" y="4767263"/>
            <a:ext cx="137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2200844" y="4767263"/>
            <a:ext cx="47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rgbClr val="D0E0E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30"/>
          <p:cNvGrpSpPr/>
          <p:nvPr/>
        </p:nvGrpSpPr>
        <p:grpSpPr>
          <a:xfrm>
            <a:off x="22" y="1885950"/>
            <a:ext cx="9144630" cy="2395526"/>
            <a:chOff x="647385" y="2514600"/>
            <a:chExt cx="10838722" cy="3194035"/>
          </a:xfrm>
        </p:grpSpPr>
        <p:grpSp>
          <p:nvGrpSpPr>
            <p:cNvPr id="67" name="Google Shape;67;p30"/>
            <p:cNvGrpSpPr/>
            <p:nvPr/>
          </p:nvGrpSpPr>
          <p:grpSpPr>
            <a:xfrm>
              <a:off x="647385" y="2514600"/>
              <a:ext cx="10838529" cy="63125"/>
              <a:chOff x="507492" y="1501519"/>
              <a:chExt cx="8129100" cy="63125"/>
            </a:xfrm>
          </p:grpSpPr>
          <p:cxnSp>
            <p:nvCxnSpPr>
              <p:cNvPr id="68" name="Google Shape;68;p30"/>
              <p:cNvCxnSpPr/>
              <p:nvPr/>
            </p:nvCxnSpPr>
            <p:spPr>
              <a:xfrm>
                <a:off x="507492" y="1564644"/>
                <a:ext cx="81291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30"/>
              <p:cNvCxnSpPr/>
              <p:nvPr/>
            </p:nvCxnSpPr>
            <p:spPr>
              <a:xfrm>
                <a:off x="507492" y="1501519"/>
                <a:ext cx="81291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70" name="Google Shape;70;p30"/>
            <p:cNvSpPr/>
            <p:nvPr/>
          </p:nvSpPr>
          <p:spPr>
            <a:xfrm>
              <a:off x="647402" y="2640850"/>
              <a:ext cx="10838700" cy="294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" name="Google Shape;71;p30"/>
            <p:cNvGrpSpPr/>
            <p:nvPr/>
          </p:nvGrpSpPr>
          <p:grpSpPr>
            <a:xfrm rot="10800000">
              <a:off x="647578" y="5645510"/>
              <a:ext cx="10838529" cy="63125"/>
              <a:chOff x="507492" y="1501519"/>
              <a:chExt cx="8129100" cy="63125"/>
            </a:xfrm>
          </p:grpSpPr>
          <p:cxnSp>
            <p:nvCxnSpPr>
              <p:cNvPr id="72" name="Google Shape;72;p30"/>
              <p:cNvCxnSpPr/>
              <p:nvPr/>
            </p:nvCxnSpPr>
            <p:spPr>
              <a:xfrm>
                <a:off x="507492" y="1564644"/>
                <a:ext cx="81291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" name="Google Shape;73;p30"/>
              <p:cNvCxnSpPr/>
              <p:nvPr/>
            </p:nvCxnSpPr>
            <p:spPr>
              <a:xfrm>
                <a:off x="507492" y="1501519"/>
                <a:ext cx="81291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74" name="Google Shape;7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10" y="0"/>
            <a:ext cx="1337391" cy="222885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0"/>
          <p:cNvSpPr txBox="1"/>
          <p:nvPr>
            <p:ph type="title"/>
          </p:nvPr>
        </p:nvSpPr>
        <p:spPr>
          <a:xfrm>
            <a:off x="828674" y="2228855"/>
            <a:ext cx="75534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>
            <a:off x="828674" y="3491967"/>
            <a:ext cx="7553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500"/>
              <a:buNone/>
              <a:defRPr sz="1500">
                <a:solidFill>
                  <a:srgbClr val="96939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400"/>
              <a:buNone/>
              <a:defRPr sz="1400">
                <a:solidFill>
                  <a:srgbClr val="96939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200"/>
              <a:buNone/>
              <a:defRPr sz="1200">
                <a:solidFill>
                  <a:srgbClr val="96939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200"/>
              <a:buNone/>
              <a:defRPr sz="1200">
                <a:solidFill>
                  <a:srgbClr val="96939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69391"/>
              </a:buClr>
              <a:buSzPts val="1200"/>
              <a:buNone/>
              <a:defRPr sz="1200">
                <a:solidFill>
                  <a:srgbClr val="96939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69391"/>
              </a:buClr>
              <a:buSzPts val="1200"/>
              <a:buNone/>
              <a:defRPr sz="1200">
                <a:solidFill>
                  <a:srgbClr val="96939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69391"/>
              </a:buClr>
              <a:buSzPts val="1200"/>
              <a:buNone/>
              <a:defRPr sz="1200">
                <a:solidFill>
                  <a:srgbClr val="96939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69391"/>
              </a:buClr>
              <a:buSzPts val="1200"/>
              <a:buNone/>
              <a:defRPr sz="1200">
                <a:solidFill>
                  <a:srgbClr val="969391"/>
                </a:solidFill>
              </a:defRPr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28674" y="4767263"/>
            <a:ext cx="137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2200844" y="4767263"/>
            <a:ext cx="47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"/>
          <p:cNvSpPr txBox="1"/>
          <p:nvPr>
            <p:ph type="title"/>
          </p:nvPr>
        </p:nvSpPr>
        <p:spPr>
          <a:xfrm>
            <a:off x="828675" y="57150"/>
            <a:ext cx="7485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" type="body"/>
          </p:nvPr>
        </p:nvSpPr>
        <p:spPr>
          <a:xfrm>
            <a:off x="828675" y="1200150"/>
            <a:ext cx="3686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6pPr>
            <a:lvl7pPr indent="-2984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7pPr>
            <a:lvl8pPr indent="-2984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8pPr>
            <a:lvl9pPr indent="-2984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2" type="body"/>
          </p:nvPr>
        </p:nvSpPr>
        <p:spPr>
          <a:xfrm>
            <a:off x="4629150" y="1200150"/>
            <a:ext cx="3686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6pPr>
            <a:lvl7pPr indent="-2984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7pPr>
            <a:lvl8pPr indent="-2984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0" type="dt"/>
          </p:nvPr>
        </p:nvSpPr>
        <p:spPr>
          <a:xfrm>
            <a:off x="828674" y="4767263"/>
            <a:ext cx="137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1" type="ftr"/>
          </p:nvPr>
        </p:nvSpPr>
        <p:spPr>
          <a:xfrm>
            <a:off x="2200844" y="4767263"/>
            <a:ext cx="47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28675" y="57150"/>
            <a:ext cx="7485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28675" y="1200150"/>
            <a:ext cx="7486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28674" y="4767263"/>
            <a:ext cx="137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2200844" y="4767263"/>
            <a:ext cx="474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1" name="Google Shape;11;p22"/>
          <p:cNvGrpSpPr/>
          <p:nvPr/>
        </p:nvGrpSpPr>
        <p:grpSpPr>
          <a:xfrm>
            <a:off x="827483" y="914391"/>
            <a:ext cx="7488479" cy="63302"/>
            <a:chOff x="1073150" y="1219201"/>
            <a:chExt cx="10058400" cy="63125"/>
          </a:xfrm>
        </p:grpSpPr>
        <p:cxnSp>
          <p:nvCxnSpPr>
            <p:cNvPr id="12" name="Google Shape;12;p22"/>
            <p:cNvCxnSpPr/>
            <p:nvPr/>
          </p:nvCxnSpPr>
          <p:spPr>
            <a:xfrm rot="10800000">
              <a:off x="1073150" y="1219201"/>
              <a:ext cx="10058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22"/>
            <p:cNvCxnSpPr/>
            <p:nvPr/>
          </p:nvCxnSpPr>
          <p:spPr>
            <a:xfrm rot="10800000">
              <a:off x="1073150" y="1282326"/>
              <a:ext cx="10058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6222" y="519075"/>
            <a:ext cx="727078" cy="93719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"/>
          <p:cNvSpPr txBox="1"/>
          <p:nvPr/>
        </p:nvSpPr>
        <p:spPr>
          <a:xfrm>
            <a:off x="690223" y="1393604"/>
            <a:ext cx="8039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514843"/>
              </a:buClr>
              <a:buSzPts val="3200"/>
              <a:buFont typeface="Cambria"/>
              <a:buNone/>
            </a:pPr>
            <a:r>
              <a:rPr b="1" i="0" lang="en-GB" sz="2400" u="none" cap="none" strike="noStrike">
                <a:solidFill>
                  <a:srgbClr val="514843"/>
                </a:solidFill>
                <a:latin typeface="Cambria"/>
                <a:ea typeface="Cambria"/>
                <a:cs typeface="Cambria"/>
                <a:sym typeface="Cambria"/>
              </a:rPr>
              <a:t>Ahsanullah University of Science &amp; Technology</a:t>
            </a:r>
            <a:endParaRPr b="1" i="0" sz="2400" u="none" cap="none" strike="noStrike">
              <a:solidFill>
                <a:srgbClr val="5148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514843"/>
              </a:buClr>
              <a:buSzPts val="2000"/>
              <a:buFont typeface="Cambria"/>
              <a:buNone/>
            </a:pPr>
            <a:r>
              <a:rPr b="1" i="0" lang="en-GB" sz="1200" u="none" cap="none" strike="noStrike">
                <a:solidFill>
                  <a:srgbClr val="514843"/>
                </a:solidFill>
                <a:latin typeface="Cambria"/>
                <a:ea typeface="Cambria"/>
                <a:cs typeface="Cambria"/>
                <a:sym typeface="Cambria"/>
              </a:rPr>
              <a:t>Department of Computer Science &amp; Engineering</a:t>
            </a:r>
            <a:endParaRPr b="1" i="0" sz="1200" u="none" cap="none" strike="noStrike">
              <a:solidFill>
                <a:srgbClr val="5148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625175" y="3518963"/>
            <a:ext cx="3506401" cy="1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Presented By</a:t>
            </a:r>
            <a:endParaRPr b="0" i="0" sz="1500" u="none" cap="none" strike="noStrike">
              <a:solidFill>
                <a:srgbClr val="5148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Amit Hasan                                         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170104055</a:t>
            </a:r>
            <a:endParaRPr b="0" i="0" sz="13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Tunazzin Topu	                          170104066</a:t>
            </a:r>
            <a:endParaRPr b="0" i="0" sz="13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Almas Shahriar Ador	              170104074		</a:t>
            </a:r>
            <a:r>
              <a:rPr b="0" i="0" lang="en-GB" sz="800" u="none" cap="none" strike="noStrike">
                <a:solidFill>
                  <a:srgbClr val="514843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endParaRPr b="0" i="0" sz="1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5297537" y="3518963"/>
            <a:ext cx="3290100" cy="141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Submitted to-</a:t>
            </a:r>
            <a:endParaRPr b="1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Faisal Muhammad Shah, Associate Professor</a:t>
            </a:r>
            <a:endParaRPr b="0" i="0" sz="12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Farzad Ahmed, Lecturer</a:t>
            </a:r>
            <a:endParaRPr b="0" i="0" sz="12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Md. Tanvir Rouf Shawon, Lecturer</a:t>
            </a:r>
            <a:endParaRPr b="0" i="0" sz="12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Department of CSE, AUST.</a:t>
            </a:r>
            <a:endParaRPr b="0" i="0" sz="12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2956561" y="2049389"/>
            <a:ext cx="3506400" cy="1044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4843"/>
              </a:buClr>
              <a:buSzPts val="2000"/>
              <a:buFont typeface="Cambria"/>
              <a:buNone/>
            </a:pPr>
            <a:r>
              <a:rPr b="1" i="0" lang="en-GB" sz="1300" u="none" cap="none" strike="noStrike">
                <a:solidFill>
                  <a:srgbClr val="514843"/>
                </a:solidFill>
                <a:latin typeface="Cambria"/>
                <a:ea typeface="Cambria"/>
                <a:cs typeface="Cambria"/>
                <a:sym typeface="Cambria"/>
              </a:rPr>
              <a:t>Course No: CSE 4214</a:t>
            </a:r>
            <a:endParaRPr b="1" i="0" sz="1300" u="none" cap="none" strike="noStrike">
              <a:solidFill>
                <a:srgbClr val="5148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4843"/>
              </a:buClr>
              <a:buSzPts val="2000"/>
              <a:buFont typeface="Cambria"/>
              <a:buNone/>
            </a:pPr>
            <a:r>
              <a:rPr b="1" i="0" lang="en-GB" sz="1300" u="none" cap="none" strike="noStrike">
                <a:solidFill>
                  <a:srgbClr val="514843"/>
                </a:solidFill>
                <a:latin typeface="Cambria"/>
                <a:ea typeface="Cambria"/>
                <a:cs typeface="Cambria"/>
                <a:sym typeface="Cambria"/>
              </a:rPr>
              <a:t>Project Presentation</a:t>
            </a:r>
            <a:endParaRPr b="1" i="0" sz="1300" u="none" cap="none" strike="noStrike">
              <a:solidFill>
                <a:srgbClr val="5148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4843"/>
              </a:buClr>
              <a:buSzPts val="2000"/>
              <a:buFont typeface="Cambria"/>
              <a:buNone/>
            </a:pPr>
            <a:r>
              <a:t/>
            </a:r>
            <a:endParaRPr b="1" i="0" sz="1300" u="none" cap="none" strike="noStrike">
              <a:solidFill>
                <a:srgbClr val="5148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4843"/>
              </a:buClr>
              <a:buSzPts val="2000"/>
              <a:buFont typeface="Cambria"/>
              <a:buNone/>
            </a:pPr>
            <a:r>
              <a:t/>
            </a:r>
            <a:endParaRPr b="1" i="0" sz="1300" u="none" cap="none" strike="noStrike">
              <a:solidFill>
                <a:srgbClr val="5148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4843"/>
              </a:buClr>
              <a:buSzPts val="2000"/>
              <a:buFont typeface="Cambria"/>
              <a:buNone/>
            </a:pPr>
            <a:r>
              <a:rPr b="1" i="0" lang="en-GB" sz="1500" u="none" cap="none" strike="noStrike">
                <a:solidFill>
                  <a:srgbClr val="151515"/>
                </a:solidFill>
                <a:latin typeface="Cambria"/>
                <a:ea typeface="Cambria"/>
                <a:cs typeface="Cambria"/>
                <a:sym typeface="Cambria"/>
              </a:rPr>
              <a:t>Network Anomaly Detection</a:t>
            </a:r>
            <a:endParaRPr b="1" i="0" sz="1500" u="none" cap="none" strike="noStrike">
              <a:solidFill>
                <a:srgbClr val="15151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" name="Google Shape;132;p1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/>
          <p:nvPr>
            <p:ph type="title"/>
          </p:nvPr>
        </p:nvSpPr>
        <p:spPr>
          <a:xfrm>
            <a:off x="828675" y="57150"/>
            <a:ext cx="7485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2400">
                <a:latin typeface="Cambria"/>
                <a:ea typeface="Cambria"/>
                <a:cs typeface="Cambria"/>
                <a:sym typeface="Cambria"/>
              </a:rPr>
              <a:t>Dataset </a:t>
            </a:r>
            <a:r>
              <a:rPr b="1" lang="en-GB">
                <a:latin typeface="Cambria"/>
                <a:ea typeface="Cambria"/>
                <a:cs typeface="Cambria"/>
                <a:sym typeface="Cambria"/>
              </a:rPr>
              <a:t>(Cont.)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10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" y="999469"/>
            <a:ext cx="7408076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/>
          <p:nvPr/>
        </p:nvSpPr>
        <p:spPr>
          <a:xfrm>
            <a:off x="4255425" y="3983825"/>
            <a:ext cx="384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Figure 3:The malicious attack which represent in Pie      Chart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688600" y="1701300"/>
            <a:ext cx="3796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mbria"/>
              <a:buChar char="➢"/>
            </a:pPr>
            <a:r>
              <a:rPr b="0" i="0" lang="en-GB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The implemented attacks include Brute Force FTP, Brute Force SSH and Benign are executed 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mbria"/>
              <a:buChar char="➢"/>
            </a:pPr>
            <a:r>
              <a:rPr b="0" i="0" lang="en-GB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The result are given in the pie chart.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4" name="Google Shape;204;p11"/>
          <p:cNvSpPr txBox="1"/>
          <p:nvPr>
            <p:ph type="title"/>
          </p:nvPr>
        </p:nvSpPr>
        <p:spPr>
          <a:xfrm>
            <a:off x="828675" y="285750"/>
            <a:ext cx="74856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2400">
                <a:latin typeface="Cambria"/>
                <a:ea typeface="Cambria"/>
                <a:cs typeface="Cambria"/>
                <a:sym typeface="Cambria"/>
              </a:rPr>
              <a:t>Dataset </a:t>
            </a:r>
            <a:r>
              <a:rPr b="1" lang="en-GB">
                <a:latin typeface="Cambria"/>
                <a:ea typeface="Cambria"/>
                <a:cs typeface="Cambria"/>
                <a:sym typeface="Cambria"/>
              </a:rPr>
              <a:t>(Cont.)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5" name="Google Shape;205;p11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6" name="Google Shape;20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150" y="1607850"/>
            <a:ext cx="3347000" cy="2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>
            <p:ph type="title"/>
          </p:nvPr>
        </p:nvSpPr>
        <p:spPr>
          <a:xfrm>
            <a:off x="828675" y="57150"/>
            <a:ext cx="7485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GB">
                <a:latin typeface="Cambria"/>
                <a:ea typeface="Cambria"/>
                <a:cs typeface="Cambria"/>
                <a:sym typeface="Cambria"/>
              </a:rPr>
              <a:t>Dataset (Cont.)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2" name="Google Shape;212;p12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3" name="Google Shape;213;p12"/>
          <p:cNvSpPr txBox="1"/>
          <p:nvPr/>
        </p:nvSpPr>
        <p:spPr>
          <a:xfrm>
            <a:off x="916750" y="1471100"/>
            <a:ext cx="490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950" y="1615250"/>
            <a:ext cx="2952225" cy="18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2"/>
          <p:cNvSpPr txBox="1"/>
          <p:nvPr/>
        </p:nvSpPr>
        <p:spPr>
          <a:xfrm>
            <a:off x="828675" y="1672550"/>
            <a:ext cx="4262700" cy="24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➢"/>
            </a:pPr>
            <a:r>
              <a:rPr b="1" lang="en-GB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Imbalanced dataset</a:t>
            </a:r>
            <a:r>
              <a:rPr lang="en-GB" sz="13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3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mbria"/>
              <a:buChar char="●"/>
            </a:pPr>
            <a:r>
              <a:rPr lang="en-GB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Severely skewed class distribution. </a:t>
            </a:r>
            <a:endParaRPr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mbria"/>
              <a:buChar char="●"/>
            </a:pPr>
            <a:r>
              <a:rPr lang="en-GB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Poor performance with traditional </a:t>
            </a:r>
            <a:endParaRPr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           machine learning models .</a:t>
            </a:r>
            <a:endParaRPr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mbria"/>
              <a:buChar char="●"/>
            </a:pPr>
            <a:r>
              <a:rPr lang="en-GB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Poor performance of evaluation metrics that assume a balanced class distribution.</a:t>
            </a:r>
            <a:endParaRPr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</p:txBody>
      </p:sp>
      <p:sp>
        <p:nvSpPr>
          <p:cNvPr id="216" name="Google Shape;216;p12"/>
          <p:cNvSpPr txBox="1"/>
          <p:nvPr/>
        </p:nvSpPr>
        <p:spPr>
          <a:xfrm>
            <a:off x="5905775" y="3744775"/>
            <a:ext cx="210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Figure: Pie chart of Imbalanced Dataset</a:t>
            </a:r>
            <a:endParaRPr sz="800">
              <a:solidFill>
                <a:srgbClr val="43434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2e50202da_0_7"/>
          <p:cNvSpPr txBox="1"/>
          <p:nvPr>
            <p:ph type="title"/>
          </p:nvPr>
        </p:nvSpPr>
        <p:spPr>
          <a:xfrm>
            <a:off x="828675" y="57150"/>
            <a:ext cx="7485600" cy="822600"/>
          </a:xfrm>
          <a:prstGeom prst="rect">
            <a:avLst/>
          </a:prstGeom>
        </p:spPr>
        <p:txBody>
          <a:bodyPr anchorCtr="0" anchor="b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mbria"/>
                <a:ea typeface="Cambria"/>
                <a:cs typeface="Cambria"/>
                <a:sym typeface="Cambria"/>
              </a:rPr>
              <a:t>Dataset (Cont.)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" name="Google Shape;222;gf2e50202da_0_7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3" name="Google Shape;223;gf2e50202da_0_7"/>
          <p:cNvSpPr txBox="1"/>
          <p:nvPr/>
        </p:nvSpPr>
        <p:spPr>
          <a:xfrm>
            <a:off x="762275" y="1333525"/>
            <a:ext cx="5691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❖ </a:t>
            </a:r>
            <a:r>
              <a:rPr b="1" lang="en-GB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Balancing the Dataset: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Among all the techniques of balancing dataset we are using ,</a:t>
            </a:r>
            <a:endParaRPr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➢ </a:t>
            </a:r>
            <a:r>
              <a:rPr b="1" lang="en-GB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Synthetic Minority Oversampling Technique</a:t>
            </a:r>
            <a:r>
              <a:rPr lang="en-GB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b="1" lang="en-GB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SMOTE</a:t>
            </a:r>
            <a:r>
              <a:rPr lang="en-GB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 for short.</a:t>
            </a:r>
            <a:endParaRPr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➢ This is a sort of data augmentation that works well with tabular data.</a:t>
            </a:r>
            <a:endParaRPr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➢ We simply duplicate minority class samples in the training dataset before fitting a model.</a:t>
            </a:r>
            <a:endParaRPr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gf2e50202da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913" y="3734400"/>
            <a:ext cx="3566334" cy="8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f2e50202da_0_7"/>
          <p:cNvSpPr txBox="1"/>
          <p:nvPr/>
        </p:nvSpPr>
        <p:spPr>
          <a:xfrm>
            <a:off x="3426550" y="4673375"/>
            <a:ext cx="17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Figure: Balancing Dataset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226" name="Google Shape;226;gf2e50202da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9950" y="1550200"/>
            <a:ext cx="2267226" cy="171139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f2e50202da_0_7"/>
          <p:cNvSpPr txBox="1"/>
          <p:nvPr/>
        </p:nvSpPr>
        <p:spPr>
          <a:xfrm>
            <a:off x="7215700" y="3544950"/>
            <a:ext cx="4262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2"/>
                </a:solidFill>
              </a:rPr>
              <a:t>Figure: Balanced Dataset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title"/>
          </p:nvPr>
        </p:nvSpPr>
        <p:spPr>
          <a:xfrm>
            <a:off x="828675" y="57150"/>
            <a:ext cx="7485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2400">
                <a:latin typeface="Cambria"/>
                <a:ea typeface="Cambria"/>
                <a:cs typeface="Cambria"/>
                <a:sym typeface="Cambria"/>
              </a:rPr>
              <a:t>Dataset Preprocessing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3" name="Google Shape;233;p13"/>
          <p:cNvSpPr txBox="1"/>
          <p:nvPr>
            <p:ph idx="1" type="body"/>
          </p:nvPr>
        </p:nvSpPr>
        <p:spPr>
          <a:xfrm>
            <a:off x="828675" y="1200150"/>
            <a:ext cx="569087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85750" lvl="0" marL="51435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Cambria"/>
              <a:buChar char="⮚"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Encoding categorical data using Label Encoder.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51435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Cambria"/>
              <a:buChar char="⮚"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Cleaning the dataset.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51435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Cambria"/>
              <a:buChar char="⮚"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Handling missing values using Imputer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	 method.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51435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Cambria"/>
              <a:buChar char="⮚"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Feature scaling using Standardization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	 technique.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51435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Cambria"/>
              <a:buChar char="⮚"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Constant and duplicate features remova</a:t>
            </a:r>
            <a:r>
              <a:rPr lang="en-GB">
                <a:latin typeface="Cambria"/>
                <a:ea typeface="Cambria"/>
                <a:cs typeface="Cambria"/>
                <a:sym typeface="Cambria"/>
              </a:rPr>
              <a:t>l.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4" name="Google Shape;234;p13"/>
          <p:cNvSpPr txBox="1"/>
          <p:nvPr>
            <p:ph idx="12" type="sldNum"/>
          </p:nvPr>
        </p:nvSpPr>
        <p:spPr>
          <a:xfrm>
            <a:off x="8208010" y="4767580"/>
            <a:ext cx="221615" cy="273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35" name="Google Shape;235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6550" y="1200150"/>
            <a:ext cx="769620" cy="338582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3"/>
          <p:cNvSpPr txBox="1"/>
          <p:nvPr/>
        </p:nvSpPr>
        <p:spPr>
          <a:xfrm>
            <a:off x="6282055" y="4629150"/>
            <a:ext cx="1925955" cy="245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Fig: Dataset Preprocessing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2" name="Google Shape;242;p14"/>
          <p:cNvSpPr txBox="1"/>
          <p:nvPr>
            <p:ph type="title"/>
          </p:nvPr>
        </p:nvSpPr>
        <p:spPr>
          <a:xfrm>
            <a:off x="828675" y="221000"/>
            <a:ext cx="41541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2400">
                <a:latin typeface="Cambria"/>
                <a:ea typeface="Cambria"/>
                <a:cs typeface="Cambria"/>
                <a:sym typeface="Cambria"/>
              </a:rPr>
              <a:t>METHODOLOGY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3" name="Google Shape;243;p14"/>
          <p:cNvSpPr txBox="1"/>
          <p:nvPr/>
        </p:nvSpPr>
        <p:spPr>
          <a:xfrm>
            <a:off x="828675" y="1201796"/>
            <a:ext cx="71361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To detect anomaly in the network flow we have mainly approached in the following ways: </a:t>
            </a:r>
            <a:endParaRPr i="0" sz="16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mbria"/>
              <a:buChar char="➢"/>
            </a:pPr>
            <a:r>
              <a:rPr lang="en-GB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i="0" lang="en-GB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eeping only the important features that will help most</a:t>
            </a:r>
            <a:endParaRPr i="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mbria"/>
              <a:buChar char="➢"/>
            </a:pPr>
            <a:r>
              <a:rPr i="0" lang="en-GB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SelectKBest feature selection algorithm to get the score of the features.</a:t>
            </a:r>
            <a:endParaRPr i="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mbria"/>
              <a:buChar char="➢"/>
            </a:pPr>
            <a:r>
              <a:rPr lang="en-GB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i="0" lang="en-GB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aking top 20 features after applying SelectKBest feature selection algorithm</a:t>
            </a:r>
            <a:endParaRPr i="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mbria"/>
              <a:buChar char="➢"/>
            </a:pPr>
            <a:r>
              <a:rPr i="0" lang="en-GB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Using basic </a:t>
            </a:r>
            <a:r>
              <a:rPr lang="en-GB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M</a:t>
            </a:r>
            <a:r>
              <a:rPr i="0" lang="en-GB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achine </a:t>
            </a:r>
            <a:r>
              <a:rPr lang="en-GB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r>
              <a:rPr i="0" lang="en-GB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earning algorithms (KNN, DT).</a:t>
            </a:r>
            <a:endParaRPr i="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9" name="Google Shape;249;p16"/>
          <p:cNvSpPr txBox="1"/>
          <p:nvPr>
            <p:ph type="title"/>
          </p:nvPr>
        </p:nvSpPr>
        <p:spPr>
          <a:xfrm>
            <a:off x="828675" y="221000"/>
            <a:ext cx="5420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2400">
                <a:latin typeface="Cambria"/>
                <a:ea typeface="Cambria"/>
                <a:cs typeface="Cambria"/>
                <a:sym typeface="Cambria"/>
              </a:rPr>
              <a:t>METHODOLOGY </a:t>
            </a:r>
            <a:r>
              <a:rPr b="1" lang="en-GB">
                <a:latin typeface="Cambria"/>
                <a:ea typeface="Cambria"/>
                <a:cs typeface="Cambria"/>
                <a:sym typeface="Cambria"/>
              </a:rPr>
              <a:t>(cont.)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0" name="Google Shape;250;p16"/>
          <p:cNvSpPr txBox="1"/>
          <p:nvPr/>
        </p:nvSpPr>
        <p:spPr>
          <a:xfrm>
            <a:off x="828675" y="1125750"/>
            <a:ext cx="71361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mbria"/>
              <a:buChar char="➢"/>
            </a:pPr>
            <a:r>
              <a:rPr b="1" i="0" lang="en-GB" sz="1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Machine Learning Model</a:t>
            </a:r>
            <a:endParaRPr b="1" i="0" sz="13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-GB" sz="13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	Using Decision Tree, KNN and K fold Cross-Validation to detect anomaly in the network flow.</a:t>
            </a:r>
            <a:endParaRPr i="0" sz="13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51" name="Google Shape;2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250477"/>
            <a:ext cx="5419724" cy="230725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6"/>
          <p:cNvSpPr txBox="1"/>
          <p:nvPr/>
        </p:nvSpPr>
        <p:spPr>
          <a:xfrm>
            <a:off x="3231824" y="4599756"/>
            <a:ext cx="215647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Figure 4: Project Methodology 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8" name="Google Shape;258;p17"/>
          <p:cNvSpPr txBox="1"/>
          <p:nvPr>
            <p:ph type="title"/>
          </p:nvPr>
        </p:nvSpPr>
        <p:spPr>
          <a:xfrm>
            <a:off x="828675" y="221000"/>
            <a:ext cx="53943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2400">
                <a:latin typeface="Cambria"/>
                <a:ea typeface="Cambria"/>
                <a:cs typeface="Cambria"/>
                <a:sym typeface="Cambria"/>
              </a:rPr>
              <a:t>Experiments and Results</a:t>
            </a:r>
            <a:endParaRPr sz="2335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828675" y="1154896"/>
            <a:ext cx="71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b="0" i="0" lang="en-GB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Accuracy and F1-score comparison between two algorithms.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60" name="Google Shape;260;p17"/>
          <p:cNvGraphicFramePr/>
          <p:nvPr/>
        </p:nvGraphicFramePr>
        <p:xfrm>
          <a:off x="2259163" y="183007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{CE15FC96-2574-47BC-86C6-D467A8B7CA69}</a:tableStyleId>
              </a:tblPr>
              <a:tblGrid>
                <a:gridCol w="1572825"/>
                <a:gridCol w="1143125"/>
                <a:gridCol w="1247875"/>
              </a:tblGrid>
              <a:tr h="45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Algorithms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Accuracy (.2f)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F1_score (.2f)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46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K- Nearest Neighbors Classifier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0.96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0.97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75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Decision Tree Classifier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0.96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0.97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261" name="Google Shape;261;p17"/>
          <p:cNvSpPr txBox="1"/>
          <p:nvPr/>
        </p:nvSpPr>
        <p:spPr>
          <a:xfrm>
            <a:off x="3352525" y="3680825"/>
            <a:ext cx="263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Table 1: Comparison table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7" name="Google Shape;267;p18"/>
          <p:cNvSpPr txBox="1"/>
          <p:nvPr>
            <p:ph type="title"/>
          </p:nvPr>
        </p:nvSpPr>
        <p:spPr>
          <a:xfrm>
            <a:off x="828675" y="221000"/>
            <a:ext cx="41541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2400">
                <a:latin typeface="Cambria"/>
                <a:ea typeface="Cambria"/>
                <a:cs typeface="Cambria"/>
                <a:sym typeface="Cambria"/>
              </a:rPr>
              <a:t>FUTURE WORK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828675" y="1125150"/>
            <a:ext cx="75495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In the future, we will try to implement our own Feature Selection algorithm which will,</a:t>
            </a:r>
            <a:endParaRPr b="0" i="0" sz="1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mbria"/>
              <a:buChar char="➢"/>
            </a:pPr>
            <a:r>
              <a:rPr b="0" i="0" lang="en-GB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Reduce more features.</a:t>
            </a:r>
            <a:endParaRPr b="0" i="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mbria"/>
              <a:buChar char="➢"/>
            </a:pPr>
            <a:r>
              <a:rPr b="0" i="0" lang="en-GB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Select features more precisely.</a:t>
            </a:r>
            <a:endParaRPr b="0" i="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mbria"/>
              <a:buChar char="➢"/>
            </a:pPr>
            <a:r>
              <a:rPr b="0" i="0" lang="en-GB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Train dataset with hybrid models.</a:t>
            </a:r>
            <a:endParaRPr b="0" i="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mbria"/>
              <a:buChar char="➢"/>
            </a:pPr>
            <a:r>
              <a:rPr b="0" i="0" lang="en-GB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Train Machine Learning model well.</a:t>
            </a:r>
            <a:endParaRPr b="0" i="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4" name="Google Shape;274;p19"/>
          <p:cNvSpPr txBox="1"/>
          <p:nvPr>
            <p:ph type="title"/>
          </p:nvPr>
        </p:nvSpPr>
        <p:spPr>
          <a:xfrm>
            <a:off x="828675" y="221000"/>
            <a:ext cx="41541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2400"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5" name="Google Shape;275;p19"/>
          <p:cNvSpPr txBox="1"/>
          <p:nvPr/>
        </p:nvSpPr>
        <p:spPr>
          <a:xfrm>
            <a:off x="752475" y="1279100"/>
            <a:ext cx="73143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</a:pPr>
            <a:r>
              <a:rPr b="0" i="0" lang="en-GB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Anomaly detection is an important problem that has been researched within diverse research areas and application domains. </a:t>
            </a:r>
            <a:endParaRPr b="0" i="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79400" lvl="0" marL="28575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</a:pPr>
            <a:r>
              <a:rPr b="0" i="0" lang="en-GB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Several promising directions for further research in anomaly detection. </a:t>
            </a:r>
            <a:endParaRPr b="0" i="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79400" lvl="0" marL="28575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</a:pPr>
            <a:r>
              <a:rPr b="0" i="0" lang="en-GB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Contextual and collective anomaly detection techniques are to find increasing applicability.</a:t>
            </a:r>
            <a:endParaRPr b="0" i="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24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Char char="•"/>
            </a:pPr>
            <a:r>
              <a:rPr b="0" i="0" lang="en-GB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 Will be help full in our networking and communication greatly</a:t>
            </a:r>
            <a:r>
              <a:rPr b="0" i="0" lang="en-GB" sz="1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b="0" i="0" sz="1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>
                <a:solidFill>
                  <a:srgbClr val="DED9D6"/>
                </a:solidFill>
              </a:rPr>
              <a:t>‹#›</a:t>
            </a:fld>
            <a:endParaRPr>
              <a:solidFill>
                <a:srgbClr val="DED9D6"/>
              </a:solidFill>
            </a:endParaRPr>
          </a:p>
        </p:txBody>
      </p:sp>
      <p:sp>
        <p:nvSpPr>
          <p:cNvPr id="138" name="Google Shape;138;p2"/>
          <p:cNvSpPr txBox="1"/>
          <p:nvPr>
            <p:ph type="ctrTitle"/>
          </p:nvPr>
        </p:nvSpPr>
        <p:spPr>
          <a:xfrm>
            <a:off x="984500" y="1739400"/>
            <a:ext cx="78030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b="1" lang="en-GB" sz="2700">
                <a:solidFill>
                  <a:srgbClr val="514843"/>
                </a:solidFill>
                <a:latin typeface="Cambria"/>
                <a:ea typeface="Cambria"/>
                <a:cs typeface="Cambria"/>
                <a:sym typeface="Cambria"/>
              </a:rPr>
              <a:t>Network Anomaly Detection</a:t>
            </a:r>
            <a:endParaRPr b="1" sz="2700">
              <a:solidFill>
                <a:srgbClr val="5148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1" name="Google Shape;281;p20"/>
          <p:cNvSpPr txBox="1"/>
          <p:nvPr>
            <p:ph type="title"/>
          </p:nvPr>
        </p:nvSpPr>
        <p:spPr>
          <a:xfrm>
            <a:off x="828675" y="221000"/>
            <a:ext cx="41541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2400"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2" name="Google Shape;282;p20"/>
          <p:cNvSpPr txBox="1"/>
          <p:nvPr/>
        </p:nvSpPr>
        <p:spPr>
          <a:xfrm>
            <a:off x="723150" y="1084475"/>
            <a:ext cx="7697700" cy="37394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GB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[1] Tharam Dillon Florian Gottwalt, Elizabeth Chang. Corr Corr: A feature selection method for multivariate correlation network anomaly detection techniques. University of New South Wales, Canberra, Australia . La Trobe University, Melbourne, Australia, 2019.</a:t>
            </a:r>
            <a:endParaRPr b="0" i="1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GB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[2] Rongpeng Li Jiaqi Li, Zhifeng Zhao. A Machine Learning Based Intrusion Detection System for Software Defined 5G. The Institution of Engineering and Technology, 2015.</a:t>
            </a:r>
            <a:endParaRPr b="0" i="1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1" lang="en-GB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[3] DONG JIANG TONGQUAN WEI (Senior Member IEEE) JIEWEN MAO, YONGQUAN HU and FUKE</a:t>
            </a:r>
            <a:endParaRPr b="0" i="1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GB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SHEN. CBFS: A Clustering-Based Feature Selection Mechanism for Network Anomaly Detection. 2020.</a:t>
            </a:r>
            <a:endParaRPr b="0" i="1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1" lang="en-GB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[4] ÁNGEREZ2 LORENZO FERNÁNDEZ MAIMÓ 1 and IEEE) GREGORIO MARTÍNEZ PÉREZ2, (Member). A Self-Adaptive Deep Learning-Based System for Anomaly Detection in 5G Networks. Departamento de Ingeniería y Tecnología de Computadores, University of Murcia, 30100 Murcia, Spain. Departamento de Ingeniería de la Información y las Comunicaciones, University of Murcia, 30100 Murcia, Spain, 2018.</a:t>
            </a:r>
            <a:endParaRPr b="0" i="1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GB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[5] Kejiang Ye Mingyi Zhu and Cheng-Zhong Xu. Network Anomaly Detection and Identification Based on Deep Learning Methods. Shenzhen Institutes of Advanced Technology, Chinese Academy of Sciences, Shenzhen, China, 2018.</a:t>
            </a:r>
            <a:endParaRPr b="0" i="1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GB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[6] Zulaiha Ali Othman Osama Alomari. Bees Algorithm for feature selection in Network Anomaly detection. School of Computer Science, Faculty of Information Science and Technology, Universiti Kebangsaan</a:t>
            </a:r>
            <a:endParaRPr b="0" i="1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GB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Malaysia, 43200 Bangi, Selangor, Malaysia Center of Artificial Intelligent, 2012.</a:t>
            </a:r>
            <a:endParaRPr b="0" i="1" sz="1100" u="none" cap="none" strike="noStrike">
              <a:solidFill>
                <a:schemeClr val="dk2"/>
              </a:solidFill>
              <a:highlight>
                <a:srgbClr val="E4E8EE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 txBox="1"/>
          <p:nvPr>
            <p:ph type="title"/>
          </p:nvPr>
        </p:nvSpPr>
        <p:spPr>
          <a:xfrm>
            <a:off x="701550" y="18025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</a:pPr>
            <a:r>
              <a:rPr b="1" lang="en-GB" sz="5000">
                <a:solidFill>
                  <a:srgbClr val="3131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5000">
              <a:solidFill>
                <a:srgbClr val="3131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>
            <p:ph type="title"/>
          </p:nvPr>
        </p:nvSpPr>
        <p:spPr>
          <a:xfrm>
            <a:off x="828675" y="221000"/>
            <a:ext cx="41541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2400"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4" name="Google Shape;14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750" y="2869700"/>
            <a:ext cx="7157975" cy="168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 txBox="1"/>
          <p:nvPr/>
        </p:nvSpPr>
        <p:spPr>
          <a:xfrm>
            <a:off x="857788" y="1053500"/>
            <a:ext cx="75531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What is Anomaly?</a:t>
            </a:r>
            <a:endParaRPr b="1" i="1" sz="18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mbria"/>
              <a:buChar char="●"/>
            </a:pPr>
            <a:r>
              <a:rPr b="0" i="0" lang="en-GB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Something that is deviates from what is normal,standard or expected.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Why we need to detect anomaly?</a:t>
            </a:r>
            <a:endParaRPr b="1" i="1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mbria"/>
              <a:buChar char="●"/>
            </a:pPr>
            <a:r>
              <a:rPr b="0" i="0" lang="en-GB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Anomalous data can indicate critical incidents, such as technical glitch, or potential opportunities. Besides it lower the accuracy level or, unrealistically high accuracy levels and over fitting.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3052486" y="4627225"/>
            <a:ext cx="322897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Figure 1: 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="0" i="0" lang="en-GB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mportance of anomaly detection.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2" name="Google Shape;152;p4"/>
          <p:cNvSpPr txBox="1"/>
          <p:nvPr>
            <p:ph type="title"/>
          </p:nvPr>
        </p:nvSpPr>
        <p:spPr>
          <a:xfrm>
            <a:off x="828675" y="221000"/>
            <a:ext cx="41541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2400">
                <a:latin typeface="Cambria"/>
                <a:ea typeface="Cambria"/>
                <a:cs typeface="Cambria"/>
                <a:sym typeface="Cambria"/>
              </a:rPr>
              <a:t>MOTIVATION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828675" y="1381125"/>
            <a:ext cx="7307400" cy="271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32500" lnSpcReduction="20000"/>
          </a:bodyPr>
          <a:lstStyle/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68941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mbria"/>
              <a:buChar char="▪"/>
            </a:pPr>
            <a:r>
              <a:rPr b="0" i="0" lang="en-GB" sz="4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The issues which are raised while detecting anomalies are low accuracy levels, unrealistically high accuracy levels and over fitting.</a:t>
            </a:r>
            <a:endParaRPr b="0" i="0" sz="4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968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68941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mbria"/>
              <a:buChar char="▪"/>
            </a:pPr>
            <a:r>
              <a:rPr b="0" i="0" lang="en-GB" sz="4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Anomaly Detection defend the confidentiality, integrity and other security</a:t>
            </a:r>
            <a:endParaRPr b="0" i="0" sz="4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68941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mbria"/>
              <a:buChar char="▪"/>
            </a:pPr>
            <a:r>
              <a:rPr b="0" i="0" lang="en-GB" sz="4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The impact of Feature Selection is vital.</a:t>
            </a:r>
            <a:endParaRPr b="0" i="0" sz="4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68941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mbria"/>
              <a:buChar char="▪"/>
            </a:pPr>
            <a:r>
              <a:rPr b="0" i="0" lang="en-GB" sz="4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Feature Selection Methods refers to important features that improves accuracy.</a:t>
            </a:r>
            <a:endParaRPr b="0" i="0" sz="4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968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68941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mbria"/>
              <a:buChar char="▪"/>
            </a:pPr>
            <a:r>
              <a:rPr b="0" i="0" lang="en-GB" sz="4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Enables the Machine Learning algorithm to train faster.</a:t>
            </a:r>
            <a:endParaRPr b="0" i="0" sz="4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76073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mbria"/>
              <a:buNone/>
            </a:pPr>
            <a:r>
              <a:t/>
            </a:r>
            <a:endParaRPr b="0" i="0" sz="4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148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5148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9" name="Google Shape;159;p5"/>
          <p:cNvSpPr txBox="1"/>
          <p:nvPr>
            <p:ph type="title"/>
          </p:nvPr>
        </p:nvSpPr>
        <p:spPr>
          <a:xfrm>
            <a:off x="828675" y="221000"/>
            <a:ext cx="41541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2400">
                <a:latin typeface="Cambria"/>
                <a:ea typeface="Cambria"/>
                <a:cs typeface="Cambria"/>
                <a:sym typeface="Cambria"/>
              </a:rPr>
              <a:t>OBJECTIVE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828675" y="1773875"/>
            <a:ext cx="7307400" cy="138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4843"/>
              </a:buClr>
              <a:buSzPts val="1600"/>
              <a:buFont typeface="Noto Sans Symbols"/>
              <a:buChar char="▪"/>
            </a:pPr>
            <a:r>
              <a:rPr b="0" i="0" lang="en-GB" sz="1600" u="none" cap="none" strike="noStrike">
                <a:solidFill>
                  <a:srgbClr val="514843"/>
                </a:solidFill>
                <a:latin typeface="Cambria"/>
                <a:ea typeface="Cambria"/>
                <a:cs typeface="Cambria"/>
                <a:sym typeface="Cambria"/>
              </a:rPr>
              <a:t>Select the features that contribute the most to network anomaly detection.</a:t>
            </a:r>
            <a:endParaRPr b="0" i="0" sz="1600" u="none" cap="none" strike="noStrike">
              <a:solidFill>
                <a:srgbClr val="5148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4843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5148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77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4843"/>
              </a:buClr>
              <a:buSzPts val="1600"/>
              <a:buFont typeface="Noto Sans Symbols"/>
              <a:buChar char="▪"/>
            </a:pPr>
            <a:r>
              <a:rPr b="0" i="0" lang="en-GB" sz="1600" u="none" cap="none" strike="noStrike">
                <a:solidFill>
                  <a:srgbClr val="514843"/>
                </a:solidFill>
                <a:latin typeface="Cambria"/>
                <a:ea typeface="Cambria"/>
                <a:cs typeface="Cambria"/>
                <a:sym typeface="Cambria"/>
              </a:rPr>
              <a:t>Experiments with some features selection algorithms.</a:t>
            </a:r>
            <a:endParaRPr b="0" i="0" sz="1600" u="none" cap="none" strike="noStrike">
              <a:solidFill>
                <a:srgbClr val="5148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778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14843"/>
              </a:buClr>
              <a:buSzPts val="1600"/>
              <a:buFont typeface="Noto Sans Symbols"/>
              <a:buChar char="▪"/>
            </a:pPr>
            <a:r>
              <a:rPr b="0" i="0" lang="en-GB" sz="1600" u="none" cap="none" strike="noStrike">
                <a:solidFill>
                  <a:srgbClr val="514843"/>
                </a:solidFill>
                <a:latin typeface="Cambria"/>
                <a:ea typeface="Cambria"/>
                <a:cs typeface="Cambria"/>
                <a:sym typeface="Cambria"/>
              </a:rPr>
              <a:t>Analyze the data using basic machine learning algorithms.</a:t>
            </a:r>
            <a:endParaRPr b="0" i="0" sz="1600" u="none" cap="none" strike="noStrike">
              <a:solidFill>
                <a:srgbClr val="5148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5148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6"/>
          <p:cNvSpPr txBox="1"/>
          <p:nvPr>
            <p:ph type="title"/>
          </p:nvPr>
        </p:nvSpPr>
        <p:spPr>
          <a:xfrm>
            <a:off x="828675" y="221000"/>
            <a:ext cx="41541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2400">
                <a:latin typeface="Cambria"/>
                <a:ea typeface="Cambria"/>
                <a:cs typeface="Cambria"/>
                <a:sym typeface="Cambria"/>
              </a:rPr>
              <a:t>LITERATURE REVIEW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67" name="Google Shape;167;p6"/>
          <p:cNvGraphicFramePr/>
          <p:nvPr/>
        </p:nvGraphicFramePr>
        <p:xfrm>
          <a:off x="851850" y="10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{ACA9F1A3-6DC3-4963-ACD3-015FAA8F400D}</a:tableStyleId>
              </a:tblPr>
              <a:tblGrid>
                <a:gridCol w="2148600"/>
                <a:gridCol w="3086025"/>
                <a:gridCol w="2205675"/>
              </a:tblGrid>
              <a:tr h="35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Title</a:t>
                      </a:r>
                      <a:endParaRPr b="1" sz="13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Methodology of selection</a:t>
                      </a:r>
                      <a:endParaRPr b="1" sz="13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Accuracy/Result</a:t>
                      </a:r>
                      <a:endParaRPr b="1" sz="13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87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K-Nearest Neighbors</a:t>
                      </a:r>
                      <a:endParaRPr b="1"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(KNN)</a:t>
                      </a:r>
                      <a:endParaRPr b="1"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GB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Used in classification problem, but can be used in regression.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GB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Select the number K of the  neighbors then calculate the Euclidean distance of k number of neighbors. 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86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Decision Tree</a:t>
                      </a:r>
                      <a:endParaRPr b="1"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(DT)</a:t>
                      </a:r>
                      <a:endParaRPr b="1"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GB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starts from the root node of the tree.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GB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Attribute Selection Measure (ASM). 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GB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make new decision trees using the subsets that creates recursively.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41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Network Anomaly Detection and Identification Based</a:t>
                      </a:r>
                      <a:endParaRPr b="1"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on Deep Learning Methods.</a:t>
                      </a:r>
                      <a:endParaRPr b="1"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GB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Using FNN and CNN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GB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Normal, DoS, R2L, U2R and Probe Classification.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GB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Experiments with variable hidden layers.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GB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Accuracy using FNN 80.34%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GB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Accuracy using CNN 77.8%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3" name="Google Shape;173;p7"/>
          <p:cNvSpPr txBox="1"/>
          <p:nvPr>
            <p:ph type="title"/>
          </p:nvPr>
        </p:nvSpPr>
        <p:spPr>
          <a:xfrm>
            <a:off x="828675" y="221000"/>
            <a:ext cx="41541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2400">
                <a:latin typeface="Cambria"/>
                <a:ea typeface="Cambria"/>
                <a:cs typeface="Cambria"/>
                <a:sym typeface="Cambria"/>
              </a:rPr>
              <a:t>LITERATURE REVIEW </a:t>
            </a:r>
            <a:r>
              <a:rPr b="1" lang="en-GB">
                <a:latin typeface="Cambria"/>
                <a:ea typeface="Cambria"/>
                <a:cs typeface="Cambria"/>
                <a:sym typeface="Cambria"/>
              </a:rPr>
              <a:t>(cont.)</a:t>
            </a:r>
            <a:endParaRPr b="1" sz="14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74" name="Google Shape;174;p7"/>
          <p:cNvGraphicFramePr/>
          <p:nvPr/>
        </p:nvGraphicFramePr>
        <p:xfrm>
          <a:off x="851850" y="106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{ACA9F1A3-6DC3-4963-ACD3-015FAA8F400D}</a:tableStyleId>
              </a:tblPr>
              <a:tblGrid>
                <a:gridCol w="2480100"/>
                <a:gridCol w="2992650"/>
                <a:gridCol w="1967550"/>
              </a:tblGrid>
              <a:tr h="35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Title</a:t>
                      </a:r>
                      <a:endParaRPr b="1" sz="13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Methodology of selection</a:t>
                      </a:r>
                      <a:endParaRPr b="1" sz="13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Accuracy/Result</a:t>
                      </a:r>
                      <a:endParaRPr b="1" sz="13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0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Corr Corr: A feature selection method for multivariate correlation network anomaly detection techniques.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GB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Generates feature correlations and stores them in a matrix. 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171450" lvl="0" marL="1714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GB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Features are ranked by the strength of correlation.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Achieved the best results with an accuracy of </a:t>
                      </a:r>
                      <a:r>
                        <a:rPr b="1" lang="en-GB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98.65%.</a:t>
                      </a:r>
                      <a:endParaRPr b="1" sz="1100" u="none" cap="none" strike="noStrike">
                        <a:solidFill>
                          <a:schemeClr val="dk2"/>
                        </a:solidFill>
                        <a:highlight>
                          <a:srgbClr val="E4E8E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70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Feature Selection Method for anomaly detection Based on Improved Genetic Algorithm.</a:t>
                      </a:r>
                      <a:endParaRPr b="1"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GB" sz="1100" u="none" cap="none" strike="noStrik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 search strategy to obtain a optimal subset of features .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171450" lvl="0" marL="1714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GB" sz="1100" u="none" cap="none" strike="noStrik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Decision tree is used as a classifier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Achieved </a:t>
                      </a:r>
                      <a:r>
                        <a:rPr b="1" lang="en-GB" sz="1100" u="none" cap="none" strike="noStrik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99.66% </a:t>
                      </a:r>
                      <a:r>
                        <a:rPr lang="en-GB" sz="1100" u="none" cap="none" strike="noStrik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detection rate and </a:t>
                      </a:r>
                      <a:r>
                        <a:rPr b="1" lang="en-GB" sz="1100" u="none" cap="none" strike="noStrik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0.70% </a:t>
                      </a:r>
                      <a:r>
                        <a:rPr lang="en-GB" sz="1100" u="none" cap="none" strike="noStrik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false negative rate.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040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Feature Selection Algorithms in Intrusion Detection System: A Survey.</a:t>
                      </a:r>
                      <a:endParaRPr b="1" sz="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GB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Intrusion Detection System (IDS)  to detect     best features.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171450" lvl="0" marL="1714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GB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Focusing on SVM, DT, BN, K means clustering ,Immune Artificial System (IAS) and evolutionary algorithm.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101600" lvl="0" marL="1714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type="title"/>
          </p:nvPr>
        </p:nvSpPr>
        <p:spPr>
          <a:xfrm>
            <a:off x="828675" y="57150"/>
            <a:ext cx="7485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2400">
                <a:latin typeface="Cambria"/>
                <a:ea typeface="Cambria"/>
                <a:cs typeface="Cambria"/>
                <a:sym typeface="Cambria"/>
              </a:rPr>
              <a:t>Dataset</a:t>
            </a:r>
            <a:endParaRPr b="1"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0" name="Google Shape;180;p8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456812" y="1373300"/>
            <a:ext cx="7743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mbria"/>
              <a:buChar char="❖"/>
            </a:pPr>
            <a:r>
              <a:rPr b="1" i="0" lang="en-GB" sz="16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CSE-CIC-IDS 2018  Dataset</a:t>
            </a:r>
            <a:r>
              <a:rPr b="1" i="0" lang="en-GB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b="1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mbria"/>
              <a:buChar char="➢"/>
            </a:pPr>
            <a:r>
              <a:rPr b="0" i="0" lang="en-GB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CSE-CIC-IDS 2018 dataset by the University of New Brunswick for analyzing DDoS data.</a:t>
            </a:r>
            <a:endParaRPr b="0" i="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mbria"/>
              <a:buChar char="➢"/>
            </a:pPr>
            <a:r>
              <a:rPr b="0" i="0" lang="en-GB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Attacks such as DoS, DDos, Brute force, XSS, SQL injection, Infiltration and Botnet. </a:t>
            </a:r>
            <a:endParaRPr b="0" i="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mbria"/>
              <a:buChar char="➢"/>
            </a:pPr>
            <a:r>
              <a:rPr b="0" i="0" lang="en-GB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Completely labelled and about 81 network traffic features. </a:t>
            </a:r>
            <a:endParaRPr b="0" i="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type="title"/>
          </p:nvPr>
        </p:nvSpPr>
        <p:spPr>
          <a:xfrm>
            <a:off x="828675" y="57150"/>
            <a:ext cx="7485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2400">
                <a:latin typeface="Cambria"/>
                <a:ea typeface="Cambria"/>
                <a:cs typeface="Cambria"/>
                <a:sym typeface="Cambria"/>
              </a:rPr>
              <a:t>Dataset </a:t>
            </a:r>
            <a:r>
              <a:rPr b="1" lang="en-GB">
                <a:latin typeface="Cambria"/>
                <a:ea typeface="Cambria"/>
                <a:cs typeface="Cambria"/>
                <a:sym typeface="Cambria"/>
              </a:rPr>
              <a:t>(Cont.)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7" name="Google Shape;187;p9"/>
          <p:cNvSpPr txBox="1"/>
          <p:nvPr>
            <p:ph idx="12" type="sldNum"/>
          </p:nvPr>
        </p:nvSpPr>
        <p:spPr>
          <a:xfrm>
            <a:off x="6942587" y="4767263"/>
            <a:ext cx="137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600" y="1314556"/>
            <a:ext cx="7485600" cy="30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9"/>
          <p:cNvSpPr txBox="1"/>
          <p:nvPr/>
        </p:nvSpPr>
        <p:spPr>
          <a:xfrm>
            <a:off x="925800" y="4403525"/>
            <a:ext cx="46365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781200" y="4503547"/>
            <a:ext cx="74370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9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Figure 2: </a:t>
            </a:r>
            <a:r>
              <a:rPr lang="en-GB" sz="1100">
                <a:latin typeface="Cambria"/>
                <a:ea typeface="Cambria"/>
                <a:cs typeface="Cambria"/>
                <a:sym typeface="Cambria"/>
              </a:rPr>
              <a:t>Formation of dataset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2021-09-26T06:27:35Z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C8967AC8B36241E58FB1EA773B95C00B</vt:lpwstr>
  </property>
  <property fmtid="{D5CDD505-2E9C-101B-9397-08002B2CF9AE}" pid="3" name="KSOProductBuildVer">
    <vt:lpwstr>1033-11.2.0.10296</vt:lpwstr>
  </property>
</Properties>
</file>