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00E49-5DFE-472F-8EE2-CBB0E992D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B7611-4DBA-408E-9267-783579390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22824-3DF4-458F-97DD-9CE09E09D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FD43-5D77-4B7A-9BCE-8BC550DACD33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3B978-FC03-4E32-B30E-0A4C1617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72658-F012-4886-9345-BB27FA1D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42A6-885B-4239-80E0-5F333C370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082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C931F-AABE-4855-B5DD-68ADA688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CBCBF-D551-4D66-A47E-816572A2A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E338C-1DBF-4DBD-8610-4E1CA5E7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FD43-5D77-4B7A-9BCE-8BC550DACD33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9A219-692B-46D8-86A9-E531D7549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BF340-44D5-4381-85A2-4408AFCFD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42A6-885B-4239-80E0-5F333C370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92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831611-B67E-48A5-8CAF-41059DEE7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24883-EA9C-451B-97DC-F306DCF05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34C1C-CB99-4744-9825-FB6EC8A06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FD43-5D77-4B7A-9BCE-8BC550DACD33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D0A34-F6F4-46C8-8F47-CD2962CB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B972C-6712-436F-B704-F7955A2D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42A6-885B-4239-80E0-5F333C370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340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D9408-D478-4B99-975C-AF687CC6A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22C35-90F7-4E46-AF97-D1E79ED8E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B773B-AC64-48AB-92C4-1773DBDE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FD43-5D77-4B7A-9BCE-8BC550DACD33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75591-FC54-4232-B3A2-D6E488035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4B80A-571C-41CE-A0BC-DBD93D603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42A6-885B-4239-80E0-5F333C370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10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9906-E403-42AB-93F2-26118DA40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1EB8B-E755-4605-A3DA-20662AF7F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C566D-8085-4A1D-98BD-580C9AE67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FD43-5D77-4B7A-9BCE-8BC550DACD33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6BCB0-7C20-495B-8D68-4AFBF7DE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780DB-FBC5-4421-8FED-4EA955BC3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42A6-885B-4239-80E0-5F333C370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48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D609-577F-4BFF-95F4-BD5EA318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983B2-2659-47DF-891B-BF2AC1F417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2785D-6359-47E5-AE80-4F21D51F2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6FFCB-B41E-4765-8C85-C6522BC44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FD43-5D77-4B7A-9BCE-8BC550DACD33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305F0-7201-46BC-AD29-0913B2FF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F9584-F817-414B-917A-C6E86D26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42A6-885B-4239-80E0-5F333C370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75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119A-0BC0-4AFC-9120-7AE9EDF80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DCBA2-CBC3-4D40-84FB-2EAB75AD6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FCD25-EC45-4AFC-87CF-6183040A2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E32034-5CC6-4F03-AF12-C7841C8B2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3C9703-DB5E-4D8C-8E5D-21E9DD0382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96012-9FDC-4271-8FF2-B034BE438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FD43-5D77-4B7A-9BCE-8BC550DACD33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1E9BF6-8D09-461D-A6FF-39441E17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8763A0-6F83-46A7-9DAC-E7B3F786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42A6-885B-4239-80E0-5F333C370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992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39939-E22C-4C01-9819-D487236E0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0B445F-12C5-4551-8FDF-58A9FBCB0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FD43-5D77-4B7A-9BCE-8BC550DACD33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B2CFF4-EF28-41DA-B66B-5D46B845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4C373-28A9-43A6-AD7F-3011D9339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42A6-885B-4239-80E0-5F333C370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90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71A880-9E00-47DD-9969-C935CCF76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FD43-5D77-4B7A-9BCE-8BC550DACD33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F76EA-CC9B-4CBE-91D5-8B45E2DF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922B0-7A40-410D-9967-39B70383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42A6-885B-4239-80E0-5F333C370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61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FD25D-ED93-431A-B8D7-FAE470592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9E033-FC1C-4B9A-B894-D5E1398CC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31F8B-090D-44A6-B917-7F1B48BEC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BB69D-069C-4BEE-928D-B1F66DF18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FD43-5D77-4B7A-9BCE-8BC550DACD33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48A7F-A8AA-4A01-97B6-D4006AD97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E3331-44DD-4BD9-9438-67208E3FC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42A6-885B-4239-80E0-5F333C370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87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C34F-74D4-494D-9A3E-47A86F81C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2AD565-BF7B-48D4-A69D-A4BC8FA9A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E0615-BF1E-4B60-A69F-227F64C5E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85B42-6619-46F0-913A-B4D9E0865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FD43-5D77-4B7A-9BCE-8BC550DACD33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28542-1CC2-4326-94E1-E1168263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20689-C33F-4733-A56B-4CC42F2D8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42A6-885B-4239-80E0-5F333C370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56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B45B1E-46B5-431C-9DA7-F1AB8F042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1C578-6E9C-4265-8FED-68557B4AE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24A05-2716-4AA7-98AF-961EDB4B6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0FD43-5D77-4B7A-9BCE-8BC550DACD33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4A65C-C8C5-4D7E-A855-1C7EBECC7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C2523-2FB9-46C7-90BA-79B6DE266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B42A6-885B-4239-80E0-5F333C370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14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E26DFB4-8853-4272-B62C-72BA8266D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106882"/>
              </p:ext>
            </p:extLst>
          </p:nvPr>
        </p:nvGraphicFramePr>
        <p:xfrm>
          <a:off x="2032000" y="638388"/>
          <a:ext cx="9733901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8457">
                  <a:extLst>
                    <a:ext uri="{9D8B030D-6E8A-4147-A177-3AD203B41FA5}">
                      <a16:colId xmlns:a16="http://schemas.microsoft.com/office/drawing/2014/main" val="3493111658"/>
                    </a:ext>
                  </a:extLst>
                </a:gridCol>
                <a:gridCol w="6475444">
                  <a:extLst>
                    <a:ext uri="{9D8B030D-6E8A-4147-A177-3AD203B41FA5}">
                      <a16:colId xmlns:a16="http://schemas.microsoft.com/office/drawing/2014/main" val="969716000"/>
                    </a:ext>
                  </a:extLst>
                </a:gridCol>
              </a:tblGrid>
              <a:tr h="325396">
                <a:tc>
                  <a:txBody>
                    <a:bodyPr/>
                    <a:lstStyle/>
                    <a:p>
                      <a:r>
                        <a:rPr lang="en-US" dirty="0"/>
                        <a:t>Requirement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Clarification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99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  <a:p>
                      <a:r>
                        <a:rPr lang="en-US" sz="1200" dirty="0"/>
                        <a:t>Provide monthly/quarterly/annual reports and alerts based on target Achieved or not.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Provide monthly/quarterly/annual reports and alerts if the target is</a:t>
                      </a:r>
                    </a:p>
                    <a:p>
                      <a:r>
                        <a:rPr lang="en-US" sz="1200" dirty="0"/>
                        <a:t>o	Met</a:t>
                      </a:r>
                    </a:p>
                    <a:p>
                      <a:r>
                        <a:rPr lang="en-US" sz="1200" dirty="0"/>
                        <a:t>o	Not Met</a:t>
                      </a:r>
                    </a:p>
                    <a:p>
                      <a:r>
                        <a:rPr lang="en-US" sz="1200" dirty="0"/>
                        <a:t>o	Exceeded</a:t>
                      </a:r>
                    </a:p>
                    <a:p>
                      <a:r>
                        <a:rPr lang="en-US" sz="1200" dirty="0"/>
                        <a:t>Also, provide the amount in each case above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41763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Order Management</a:t>
                      </a:r>
                      <a:endParaRPr lang="en-IN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85094"/>
                  </a:ext>
                </a:extLst>
              </a:tr>
            </a:tbl>
          </a:graphicData>
        </a:graphic>
      </p:graphicFrame>
      <p:sp>
        <p:nvSpPr>
          <p:cNvPr id="3" name="Cloud 2">
            <a:extLst>
              <a:ext uri="{FF2B5EF4-FFF2-40B4-BE49-F238E27FC236}">
                <a16:creationId xmlns:a16="http://schemas.microsoft.com/office/drawing/2014/main" id="{72F312BC-EEF7-48F8-BD5D-A76B026CF219}"/>
              </a:ext>
            </a:extLst>
          </p:cNvPr>
          <p:cNvSpPr/>
          <p:nvPr/>
        </p:nvSpPr>
        <p:spPr>
          <a:xfrm>
            <a:off x="186611" y="719667"/>
            <a:ext cx="1539551" cy="111251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Order Management</a:t>
            </a:r>
            <a:endParaRPr lang="en-IN" dirty="0"/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7473252E-98DD-4EA1-98A9-4B885D6C7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025502"/>
              </p:ext>
            </p:extLst>
          </p:nvPr>
        </p:nvGraphicFramePr>
        <p:xfrm>
          <a:off x="2031999" y="2738458"/>
          <a:ext cx="9733902" cy="4022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450">
                  <a:extLst>
                    <a:ext uri="{9D8B030D-6E8A-4147-A177-3AD203B41FA5}">
                      <a16:colId xmlns:a16="http://schemas.microsoft.com/office/drawing/2014/main" val="3493111658"/>
                    </a:ext>
                  </a:extLst>
                </a:gridCol>
                <a:gridCol w="6447452">
                  <a:extLst>
                    <a:ext uri="{9D8B030D-6E8A-4147-A177-3AD203B41FA5}">
                      <a16:colId xmlns:a16="http://schemas.microsoft.com/office/drawing/2014/main" val="969716000"/>
                    </a:ext>
                  </a:extLst>
                </a:gridCol>
              </a:tblGrid>
              <a:tr h="351364">
                <a:tc>
                  <a:txBody>
                    <a:bodyPr/>
                    <a:lstStyle/>
                    <a:p>
                      <a:r>
                        <a:rPr lang="en-US" dirty="0"/>
                        <a:t>Requirement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Clarification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990014"/>
                  </a:ext>
                </a:extLst>
              </a:tr>
              <a:tr h="2772500">
                <a:tc>
                  <a:txBody>
                    <a:bodyPr/>
                    <a:lstStyle/>
                    <a:p>
                      <a:r>
                        <a:rPr lang="en-US" sz="1200" dirty="0"/>
                        <a:t>Ability to make ad hoc checks on the change in revenue due to these promotional events and provide reports and Alerts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Ability to make ad hoc checks on the change in revenue due to these promotional events and provide reports</a:t>
                      </a:r>
                    </a:p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US" sz="12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the amount of change ( in USD)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dirty="0"/>
                        <a:t>o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	Month on Month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	Quarter on Quarter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	Year on  Year</a:t>
                      </a:r>
                    </a:p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US" sz="12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every repo</a:t>
                      </a:r>
                      <a:r>
                        <a:rPr lang="en-US" sz="1200" b="1" dirty="0"/>
                        <a:t>rting period, color code the data as follows</a:t>
                      </a:r>
                    </a:p>
                    <a:p>
                      <a:r>
                        <a:rPr lang="en-US" sz="1200" dirty="0"/>
                        <a:t>•	Green – if the Revenue growth is greater than or equal to 10%</a:t>
                      </a:r>
                    </a:p>
                    <a:p>
                      <a:r>
                        <a:rPr lang="en-US" sz="1200" dirty="0"/>
                        <a:t>•	Amber if the revenue growth is between 2% to 10% </a:t>
                      </a:r>
                    </a:p>
                    <a:p>
                      <a:r>
                        <a:rPr lang="en-US" sz="1200" dirty="0"/>
                        <a:t>•	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 if the revenue growth is 2% or less</a:t>
                      </a:r>
                    </a:p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 </a:t>
                      </a:r>
                      <a:r>
                        <a:rPr lang="en-US" sz="1200" b="1" dirty="0"/>
                        <a:t>monthly/quarterly/annual reports and alerts if the discount target is</a:t>
                      </a:r>
                    </a:p>
                    <a:p>
                      <a:r>
                        <a:rPr lang="en-US" sz="1200" dirty="0"/>
                        <a:t>o	Met</a:t>
                      </a:r>
                    </a:p>
                    <a:p>
                      <a:r>
                        <a:rPr lang="en-US" sz="1200" dirty="0"/>
                        <a:t>o	Not Met</a:t>
                      </a:r>
                    </a:p>
                    <a:p>
                      <a:r>
                        <a:rPr lang="en-US" sz="1200" dirty="0"/>
                        <a:t>o	Exceeded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417630"/>
                  </a:ext>
                </a:extLst>
              </a:tr>
              <a:tr h="57826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Change Revenue Mix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85094"/>
                  </a:ext>
                </a:extLst>
              </a:tr>
            </a:tbl>
          </a:graphicData>
        </a:graphic>
      </p:graphicFrame>
      <p:sp>
        <p:nvSpPr>
          <p:cNvPr id="5" name="Cloud 4">
            <a:extLst>
              <a:ext uri="{FF2B5EF4-FFF2-40B4-BE49-F238E27FC236}">
                <a16:creationId xmlns:a16="http://schemas.microsoft.com/office/drawing/2014/main" id="{1C46CF71-5185-4F92-949D-B26DADEA5F71}"/>
              </a:ext>
            </a:extLst>
          </p:cNvPr>
          <p:cNvSpPr/>
          <p:nvPr/>
        </p:nvSpPr>
        <p:spPr>
          <a:xfrm>
            <a:off x="186611" y="2421883"/>
            <a:ext cx="1539551" cy="111251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Change Revenue Mix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1AD18D-6A5E-48B3-A0FF-DF0DC072573B}"/>
              </a:ext>
            </a:extLst>
          </p:cNvPr>
          <p:cNvSpPr/>
          <p:nvPr/>
        </p:nvSpPr>
        <p:spPr>
          <a:xfrm>
            <a:off x="1833758" y="0"/>
            <a:ext cx="915898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cap="none" spc="0" dirty="0">
                <a:ln/>
                <a:solidFill>
                  <a:schemeClr val="accent4"/>
                </a:solidFill>
                <a:effectLst/>
              </a:rPr>
              <a:t>Great Outdoors Returns Reduction Project</a:t>
            </a:r>
          </a:p>
        </p:txBody>
      </p:sp>
    </p:spTree>
    <p:extLst>
      <p:ext uri="{BB962C8B-B14F-4D97-AF65-F5344CB8AC3E}">
        <p14:creationId xmlns:p14="http://schemas.microsoft.com/office/powerpoint/2010/main" val="1471792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>
            <a:extLst>
              <a:ext uri="{FF2B5EF4-FFF2-40B4-BE49-F238E27FC236}">
                <a16:creationId xmlns:a16="http://schemas.microsoft.com/office/drawing/2014/main" id="{13DE5BA5-EBD6-4983-91EA-438C3F6B891B}"/>
              </a:ext>
            </a:extLst>
          </p:cNvPr>
          <p:cNvSpPr/>
          <p:nvPr/>
        </p:nvSpPr>
        <p:spPr>
          <a:xfrm>
            <a:off x="307910" y="1392149"/>
            <a:ext cx="1539551" cy="111251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Returns Management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3E190A3-E565-4FF8-916B-760F74A8B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267710"/>
              </p:ext>
            </p:extLst>
          </p:nvPr>
        </p:nvGraphicFramePr>
        <p:xfrm>
          <a:off x="2031999" y="597128"/>
          <a:ext cx="9715242" cy="381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8295">
                  <a:extLst>
                    <a:ext uri="{9D8B030D-6E8A-4147-A177-3AD203B41FA5}">
                      <a16:colId xmlns:a16="http://schemas.microsoft.com/office/drawing/2014/main" val="3493111658"/>
                    </a:ext>
                  </a:extLst>
                </a:gridCol>
                <a:gridCol w="5896947">
                  <a:extLst>
                    <a:ext uri="{9D8B030D-6E8A-4147-A177-3AD203B41FA5}">
                      <a16:colId xmlns:a16="http://schemas.microsoft.com/office/drawing/2014/main" val="969716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Requirement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Clarification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99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 month on month /quarter or quarter /year on year reports on the reduction in Returns for both the reasons(</a:t>
                      </a:r>
                      <a:r>
                        <a:rPr lang="en-US" sz="14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Inadequate product specification and Default shipping address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and  Provide alerts.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 month on month /quarter or quarter /year on year reports on the reduction in Returns for both the reasons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items returned for each reason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USD value of these returns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Color code the change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Green – value of reduction ( in a given period) is &gt;= 10%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Amber – value of reduction is &gt;= 3% but &lt; 10%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 – value of reduction is &lt; 3%</a:t>
                      </a:r>
                    </a:p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	Ability to drill down into the reasons for Amber and Red, above</a:t>
                      </a:r>
                    </a:p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 alerts in cases when the wrong product is shipped</a:t>
                      </a:r>
                    </a:p>
                    <a:p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41763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Returns Management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8509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389FA57-EB31-4F37-8B2A-C18750B36D5E}"/>
              </a:ext>
            </a:extLst>
          </p:cNvPr>
          <p:cNvSpPr/>
          <p:nvPr/>
        </p:nvSpPr>
        <p:spPr>
          <a:xfrm>
            <a:off x="2031999" y="4430900"/>
            <a:ext cx="3834882" cy="475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Build Product Master: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0EB41A-B791-4D62-80B9-884FF0EE575B}"/>
              </a:ext>
            </a:extLst>
          </p:cNvPr>
          <p:cNvSpPr/>
          <p:nvPr/>
        </p:nvSpPr>
        <p:spPr>
          <a:xfrm>
            <a:off x="2031999" y="4973281"/>
            <a:ext cx="3834882" cy="475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Product Shipping Addresses: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C5ACDA-38F1-4150-ADAF-FCF05B9F2A76}"/>
              </a:ext>
            </a:extLst>
          </p:cNvPr>
          <p:cNvSpPr/>
          <p:nvPr/>
        </p:nvSpPr>
        <p:spPr>
          <a:xfrm>
            <a:off x="2031999" y="5486432"/>
            <a:ext cx="3834882" cy="475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Maintain Customer Addresses List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BB6B22-937C-45FE-943B-80EF96F52120}"/>
              </a:ext>
            </a:extLst>
          </p:cNvPr>
          <p:cNvSpPr/>
          <p:nvPr/>
        </p:nvSpPr>
        <p:spPr>
          <a:xfrm>
            <a:off x="5866881" y="4430900"/>
            <a:ext cx="5861699" cy="1531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detailed description is available in the case study about how to create given requirements that will help to achieve the target with respect to Product List and Address.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0945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>
            <a:extLst>
              <a:ext uri="{FF2B5EF4-FFF2-40B4-BE49-F238E27FC236}">
                <a16:creationId xmlns:a16="http://schemas.microsoft.com/office/drawing/2014/main" id="{C07027B3-99AA-4012-8654-338CF6AEFEC3}"/>
              </a:ext>
            </a:extLst>
          </p:cNvPr>
          <p:cNvSpPr/>
          <p:nvPr/>
        </p:nvSpPr>
        <p:spPr>
          <a:xfrm>
            <a:off x="116632" y="707856"/>
            <a:ext cx="1642187" cy="111251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Retail Store Inventory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EB2EC81-F9F3-487D-8A9D-9C181A36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072792"/>
              </p:ext>
            </p:extLst>
          </p:nvPr>
        </p:nvGraphicFramePr>
        <p:xfrm>
          <a:off x="2050661" y="1743554"/>
          <a:ext cx="9537959" cy="280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082">
                  <a:extLst>
                    <a:ext uri="{9D8B030D-6E8A-4147-A177-3AD203B41FA5}">
                      <a16:colId xmlns:a16="http://schemas.microsoft.com/office/drawing/2014/main" val="3493111658"/>
                    </a:ext>
                  </a:extLst>
                </a:gridCol>
                <a:gridCol w="5118877">
                  <a:extLst>
                    <a:ext uri="{9D8B030D-6E8A-4147-A177-3AD203B41FA5}">
                      <a16:colId xmlns:a16="http://schemas.microsoft.com/office/drawing/2014/main" val="969716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Requirement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Clarification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99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Provide month on month /quarter or quarter /year on year reports on the time that an item stays on the shelf of the Retailer</a:t>
                      </a:r>
                    </a:p>
                    <a:p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 the time taken for the items to reach the Retailer from the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warehouses of GO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dirty="0"/>
                    </a:p>
                    <a:p>
                      <a:endParaRPr lang="en-US" sz="1400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 out the outliers – the ones that take the least and maximum time</a:t>
                      </a:r>
                      <a:endParaRPr lang="en-IN" sz="105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2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the Product category level</a:t>
                      </a:r>
                      <a:endParaRPr lang="en-IN" sz="105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2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item level within the Outlier Product category</a:t>
                      </a:r>
                      <a:endParaRPr lang="en-IN" sz="105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2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item level, irrespective of the Outlier Product category</a:t>
                      </a:r>
                      <a:endParaRPr lang="en-IN" sz="105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41763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Retail Store Inventory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85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01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485</Words>
  <Application>Microsoft Office PowerPoint</Application>
  <PresentationFormat>Widescreen</PresentationFormat>
  <Paragraphs>65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Kumar Yadav</dc:creator>
  <cp:lastModifiedBy>Amit Kumar Yadav</cp:lastModifiedBy>
  <cp:revision>23</cp:revision>
  <dcterms:created xsi:type="dcterms:W3CDTF">2022-01-03T03:38:53Z</dcterms:created>
  <dcterms:modified xsi:type="dcterms:W3CDTF">2022-01-03T12:40:44Z</dcterms:modified>
</cp:coreProperties>
</file>