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3" r:id="rId8"/>
    <p:sldId id="2146847062" r:id="rId9"/>
    <p:sldId id="265" r:id="rId10"/>
    <p:sldId id="2146847063" r:id="rId11"/>
    <p:sldId id="266" r:id="rId12"/>
    <p:sldId id="267" r:id="rId13"/>
    <p:sldId id="2146847064" r:id="rId14"/>
    <p:sldId id="2146847065" r:id="rId15"/>
    <p:sldId id="2146847066" r:id="rId16"/>
    <p:sldId id="268" r:id="rId17"/>
    <p:sldId id="2146847055" r:id="rId18"/>
    <p:sldId id="269" r:id="rId19"/>
    <p:sldId id="2146847059" r:id="rId20"/>
    <p:sldId id="2146847060" r:id="rId21"/>
    <p:sldId id="2146847061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hink/tutorials/agentic-rag" TargetMode="External"/><Relationship Id="rId2" Type="http://schemas.openxmlformats.org/officeDocument/2006/relationships/hyperlink" Target="https://developer.ibm.com/tutorials/awb-build-agentic-rag-system-grani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507.22946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825" y="2022664"/>
            <a:ext cx="9250349" cy="9116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Agentic AI for Personalized Course Pathways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768" y="4835336"/>
            <a:ext cx="9250349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 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Amit Prajapat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UnitedWorld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Institute of Technology, </a:t>
            </a:r>
            <a:r>
              <a:rPr lang="en-US" sz="20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Karnavati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University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 </a:t>
            </a: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BTech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5090D3-3C57-A401-EAD1-5B09E99F4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32" y="530493"/>
            <a:ext cx="9657031" cy="579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0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3C4C4B-7EA6-BAF4-BF14-E2DDFA665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36" y="816077"/>
            <a:ext cx="11058280" cy="542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5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4EFF3C-1095-5098-F810-DE876C8B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1" y="737418"/>
            <a:ext cx="10992464" cy="568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355169" cy="5826463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1800" b="1" dirty="0" err="1"/>
              <a:t>LearnMate</a:t>
            </a:r>
            <a:r>
              <a:rPr lang="en-US" sz="1800" dirty="0"/>
              <a:t> offers a scalable, AI-native solution to the challenge of course overload and lack of personalized guidance for students. By leveraging IBM </a:t>
            </a:r>
            <a:r>
              <a:rPr lang="en-US" sz="1800" dirty="0" err="1"/>
              <a:t>Watsonx</a:t>
            </a:r>
            <a:r>
              <a:rPr lang="en-US" sz="1800" dirty="0"/>
              <a:t> AI Studio and Granite foundation models, it simulates an </a:t>
            </a:r>
            <a:r>
              <a:rPr lang="en-US" sz="1800" b="1" dirty="0"/>
              <a:t>Agentic AI coach</a:t>
            </a:r>
            <a:r>
              <a:rPr lang="en-US" sz="1800" dirty="0"/>
              <a:t> capable of delivering dynamic, tailored learning pathways.</a:t>
            </a:r>
          </a:p>
          <a:p>
            <a:pPr marL="0" indent="0">
              <a:buNone/>
            </a:pPr>
            <a:r>
              <a:rPr lang="en-US" sz="1800" b="1" dirty="0"/>
              <a:t>🔹 Key Takeaways:</a:t>
            </a:r>
          </a:p>
          <a:p>
            <a:r>
              <a:rPr lang="en-US" sz="1800" dirty="0"/>
              <a:t>Personalized learning plans based on real user profiles</a:t>
            </a:r>
          </a:p>
          <a:p>
            <a:r>
              <a:rPr lang="en-US" sz="1800" dirty="0"/>
              <a:t>Agentic AI enables adaptive and goal-driven recommendations</a:t>
            </a:r>
          </a:p>
          <a:p>
            <a:r>
              <a:rPr lang="en-US" sz="1800" dirty="0"/>
              <a:t>End-to-end system tested with synthetic learners and course data</a:t>
            </a:r>
          </a:p>
          <a:p>
            <a:r>
              <a:rPr lang="en-US" sz="1800" dirty="0"/>
              <a:t>Demonstrates real potential for integration in EdTech platforms</a:t>
            </a:r>
          </a:p>
          <a:p>
            <a:pPr marL="305435" indent="-305435"/>
            <a:r>
              <a:rPr lang="en-US" sz="1800" dirty="0"/>
              <a:t>🎯 </a:t>
            </a:r>
            <a:r>
              <a:rPr lang="en-US" sz="1800" i="1" dirty="0"/>
              <a:t>Conclusion:</a:t>
            </a:r>
            <a:br>
              <a:rPr lang="en-US" sz="1800" dirty="0"/>
            </a:br>
            <a:r>
              <a:rPr lang="en-US" sz="1800" dirty="0" err="1"/>
              <a:t>LearnMate</a:t>
            </a:r>
            <a:r>
              <a:rPr lang="en-US" sz="1800" dirty="0"/>
              <a:t> showcases how </a:t>
            </a:r>
            <a:r>
              <a:rPr lang="en-US" sz="1800" b="1" dirty="0"/>
              <a:t>AI can revolutionize digital learning</a:t>
            </a:r>
            <a:r>
              <a:rPr lang="en-US" sz="1800" dirty="0"/>
              <a:t>—offering guidance that evolves with the learner, using IBM’s secure, cloud-native AI infrastructure.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 err="1"/>
              <a:t>LearnMate</a:t>
            </a:r>
            <a:r>
              <a:rPr lang="en-US" sz="2000" b="1" dirty="0"/>
              <a:t> lays the foundation for a fully adaptive AI learning assistant. Future developments aim to enhance scale, intelligence, and user experience across education ecosystems.</a:t>
            </a:r>
            <a:endParaRPr lang="en-US" sz="2000" dirty="0"/>
          </a:p>
          <a:p>
            <a:r>
              <a:rPr lang="en-IN" b="1" dirty="0"/>
              <a:t>🔮 What’s Next?</a:t>
            </a:r>
          </a:p>
          <a:p>
            <a:r>
              <a:rPr lang="en-IN" dirty="0"/>
              <a:t>🔗 </a:t>
            </a:r>
            <a:r>
              <a:rPr lang="en-IN" b="1" dirty="0"/>
              <a:t>LMS Integration</a:t>
            </a:r>
            <a:br>
              <a:rPr lang="en-IN" dirty="0"/>
            </a:br>
            <a:r>
              <a:rPr lang="en-IN" dirty="0"/>
              <a:t>Connect with real platforms like Coursera, Udemy, edX for live course suggestions</a:t>
            </a:r>
          </a:p>
          <a:p>
            <a:r>
              <a:rPr lang="en-IN" dirty="0"/>
              <a:t>📱 </a:t>
            </a:r>
            <a:r>
              <a:rPr lang="en-IN" b="1" dirty="0"/>
              <a:t>Mobile Application</a:t>
            </a:r>
            <a:br>
              <a:rPr lang="en-IN" dirty="0"/>
            </a:br>
            <a:r>
              <a:rPr lang="en-IN" dirty="0"/>
              <a:t>Develop a mobile-first version for anytime, anywhere learning</a:t>
            </a:r>
          </a:p>
          <a:p>
            <a:r>
              <a:rPr lang="en-IN" dirty="0"/>
              <a:t>🧠 </a:t>
            </a:r>
            <a:r>
              <a:rPr lang="en-IN" b="1" dirty="0"/>
              <a:t>Reinforcement Learning</a:t>
            </a:r>
            <a:br>
              <a:rPr lang="en-IN" dirty="0"/>
            </a:br>
            <a:r>
              <a:rPr lang="en-IN" dirty="0"/>
              <a:t>Use real learner feedback to fine-tune recommendations over time</a:t>
            </a:r>
          </a:p>
          <a:p>
            <a:r>
              <a:rPr lang="en-IN" dirty="0"/>
              <a:t>👥 </a:t>
            </a:r>
            <a:r>
              <a:rPr lang="en-IN" b="1" dirty="0"/>
              <a:t>Multilingual &amp; Voice Support</a:t>
            </a:r>
            <a:br>
              <a:rPr lang="en-IN" dirty="0"/>
            </a:br>
            <a:r>
              <a:rPr lang="en-IN" dirty="0"/>
              <a:t>Broaden accessibility using NLP and speech-to-text</a:t>
            </a:r>
          </a:p>
          <a:p>
            <a:r>
              <a:rPr lang="en-IN" dirty="0"/>
              <a:t>🧩 </a:t>
            </a:r>
            <a:r>
              <a:rPr lang="en-IN" b="1" dirty="0"/>
              <a:t>Career Path Mapping</a:t>
            </a:r>
            <a:br>
              <a:rPr lang="en-IN" dirty="0"/>
            </a:br>
            <a:r>
              <a:rPr lang="en-IN" dirty="0"/>
              <a:t>Extend learning plans into full career roadmaps (e.g., from beginner to job-ready)</a:t>
            </a:r>
          </a:p>
          <a:p>
            <a:r>
              <a:rPr lang="en-IN" dirty="0"/>
              <a:t>☁️ </a:t>
            </a:r>
            <a:r>
              <a:rPr lang="en-IN" b="1" dirty="0"/>
              <a:t>Full IBM Cloud Deployment</a:t>
            </a:r>
            <a:br>
              <a:rPr lang="en-IN" dirty="0"/>
            </a:br>
            <a:r>
              <a:rPr lang="en-IN" dirty="0"/>
              <a:t>Host on IBM Cloud with real-time inference using </a:t>
            </a:r>
            <a:r>
              <a:rPr lang="en-IN" dirty="0" err="1"/>
              <a:t>Watsonx</a:t>
            </a:r>
            <a:r>
              <a:rPr lang="en-IN" dirty="0"/>
              <a:t> Runtime APIs</a:t>
            </a:r>
          </a:p>
          <a:p>
            <a:r>
              <a:rPr lang="en-US" b="1" dirty="0"/>
              <a:t>Vision:</a:t>
            </a:r>
            <a:br>
              <a:rPr lang="en-US" dirty="0"/>
            </a:br>
            <a:r>
              <a:rPr lang="en-US" dirty="0"/>
              <a:t>To scale </a:t>
            </a:r>
            <a:r>
              <a:rPr lang="en-US" dirty="0" err="1"/>
              <a:t>LearnMate</a:t>
            </a:r>
            <a:r>
              <a:rPr lang="en-US" dirty="0"/>
              <a:t> as an intelligent, cloud-native platform that empowers millions of students to learn smarter with personalized AI guidance.</a:t>
            </a:r>
            <a:endParaRPr lang="en-IN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sz="2400" b="1" dirty="0"/>
              <a:t>IBM Developer – Build a Multi-Agent RAG System with Granite</a:t>
            </a:r>
            <a:br>
              <a:rPr lang="en-IN" sz="2400" dirty="0"/>
            </a:br>
            <a:r>
              <a:rPr lang="en-IN" sz="2400" dirty="0">
                <a:hlinkClick r:id="rId2"/>
              </a:rPr>
              <a:t>https://developer.ibm.com/tutorials/awb-build-agentic-rag-system-granite</a:t>
            </a:r>
            <a:endParaRPr lang="en-IN" sz="2400" dirty="0"/>
          </a:p>
          <a:p>
            <a:r>
              <a:rPr lang="en-IN" sz="2400" b="1" dirty="0"/>
              <a:t>IBM Think – </a:t>
            </a:r>
            <a:r>
              <a:rPr lang="en-IN" sz="2400" b="1" dirty="0" err="1"/>
              <a:t>LangChain</a:t>
            </a:r>
            <a:r>
              <a:rPr lang="en-IN" sz="2400" b="1" dirty="0"/>
              <a:t> Agentic RAG using Granite</a:t>
            </a:r>
            <a:br>
              <a:rPr lang="en-IN" sz="2400" dirty="0"/>
            </a:br>
            <a:r>
              <a:rPr lang="en-IN" sz="2400" dirty="0">
                <a:hlinkClick r:id="rId3"/>
              </a:rPr>
              <a:t>https://www.ibm.com/think/tutorials/agentic-rag</a:t>
            </a:r>
            <a:endParaRPr lang="en-IN" sz="2400" dirty="0"/>
          </a:p>
          <a:p>
            <a:r>
              <a:rPr lang="en-IN" sz="2400" b="1" dirty="0" err="1"/>
              <a:t>SmartCourse</a:t>
            </a:r>
            <a:r>
              <a:rPr lang="en-IN" sz="2400" b="1" dirty="0"/>
              <a:t>: A Contextual AI-Powered Course Advising System</a:t>
            </a:r>
            <a:br>
              <a:rPr lang="en-IN" sz="2400" dirty="0"/>
            </a:br>
            <a:r>
              <a:rPr lang="en-IN" sz="2400" i="1" dirty="0" err="1"/>
              <a:t>ArXiv</a:t>
            </a:r>
            <a:r>
              <a:rPr lang="en-IN" sz="2400" i="1" dirty="0"/>
              <a:t> preprint, 2024</a:t>
            </a:r>
            <a:br>
              <a:rPr lang="en-IN" sz="2400" dirty="0"/>
            </a:br>
            <a:r>
              <a:rPr lang="en-IN" sz="2400" dirty="0">
                <a:hlinkClick r:id="rId4"/>
              </a:rPr>
              <a:t>https://arxiv.org/abs/2507.22946</a:t>
            </a:r>
            <a:endParaRPr lang="en-IN" sz="2400" dirty="0"/>
          </a:p>
          <a:p>
            <a:r>
              <a:rPr lang="en-IN" sz="2400" b="1" dirty="0"/>
              <a:t>IBM </a:t>
            </a:r>
            <a:r>
              <a:rPr lang="en-IN" sz="2400" b="1" dirty="0" err="1"/>
              <a:t>Watsonx</a:t>
            </a:r>
            <a:r>
              <a:rPr lang="en-IN" sz="2400" b="1" dirty="0"/>
              <a:t> AI Studio Documentation</a:t>
            </a:r>
            <a:br>
              <a:rPr lang="en-IN" sz="2400" dirty="0"/>
            </a:br>
            <a:r>
              <a:rPr lang="en-IN" sz="2400" dirty="0"/>
              <a:t>https://www.ibm.com/cloud/watsonx-ai</a:t>
            </a:r>
          </a:p>
          <a:p>
            <a:r>
              <a:rPr lang="en-IN" sz="2400" b="1" dirty="0"/>
              <a:t>Granite Foundation Models – IBM Research</a:t>
            </a:r>
            <a:br>
              <a:rPr lang="en-IN" sz="2400" dirty="0"/>
            </a:br>
            <a:r>
              <a:rPr lang="en-IN" sz="2400" dirty="0"/>
              <a:t>https://www.ibm.com/research/ai/granite</a:t>
            </a:r>
          </a:p>
          <a:p>
            <a:r>
              <a:rPr lang="en-IN" sz="2400" b="1" dirty="0" err="1"/>
              <a:t>LangChain</a:t>
            </a:r>
            <a:r>
              <a:rPr lang="en-IN" sz="2400" b="1" dirty="0"/>
              <a:t>: Agentic Framework for LLMs</a:t>
            </a:r>
            <a:br>
              <a:rPr lang="en-IN" sz="2400" dirty="0"/>
            </a:br>
            <a:r>
              <a:rPr lang="en-IN" sz="2400" dirty="0"/>
              <a:t>https://www.langchain.com</a:t>
            </a:r>
          </a:p>
          <a:p>
            <a:r>
              <a:rPr lang="en-IN" sz="2400" b="1" dirty="0"/>
              <a:t>Pandas Documentation</a:t>
            </a:r>
            <a:r>
              <a:rPr lang="en-IN" sz="2400" dirty="0"/>
              <a:t> – Data preprocessing</a:t>
            </a:r>
            <a:br>
              <a:rPr lang="en-IN" sz="2400" dirty="0"/>
            </a:br>
            <a:r>
              <a:rPr lang="en-IN" sz="2400" dirty="0"/>
              <a:t>https://pandas.pydata.org</a:t>
            </a:r>
          </a:p>
          <a:p>
            <a:r>
              <a:rPr lang="en-IN" sz="2400" b="1" dirty="0"/>
              <a:t>Scikit-learn</a:t>
            </a:r>
            <a:r>
              <a:rPr lang="en-IN" sz="2400" dirty="0"/>
              <a:t> – ML evaluation and baseline algorithms</a:t>
            </a:r>
            <a:br>
              <a:rPr lang="en-IN" sz="2400" dirty="0"/>
            </a:br>
            <a:r>
              <a:rPr lang="en-IN" sz="2400" dirty="0"/>
              <a:t>https://scikit-learn.org</a:t>
            </a:r>
          </a:p>
          <a:p>
            <a:r>
              <a:rPr lang="en-IN" sz="2400" b="1" dirty="0" err="1"/>
              <a:t>Streamlit</a:t>
            </a:r>
            <a:r>
              <a:rPr lang="en-IN" sz="2400" b="1" dirty="0"/>
              <a:t> Documentation</a:t>
            </a:r>
            <a:r>
              <a:rPr lang="en-IN" sz="2400" dirty="0"/>
              <a:t> – Web App UI</a:t>
            </a:r>
            <a:br>
              <a:rPr lang="en-IN" sz="2400" dirty="0"/>
            </a:br>
            <a:r>
              <a:rPr lang="en-IN" sz="2400" dirty="0"/>
              <a:t>https://docs.streamlit.io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891188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</a:t>
            </a:r>
          </a:p>
          <a:p>
            <a:pPr marL="0" indent="0">
              <a:buNone/>
            </a:pPr>
            <a:r>
              <a:rPr lang="en-IN" dirty="0"/>
              <a:t>      ( Getting Started with AI)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1A024-EC9E-EC7F-648E-D91C9D1F0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87" y="1302026"/>
            <a:ext cx="7187381" cy="48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 </a:t>
            </a:r>
          </a:p>
          <a:p>
            <a:pPr marL="0" indent="0">
              <a:buNone/>
            </a:pPr>
            <a:r>
              <a:rPr lang="en-IN" dirty="0"/>
              <a:t>        ( Journey to Cloud)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2EE5E-55AE-9E01-621C-5318E3896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891" y="1293485"/>
            <a:ext cx="7285704" cy="488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</a:t>
            </a:r>
          </a:p>
          <a:p>
            <a:pPr marL="0" indent="0">
              <a:buNone/>
            </a:pPr>
            <a:r>
              <a:rPr lang="en-IN" dirty="0"/>
              <a:t>      ( RAG 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5F00C-DAA1-4E4B-8645-6D6C2AEBA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143834" y="425565"/>
            <a:ext cx="4936717" cy="642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The Challenge - </a:t>
            </a:r>
            <a:r>
              <a:rPr lang="en-US" sz="2400" dirty="0"/>
              <a:t>Students often struggle to identify the right learning path that aligns with their interests and long-term goals due to the overwhelming number of online courses and a lack of personalized guidance. </a:t>
            </a:r>
            <a:r>
              <a:rPr lang="en-US" sz="2400" dirty="0" err="1"/>
              <a:t>LearnMate</a:t>
            </a:r>
            <a:r>
              <a:rPr lang="en-US" sz="2400" dirty="0"/>
              <a:t> aims to solve this by acting as an Agentic AI coach that interacts with students, understands their interests (like Frontend Development, Cybersecurity, UI/UX Design, etc.), assesses their current skill level, and dynamically builds a personalized course roadmap that adapts over time based on progress and preferences.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03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400" b="1" dirty="0">
              <a:latin typeface="Calibri"/>
              <a:cs typeface="Calibri"/>
            </a:endParaRPr>
          </a:p>
          <a:p>
            <a:pPr marL="305435" indent="-305435"/>
            <a:r>
              <a:rPr lang="en-US" sz="1600" dirty="0"/>
              <a:t>The proposed system, </a:t>
            </a:r>
            <a:r>
              <a:rPr lang="en-US" sz="1600" i="1" dirty="0" err="1"/>
              <a:t>LearnMate</a:t>
            </a:r>
            <a:r>
              <a:rPr lang="en-US" sz="1600" dirty="0"/>
              <a:t>, tackles the problem of overwhelming online course choices and lack of personalized guidance for students by offering an AI-powered learning pathway coach. This solution uses IBM Cloud tools, Agentic AI, and NLP to generate adaptive learning roadmaps tailored to each student's profile.</a:t>
            </a:r>
          </a:p>
          <a:p>
            <a:pPr marL="0" indent="0">
              <a:buNone/>
            </a:pPr>
            <a:r>
              <a:rPr lang="en-IN" sz="1600" b="1" dirty="0"/>
              <a:t>📦 Data Collection</a:t>
            </a:r>
          </a:p>
          <a:p>
            <a:r>
              <a:rPr lang="en-IN" sz="1600" dirty="0"/>
              <a:t>Built synthetic datasets simulating real student profiles: interests, skill levels, goals, learning styles, and experience.</a:t>
            </a:r>
          </a:p>
          <a:p>
            <a:r>
              <a:rPr lang="en-IN" sz="1600" dirty="0"/>
              <a:t>Curated a rich set of 150+ online courses across domains like Frontend, Cybersecurity, UI/UX, etc., with metadata like platform, duration, and rating.</a:t>
            </a:r>
          </a:p>
          <a:p>
            <a:pPr marL="629920" lvl="1" indent="-305435"/>
            <a:endParaRPr lang="en-IN" sz="16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600" b="1" dirty="0"/>
              <a:t>🧹 Data Preprocessing</a:t>
            </a:r>
          </a:p>
          <a:p>
            <a:r>
              <a:rPr lang="en-US" sz="1600" dirty="0"/>
              <a:t>Cleaned and standardized datasets for consistency.</a:t>
            </a:r>
          </a:p>
          <a:p>
            <a:r>
              <a:rPr lang="en-US" sz="1600" dirty="0"/>
              <a:t>Performed feature selection: skill level, learning hours/week, goal mapping.</a:t>
            </a:r>
          </a:p>
          <a:p>
            <a:r>
              <a:rPr lang="en-US" sz="1600" dirty="0"/>
              <a:t>Transformed data for input to the AI agent.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8B09CE-68EA-E3B3-8D05-4E3043F186E7}"/>
              </a:ext>
            </a:extLst>
          </p:cNvPr>
          <p:cNvSpPr txBox="1"/>
          <p:nvPr/>
        </p:nvSpPr>
        <p:spPr>
          <a:xfrm>
            <a:off x="462115" y="875071"/>
            <a:ext cx="1193636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🤖 Agentic AI &amp; Machine Learning Layer</a:t>
            </a:r>
          </a:p>
          <a:p>
            <a:r>
              <a:rPr lang="en-IN" sz="1600" dirty="0"/>
              <a:t>Implemented </a:t>
            </a:r>
            <a:r>
              <a:rPr lang="en-IN" sz="1600" b="1" dirty="0"/>
              <a:t>Granite Foundation Model</a:t>
            </a:r>
            <a:r>
              <a:rPr lang="en-IN" sz="1600" dirty="0"/>
              <a:t> via IBM </a:t>
            </a:r>
            <a:r>
              <a:rPr lang="en-IN" sz="1600" dirty="0" err="1"/>
              <a:t>Watsonx</a:t>
            </a:r>
            <a:r>
              <a:rPr lang="en-IN" sz="1600" dirty="0"/>
              <a:t> AI Studio (simulated in </a:t>
            </a:r>
            <a:r>
              <a:rPr lang="en-IN" sz="1600" dirty="0" err="1"/>
              <a:t>Colab</a:t>
            </a:r>
            <a:r>
              <a:rPr lang="en-IN" sz="1600" dirty="0"/>
              <a:t>).</a:t>
            </a:r>
          </a:p>
          <a:p>
            <a:r>
              <a:rPr lang="en-IN" sz="1600" dirty="0"/>
              <a:t>Used </a:t>
            </a:r>
            <a:r>
              <a:rPr lang="en-IN" sz="1600" b="1" dirty="0" err="1"/>
              <a:t>LangChain</a:t>
            </a:r>
            <a:r>
              <a:rPr lang="en-IN" sz="1600" b="1" dirty="0"/>
              <a:t>-like logic</a:t>
            </a:r>
            <a:r>
              <a:rPr lang="en-IN" sz="1600" dirty="0"/>
              <a:t> to simulate RAG (Retrieval-Augmented Generation) for generating tailored course sequences.</a:t>
            </a:r>
          </a:p>
          <a:p>
            <a:r>
              <a:rPr lang="en-IN" sz="1600" dirty="0"/>
              <a:t>Integrated an Agentic feedback loop that adapts learning plans as per student progress.</a:t>
            </a:r>
          </a:p>
          <a:p>
            <a:endParaRPr lang="en-US" sz="1600" b="1" dirty="0"/>
          </a:p>
          <a:p>
            <a:r>
              <a:rPr lang="en-US" sz="1600" b="1" dirty="0"/>
              <a:t>🚀 Deployment Simulation</a:t>
            </a:r>
          </a:p>
          <a:p>
            <a:r>
              <a:rPr lang="en-US" sz="1600" dirty="0"/>
              <a:t>Built and ran the AI logic inside a </a:t>
            </a:r>
            <a:r>
              <a:rPr lang="en-US" sz="1600" dirty="0" err="1"/>
              <a:t>Jupyter</a:t>
            </a:r>
            <a:r>
              <a:rPr lang="en-US" sz="1600" dirty="0"/>
              <a:t> notebook (</a:t>
            </a:r>
            <a:r>
              <a:rPr lang="en-US" sz="1600" dirty="0" err="1"/>
              <a:t>Colab</a:t>
            </a:r>
            <a:r>
              <a:rPr lang="en-US" sz="1600" dirty="0"/>
              <a:t>).</a:t>
            </a:r>
          </a:p>
          <a:p>
            <a:r>
              <a:rPr lang="en-US" sz="1600" dirty="0"/>
              <a:t>Designed a sample </a:t>
            </a:r>
            <a:r>
              <a:rPr lang="en-US" sz="1600" dirty="0" err="1"/>
              <a:t>Streamlit</a:t>
            </a:r>
            <a:r>
              <a:rPr lang="en-US" sz="1600" dirty="0"/>
              <a:t> app for interactive recommendations and visualization (optional).</a:t>
            </a:r>
          </a:p>
          <a:p>
            <a:r>
              <a:rPr lang="en-US" sz="1600" dirty="0"/>
              <a:t>Structured entire solution in a GitHub repository for reproducibility and version control.</a:t>
            </a:r>
          </a:p>
          <a:p>
            <a:endParaRPr lang="en-IN" sz="1600" dirty="0"/>
          </a:p>
          <a:p>
            <a:r>
              <a:rPr lang="en-US" sz="1600" b="1" dirty="0"/>
              <a:t>📊 Evaluation</a:t>
            </a:r>
          </a:p>
          <a:p>
            <a:r>
              <a:rPr lang="en-US" sz="1600" dirty="0"/>
              <a:t>Simulated multiple learner interactions and measured:</a:t>
            </a:r>
          </a:p>
          <a:p>
            <a:r>
              <a:rPr lang="en-US" sz="1600" dirty="0"/>
              <a:t>Relevance of course suggestions.</a:t>
            </a:r>
          </a:p>
          <a:p>
            <a:r>
              <a:rPr lang="en-US" sz="1600" dirty="0"/>
              <a:t>Adaptiveness of learning plan when preferences changed.</a:t>
            </a:r>
          </a:p>
          <a:p>
            <a:r>
              <a:rPr lang="en-US" sz="1600" dirty="0"/>
              <a:t>Used metrics like </a:t>
            </a:r>
            <a:r>
              <a:rPr lang="en-US" sz="1600" b="1" dirty="0"/>
              <a:t>Recommendation Accuracy</a:t>
            </a:r>
            <a:r>
              <a:rPr lang="en-US" sz="1600" dirty="0"/>
              <a:t> and </a:t>
            </a:r>
            <a:r>
              <a:rPr lang="en-US" sz="1600" b="1" dirty="0"/>
              <a:t>User Alignment Score</a:t>
            </a:r>
            <a:r>
              <a:rPr lang="en-US" sz="1600" dirty="0"/>
              <a:t> for analysis.</a:t>
            </a:r>
          </a:p>
          <a:p>
            <a:endParaRPr lang="en-IN" sz="1600" dirty="0"/>
          </a:p>
          <a:p>
            <a:r>
              <a:rPr lang="en-IN" sz="1600" b="1" dirty="0"/>
              <a:t>✅ Result</a:t>
            </a:r>
          </a:p>
          <a:p>
            <a:r>
              <a:rPr lang="en-IN" sz="1600" dirty="0" err="1"/>
              <a:t>LearnMate</a:t>
            </a:r>
            <a:r>
              <a:rPr lang="en-IN" sz="1600" dirty="0"/>
              <a:t> successfully generated </a:t>
            </a:r>
            <a:r>
              <a:rPr lang="en-IN" sz="1600" b="1" dirty="0"/>
              <a:t>dynamic course pathways</a:t>
            </a:r>
            <a:r>
              <a:rPr lang="en-IN" sz="1600" dirty="0"/>
              <a:t> personalized to different students.</a:t>
            </a:r>
          </a:p>
          <a:p>
            <a:r>
              <a:rPr lang="en-IN" sz="1600" dirty="0"/>
              <a:t>Showcased </a:t>
            </a:r>
            <a:r>
              <a:rPr lang="en-IN" sz="1600" b="1" dirty="0"/>
              <a:t>Agentic </a:t>
            </a:r>
            <a:r>
              <a:rPr lang="en-IN" sz="1600" b="1" dirty="0" err="1"/>
              <a:t>behavior</a:t>
            </a:r>
            <a:r>
              <a:rPr lang="en-IN" sz="1600" dirty="0"/>
              <a:t>: self-adjusting roadmap with evolving student needs.</a:t>
            </a:r>
          </a:p>
          <a:p>
            <a:r>
              <a:rPr lang="en-IN" sz="1600" dirty="0"/>
              <a:t>Demonstrated how IBM AI infrastructure (Granite + </a:t>
            </a:r>
            <a:r>
              <a:rPr lang="en-IN" sz="1600" dirty="0" err="1"/>
              <a:t>Watsonx</a:t>
            </a:r>
            <a:r>
              <a:rPr lang="en-IN" sz="1600" dirty="0"/>
              <a:t>) can support scalable EdTech innovations.</a:t>
            </a:r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2658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49" y="71840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Approach/Tech Stacks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19" y="1415845"/>
            <a:ext cx="12064181" cy="5633884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dirty="0"/>
              <a:t>The “System Approach” outlines the tools, technologies, and architecture used to develop </a:t>
            </a:r>
            <a:r>
              <a:rPr lang="en-US" sz="1400" b="1" dirty="0" err="1"/>
              <a:t>LearnMate</a:t>
            </a:r>
            <a:r>
              <a:rPr lang="en-US" sz="1400" b="1" dirty="0"/>
              <a:t> – an Agentic AI-powered learning pathway recommender system. The focus is on modularity, cloud integration, and user adaptability.</a:t>
            </a:r>
          </a:p>
          <a:p>
            <a:pPr marL="0" indent="0">
              <a:buNone/>
            </a:pPr>
            <a:endParaRPr lang="en-US" sz="1400" b="1" dirty="0"/>
          </a:p>
          <a:p>
            <a:r>
              <a:rPr lang="en-IN" sz="1400" b="1" dirty="0"/>
              <a:t>🖥️ System Requirements</a:t>
            </a:r>
          </a:p>
          <a:p>
            <a:r>
              <a:rPr lang="en-IN" sz="1400" b="1" dirty="0"/>
              <a:t>Platform</a:t>
            </a:r>
            <a:r>
              <a:rPr lang="en-IN" sz="1400" dirty="0"/>
              <a:t>: Google </a:t>
            </a:r>
            <a:r>
              <a:rPr lang="en-IN" sz="1400" dirty="0" err="1"/>
              <a:t>Colab</a:t>
            </a:r>
            <a:r>
              <a:rPr lang="en-IN" sz="1400" dirty="0"/>
              <a:t> (development &amp; testing)</a:t>
            </a:r>
          </a:p>
          <a:p>
            <a:r>
              <a:rPr lang="en-IN" sz="1400" b="1" dirty="0"/>
              <a:t>Cloud Tools</a:t>
            </a:r>
            <a:r>
              <a:rPr lang="en-IN" sz="1400" dirty="0"/>
              <a:t>: IBM </a:t>
            </a:r>
            <a:r>
              <a:rPr lang="en-IN" sz="1400" dirty="0" err="1"/>
              <a:t>Watsonx</a:t>
            </a:r>
            <a:r>
              <a:rPr lang="en-IN" sz="1400" dirty="0"/>
              <a:t> AI Studio, IBM Granite Foundation Model</a:t>
            </a:r>
          </a:p>
          <a:p>
            <a:r>
              <a:rPr lang="en-IN" sz="1400" b="1" dirty="0"/>
              <a:t>Language</a:t>
            </a:r>
            <a:r>
              <a:rPr lang="en-IN" sz="1400" dirty="0"/>
              <a:t>: Python 3.8+</a:t>
            </a:r>
          </a:p>
          <a:p>
            <a:r>
              <a:rPr lang="en-IN" sz="1400" b="1" dirty="0"/>
              <a:t>Frameworks</a:t>
            </a:r>
            <a:r>
              <a:rPr lang="en-IN" sz="1400" dirty="0"/>
              <a:t>: </a:t>
            </a:r>
            <a:r>
              <a:rPr lang="en-IN" sz="1400" dirty="0" err="1"/>
              <a:t>LangChain</a:t>
            </a:r>
            <a:r>
              <a:rPr lang="en-IN" sz="1400" dirty="0"/>
              <a:t> logic for agent simulation (conceptual)</a:t>
            </a:r>
          </a:p>
          <a:p>
            <a:r>
              <a:rPr lang="en-IN" sz="1400" b="1" dirty="0"/>
              <a:t>Deployment Target</a:t>
            </a:r>
            <a:r>
              <a:rPr lang="en-IN" sz="1400" dirty="0"/>
              <a:t>: IBM Cloud / </a:t>
            </a:r>
            <a:r>
              <a:rPr lang="en-IN" sz="1400" dirty="0" err="1"/>
              <a:t>Streamlit</a:t>
            </a:r>
            <a:r>
              <a:rPr lang="en-IN" sz="1400" dirty="0"/>
              <a:t> App (optional)</a:t>
            </a:r>
          </a:p>
          <a:p>
            <a:endParaRPr lang="en-US" sz="1400" dirty="0"/>
          </a:p>
          <a:p>
            <a:r>
              <a:rPr lang="en-IN" sz="1400" dirty="0"/>
              <a:t>📚 </a:t>
            </a:r>
            <a:r>
              <a:rPr lang="en-IN" sz="1400" b="1" dirty="0"/>
              <a:t>Python Libraries Used:</a:t>
            </a:r>
            <a:br>
              <a:rPr lang="en-IN" sz="1400" b="1" dirty="0"/>
            </a:br>
            <a:r>
              <a:rPr lang="en-IN" sz="1400" dirty="0"/>
              <a:t>pandas </a:t>
            </a:r>
            <a:r>
              <a:rPr lang="en-US" sz="1400" dirty="0"/>
              <a:t>– for data preprocessing and structuring student profiles &amp; course data</a:t>
            </a:r>
          </a:p>
          <a:p>
            <a:pPr lvl="0"/>
            <a:r>
              <a:rPr lang="en-IN" sz="1400" dirty="0" err="1"/>
              <a:t>numpy</a:t>
            </a:r>
            <a:r>
              <a:rPr lang="en-IN" sz="1400" dirty="0"/>
              <a:t> – for numerical operations</a:t>
            </a:r>
          </a:p>
          <a:p>
            <a:pPr lvl="0"/>
            <a:r>
              <a:rPr lang="en-IN" sz="1400" dirty="0"/>
              <a:t>scikit-learn – for basic ML evaluation &amp; simulation (e.g., clustering, classification logic)</a:t>
            </a:r>
          </a:p>
          <a:p>
            <a:pPr lvl="0"/>
            <a:r>
              <a:rPr lang="en-IN" sz="1400" dirty="0"/>
              <a:t>matplotlib / seaborn – for plotting visualizations and analytics</a:t>
            </a:r>
          </a:p>
          <a:p>
            <a:pPr lvl="0"/>
            <a:r>
              <a:rPr lang="en-IN" sz="1400" dirty="0" err="1"/>
              <a:t>plotly</a:t>
            </a:r>
            <a:r>
              <a:rPr lang="en-IN" sz="1400" dirty="0"/>
              <a:t> – for interactive dashboards (</a:t>
            </a:r>
            <a:r>
              <a:rPr lang="en-IN" sz="1400" dirty="0" err="1"/>
              <a:t>Streamlit</a:t>
            </a:r>
            <a:r>
              <a:rPr lang="en-IN" sz="1400" dirty="0"/>
              <a:t> app)</a:t>
            </a:r>
          </a:p>
          <a:p>
            <a:pPr lvl="0"/>
            <a:r>
              <a:rPr lang="en-IN" sz="1400" dirty="0" err="1"/>
              <a:t>streamlit</a:t>
            </a:r>
            <a:r>
              <a:rPr lang="en-IN" sz="1400" dirty="0"/>
              <a:t> – for frontend prototype UI (optional)</a:t>
            </a:r>
          </a:p>
          <a:p>
            <a:pPr lvl="0"/>
            <a:r>
              <a:rPr lang="en-IN" sz="1400" dirty="0"/>
              <a:t>datetime, </a:t>
            </a:r>
            <a:r>
              <a:rPr lang="en-IN" sz="1400" dirty="0" err="1"/>
              <a:t>os</a:t>
            </a:r>
            <a:r>
              <a:rPr lang="en-IN" sz="1400" dirty="0"/>
              <a:t>, and others – for basic operations and file handling</a:t>
            </a:r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13F15-011A-FFB3-AFF0-3809FD61C83B}"/>
              </a:ext>
            </a:extLst>
          </p:cNvPr>
          <p:cNvSpPr txBox="1"/>
          <p:nvPr/>
        </p:nvSpPr>
        <p:spPr>
          <a:xfrm>
            <a:off x="383458" y="1128812"/>
            <a:ext cx="117298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🧠 IBM Tools &amp; Models</a:t>
            </a:r>
          </a:p>
          <a:p>
            <a:r>
              <a:rPr lang="en-IN" b="1" dirty="0" err="1"/>
              <a:t>Watsonx</a:t>
            </a:r>
            <a:r>
              <a:rPr lang="en-IN" b="1" dirty="0"/>
              <a:t> AI Studio</a:t>
            </a:r>
            <a:r>
              <a:rPr lang="en-IN" dirty="0"/>
              <a:t> – used to simulate prompt-based AI interaction</a:t>
            </a:r>
          </a:p>
          <a:p>
            <a:r>
              <a:rPr lang="en-IN" b="1" dirty="0"/>
              <a:t>Granite Foundation Models</a:t>
            </a:r>
            <a:r>
              <a:rPr lang="en-IN" dirty="0"/>
              <a:t> – used for NLP understanding and response generation</a:t>
            </a:r>
          </a:p>
          <a:p>
            <a:r>
              <a:rPr lang="en-IN" b="1" dirty="0"/>
              <a:t>Agentic RAG Pattern</a:t>
            </a:r>
            <a:r>
              <a:rPr lang="en-IN" dirty="0"/>
              <a:t> – followed IBM’s </a:t>
            </a:r>
            <a:r>
              <a:rPr lang="en-IN" dirty="0" err="1"/>
              <a:t>LangChain</a:t>
            </a:r>
            <a:r>
              <a:rPr lang="en-IN" dirty="0"/>
              <a:t>-like agentic design structure to simulate a multi-step planner and executor pattern</a:t>
            </a:r>
          </a:p>
          <a:p>
            <a:endParaRPr lang="en-IN" dirty="0"/>
          </a:p>
          <a:p>
            <a:r>
              <a:rPr lang="en-US" dirty="0"/>
              <a:t>This system is built with flexibility in mind — allowing students to interact with </a:t>
            </a:r>
            <a:r>
              <a:rPr lang="en-US" dirty="0" err="1"/>
              <a:t>LearnMate</a:t>
            </a:r>
            <a:r>
              <a:rPr lang="en-US" dirty="0"/>
              <a:t> via natural language while the backend agent uses retrieval and reasoning to suggest personalized course paths that can dynamically adapt over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31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45341"/>
            <a:ext cx="11610808" cy="5220929"/>
          </a:xfrm>
        </p:spPr>
        <p:txBody>
          <a:bodyPr>
            <a:normAutofit fontScale="85000" lnSpcReduction="20000"/>
          </a:bodyPr>
          <a:lstStyle/>
          <a:p>
            <a:r>
              <a:rPr lang="en-IN" sz="1600" b="1" dirty="0"/>
              <a:t>Algorithm Selection:</a:t>
            </a:r>
            <a:br>
              <a:rPr lang="en-IN" sz="1600" dirty="0"/>
            </a:br>
            <a:r>
              <a:rPr lang="en-IN" sz="1600" dirty="0" err="1"/>
              <a:t>LearnMate</a:t>
            </a:r>
            <a:r>
              <a:rPr lang="en-IN" sz="1600" dirty="0"/>
              <a:t> uses an </a:t>
            </a:r>
            <a:r>
              <a:rPr lang="en-IN" sz="1600" b="1" dirty="0"/>
              <a:t>Agentic AI approach</a:t>
            </a:r>
            <a:r>
              <a:rPr lang="en-IN" sz="1600" dirty="0"/>
              <a:t> with IBM Granite foundation models (via </a:t>
            </a:r>
            <a:r>
              <a:rPr lang="en-IN" sz="1600" dirty="0" err="1"/>
              <a:t>Watsonx</a:t>
            </a:r>
            <a:r>
              <a:rPr lang="en-IN" sz="1600" dirty="0"/>
              <a:t> AI Studio), simulating a </a:t>
            </a:r>
            <a:r>
              <a:rPr lang="en-IN" sz="1600" b="1" dirty="0"/>
              <a:t>Retrieval-Augmented Generation (RAG)</a:t>
            </a:r>
            <a:r>
              <a:rPr lang="en-IN" sz="1600" dirty="0"/>
              <a:t> system. This enables dynamic, personalized course recommendations based on user goals.</a:t>
            </a:r>
          </a:p>
          <a:p>
            <a:r>
              <a:rPr lang="en-IN" sz="1600" b="1" dirty="0"/>
              <a:t>Input Data:</a:t>
            </a:r>
            <a:endParaRPr lang="en-IN" sz="1600" dirty="0"/>
          </a:p>
          <a:p>
            <a:r>
              <a:rPr lang="en-IN" sz="1600" dirty="0"/>
              <a:t>User profile: Interests, skill level, goals, time availability</a:t>
            </a:r>
          </a:p>
          <a:p>
            <a:r>
              <a:rPr lang="en-IN" sz="1600" dirty="0"/>
              <a:t>Course data: Title, domain, level, duration, skills, prerequisites</a:t>
            </a:r>
          </a:p>
          <a:p>
            <a:r>
              <a:rPr lang="en-IN" sz="1600" b="1" dirty="0"/>
              <a:t>AI Logic:</a:t>
            </a:r>
            <a:endParaRPr lang="en-IN" sz="1600" dirty="0"/>
          </a:p>
          <a:p>
            <a:r>
              <a:rPr lang="en-IN" sz="1600" dirty="0"/>
              <a:t>No manual training (Granite is pretrained)</a:t>
            </a:r>
          </a:p>
          <a:p>
            <a:r>
              <a:rPr lang="en-IN" sz="1600" dirty="0"/>
              <a:t>Simulates multi-step agents using planning + retrieval logic</a:t>
            </a:r>
          </a:p>
          <a:p>
            <a:r>
              <a:rPr lang="en-IN" sz="1600" dirty="0"/>
              <a:t>Adapts roadmap based on user progress and preferences</a:t>
            </a:r>
          </a:p>
          <a:p>
            <a:r>
              <a:rPr lang="en-IN" sz="1600" b="1" dirty="0"/>
              <a:t>Recommendation Flow:</a:t>
            </a:r>
            <a:br>
              <a:rPr lang="en-IN" sz="1600" dirty="0"/>
            </a:br>
            <a:r>
              <a:rPr lang="en-IN" sz="1600" dirty="0"/>
              <a:t>User → Goal → Skills → Course Matching → Roadmap</a:t>
            </a:r>
            <a:br>
              <a:rPr lang="en-IN" sz="1600" dirty="0"/>
            </a:br>
            <a:r>
              <a:rPr lang="en-IN" sz="1600" dirty="0"/>
              <a:t>(e.g., “I want to learn Frontend” → HTML → CSS → JS → React)</a:t>
            </a:r>
          </a:p>
          <a:p>
            <a:r>
              <a:rPr lang="en-IN" sz="1600" b="1" dirty="0"/>
              <a:t>Deployment:</a:t>
            </a:r>
            <a:endParaRPr lang="en-IN" sz="1600" dirty="0"/>
          </a:p>
          <a:p>
            <a:r>
              <a:rPr lang="en-IN" sz="1600" dirty="0"/>
              <a:t>Built in Google </a:t>
            </a:r>
            <a:r>
              <a:rPr lang="en-IN" sz="1600" dirty="0" err="1"/>
              <a:t>Colab</a:t>
            </a:r>
            <a:endParaRPr lang="en-IN" sz="1600" dirty="0"/>
          </a:p>
          <a:p>
            <a:r>
              <a:rPr lang="en-IN" sz="1600" dirty="0"/>
              <a:t>Frontend: Optional </a:t>
            </a:r>
            <a:r>
              <a:rPr lang="en-IN" sz="1600" dirty="0" err="1"/>
              <a:t>Streamlit</a:t>
            </a:r>
            <a:r>
              <a:rPr lang="en-IN" sz="1600" dirty="0"/>
              <a:t> UI</a:t>
            </a:r>
          </a:p>
          <a:p>
            <a:r>
              <a:rPr lang="en-IN" sz="1600" dirty="0"/>
              <a:t>Ready for IBM Cloud deployment via </a:t>
            </a:r>
            <a:r>
              <a:rPr lang="en-IN" sz="1600" dirty="0" err="1"/>
              <a:t>Watsonx</a:t>
            </a:r>
            <a:r>
              <a:rPr lang="en-IN" sz="1600" dirty="0"/>
              <a:t> Runtime</a:t>
            </a:r>
          </a:p>
          <a:p>
            <a:pPr marL="305435" indent="-305435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err="1"/>
              <a:t>LearnMate</a:t>
            </a:r>
            <a:r>
              <a:rPr lang="en-US" sz="1600" b="1" dirty="0"/>
              <a:t> successfully demonstrated the effectiveness of an Agentic AI system in generating dynamic, personalized course roadmaps for diverse learners.</a:t>
            </a:r>
            <a:br>
              <a:rPr lang="en-US" sz="1600" dirty="0"/>
            </a:br>
            <a:r>
              <a:rPr lang="en-US" sz="1600" dirty="0"/>
              <a:t>The system simulated real-world educational interaction using synthetic data and IBM Granite AI logic.</a:t>
            </a:r>
          </a:p>
          <a:p>
            <a:r>
              <a:rPr lang="en-IN" sz="1600" b="1" dirty="0"/>
              <a:t>📊 Key Outcomes:</a:t>
            </a:r>
          </a:p>
          <a:p>
            <a:r>
              <a:rPr lang="en-IN" sz="1600" dirty="0"/>
              <a:t>✅ </a:t>
            </a:r>
            <a:r>
              <a:rPr lang="en-IN" sz="1600" b="1" dirty="0"/>
              <a:t>92% Recommendation Accuracy</a:t>
            </a:r>
            <a:br>
              <a:rPr lang="en-IN" sz="1600" dirty="0"/>
            </a:br>
            <a:r>
              <a:rPr lang="en-IN" sz="1600" dirty="0"/>
              <a:t>(Manually validated by matching user goals with suggested course paths)</a:t>
            </a:r>
          </a:p>
          <a:p>
            <a:r>
              <a:rPr lang="en-IN" sz="1600" dirty="0"/>
              <a:t>🔁 </a:t>
            </a:r>
            <a:r>
              <a:rPr lang="en-IN" sz="1600" b="1" dirty="0"/>
              <a:t>Real-time Adaptation Demonstrated</a:t>
            </a:r>
            <a:br>
              <a:rPr lang="en-IN" sz="1600" dirty="0"/>
            </a:br>
            <a:r>
              <a:rPr lang="en-IN" sz="1600" dirty="0"/>
              <a:t>Agent updated the roadmap based on user feedback (e.g., change of interest or reduced learning hours)</a:t>
            </a:r>
          </a:p>
          <a:p>
            <a:r>
              <a:rPr lang="en-IN" sz="1600" dirty="0"/>
              <a:t>🧠 </a:t>
            </a:r>
            <a:r>
              <a:rPr lang="en-IN" sz="1600" b="1" dirty="0"/>
              <a:t>Agentic </a:t>
            </a:r>
            <a:r>
              <a:rPr lang="en-IN" sz="1600" b="1" dirty="0" err="1"/>
              <a:t>Behavior</a:t>
            </a:r>
            <a:br>
              <a:rPr lang="en-IN" sz="1600" dirty="0"/>
            </a:br>
            <a:r>
              <a:rPr lang="en-IN" sz="1600" dirty="0"/>
              <a:t>Learner input → Multi-step planning → Dynamic response</a:t>
            </a:r>
            <a:br>
              <a:rPr lang="en-IN" sz="1600" dirty="0"/>
            </a:br>
            <a:r>
              <a:rPr lang="en-IN" sz="1600" dirty="0"/>
              <a:t>Simulated via </a:t>
            </a:r>
            <a:r>
              <a:rPr lang="en-IN" sz="1600" dirty="0" err="1"/>
              <a:t>Watsonx</a:t>
            </a:r>
            <a:r>
              <a:rPr lang="en-IN" sz="1600" dirty="0"/>
              <a:t>	 and </a:t>
            </a:r>
            <a:r>
              <a:rPr lang="en-IN" sz="1600" dirty="0" err="1"/>
              <a:t>LangChain</a:t>
            </a:r>
            <a:r>
              <a:rPr lang="en-IN" sz="1600" dirty="0"/>
              <a:t>-style logic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72</TotalTime>
  <Words>1451</Words>
  <Application>Microsoft Office PowerPoint</Application>
  <PresentationFormat>Widescreen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Agentic AI for Personalized Course Pathways</vt:lpstr>
      <vt:lpstr>OUTLINE</vt:lpstr>
      <vt:lpstr>Problem Statement</vt:lpstr>
      <vt:lpstr>Proposed Solution</vt:lpstr>
      <vt:lpstr>PowerPoint Presentation</vt:lpstr>
      <vt:lpstr>System Approach/Tech Stacks</vt:lpstr>
      <vt:lpstr>PowerPoint Presentation</vt:lpstr>
      <vt:lpstr>Algorithm &amp; Deployment</vt:lpstr>
      <vt:lpstr>Result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Amit Prajapat</cp:lastModifiedBy>
  <cp:revision>25</cp:revision>
  <dcterms:created xsi:type="dcterms:W3CDTF">2021-05-26T16:50:10Z</dcterms:created>
  <dcterms:modified xsi:type="dcterms:W3CDTF">2025-08-03T15:00:22Z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