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6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7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71" r:id="rId5"/>
    <p:sldMasterId id="2147483811" r:id="rId6"/>
    <p:sldMasterId id="2147483814" r:id="rId7"/>
    <p:sldMasterId id="2147483849" r:id="rId8"/>
    <p:sldMasterId id="2147483883" r:id="rId9"/>
    <p:sldMasterId id="2147483917" r:id="rId10"/>
    <p:sldMasterId id="2147483973" r:id="rId11"/>
  </p:sldMasterIdLst>
  <p:notesMasterIdLst>
    <p:notesMasterId r:id="rId25"/>
  </p:notesMasterIdLst>
  <p:handoutMasterIdLst>
    <p:handoutMasterId r:id="rId26"/>
  </p:handoutMasterIdLst>
  <p:sldIdLst>
    <p:sldId id="1140" r:id="rId12"/>
    <p:sldId id="1142" r:id="rId13"/>
    <p:sldId id="1143" r:id="rId14"/>
    <p:sldId id="1144" r:id="rId15"/>
    <p:sldId id="1145" r:id="rId16"/>
    <p:sldId id="1146" r:id="rId17"/>
    <p:sldId id="1147" r:id="rId18"/>
    <p:sldId id="1148" r:id="rId19"/>
    <p:sldId id="1150" r:id="rId20"/>
    <p:sldId id="1151" r:id="rId21"/>
    <p:sldId id="1149" r:id="rId22"/>
    <p:sldId id="1152" r:id="rId23"/>
    <p:sldId id="115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N, Deepak" initials="AND" lastIdx="1" clrIdx="0">
    <p:extLst>
      <p:ext uri="{19B8F6BF-5375-455C-9EA6-DF929625EA0E}">
        <p15:presenceInfo xmlns:p15="http://schemas.microsoft.com/office/powerpoint/2012/main" userId="S-1-5-21-1343024091-879983540-725345543-622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D97FF"/>
    <a:srgbClr val="DDDFDF"/>
    <a:srgbClr val="2AD2C9"/>
    <a:srgbClr val="75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31" autoAdjust="0"/>
    <p:restoredTop sz="96145" autoAdjust="0"/>
  </p:normalViewPr>
  <p:slideViewPr>
    <p:cSldViewPr>
      <p:cViewPr varScale="1">
        <p:scale>
          <a:sx n="129" d="100"/>
          <a:sy n="129" d="100"/>
        </p:scale>
        <p:origin x="427" y="101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112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4/28/2022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April 28, 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74A90477-F864-462B-BF44-00D67B14D858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9296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0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57532966_RF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9448007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 smtClean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 smtClean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63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0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9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16E08157-2DC9-4745-A7A9-7046A8583708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90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April 28,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4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April 28,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4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0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April 28,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2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FDD7D378-E709-4062-9715-39E79557A063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139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3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5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C07C5E14-300D-4720-B5FE-54C7D96D4160}" type="datetime4">
              <a:rPr lang="en-US" sz="1400" kern="0">
                <a:solidFill>
                  <a:prstClr val="white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white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2694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2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8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6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C7BE07D-E945-4DDF-8452-20009392BF2F}" type="datetime4">
              <a:rPr lang="en-US" sz="1400" kern="0">
                <a:solidFill>
                  <a:prstClr val="white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white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1710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2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9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EFA54ACD-BEB7-4258-A5F3-653792456C00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284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0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9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0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April 28,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7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399C1EB-F401-4F7B-BD9C-AAA165C9F3D7}" type="datetime4">
              <a:rPr lang="en-US" sz="1400" kern="0">
                <a:solidFill>
                  <a:prstClr val="white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white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926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8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1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178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ECF1CC87-9C4B-4D13-B529-5EAF641302E2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230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AEFA413A-E630-4377-B30C-3545E98CC867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8646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D33DC54-2A66-493A-80B5-8303FBA5D0AD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387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April 28, 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6B45FFC-9EEF-4E69-85F5-C8F54747804D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684E3265-88A3-4C30-AE11-BFDF645909E9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6525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E9F763D2-AF56-4C60-80C7-7D8FC051005C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1432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905039DC-98B3-47E6-AD46-BA5B72AD8B4A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7000" y="6521116"/>
            <a:ext cx="762000" cy="18868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rgbClr val="000000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57787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A48AA38D-5CBD-4E44-A2EB-B3F38A5B8051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081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8F030E74-B79E-47A7-AA1C-BA3D00CC0B4A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253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00FDD7F1-9FB6-4CB9-BA1F-25B205B879F3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826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027D5831-B468-414C-94B5-F04EB43FC0AE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51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727A18C6-3F10-4266-96C9-5D014F3025B2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08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A6CB1722-4B46-4353-B583-721651D61489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63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April 28, 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8B8B1958-F972-48E2-B30C-3D9C71EE7ED1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558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F2CF142-9C82-4C83-9B6A-8077B879C1B8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9C259EE5-F25B-4563-AE58-6B042DD986DA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948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F4CAB0D1-A256-4DFA-8583-35D5EE4CD0DF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54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0BBCA58-86AD-4F40-BF66-913A1183EE47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016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FB395617-A7D9-4AE8-82B6-3D0A191CDCBE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3162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403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77C6BA28-E443-46F5-AE73-D543F89EF748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8839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1452EE1A-1BE0-474E-808D-00D5A7797660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0482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with Pictur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April 28, 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114253" y="6040541"/>
            <a:ext cx="921720" cy="6656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kern="0" dirty="0">
              <a:solidFill>
                <a:prstClr val="white"/>
              </a:solidFill>
              <a:sym typeface="Arial"/>
              <a:rtl val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87000" y="6521116"/>
            <a:ext cx="762000" cy="18868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rgbClr val="000000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rPr>
              <a:t>DRAFT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4540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itle with sub-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287000" y="6521116"/>
            <a:ext cx="762000" cy="18868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rgbClr val="000000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9521635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952513"/>
            <a:ext cx="53644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4669" y="1952513"/>
            <a:ext cx="53644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651970" y="6561744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US" sz="794" kern="0" noProof="1">
                <a:solidFill>
                  <a:srgbClr val="000000"/>
                </a:solidFill>
                <a:cs typeface="Arial" pitchFamily="34" charset="0"/>
                <a:sym typeface="Arial"/>
                <a:rtl val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6184669" y="6420542"/>
            <a:ext cx="3934691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kern="0" noProof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642848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412"/>
              </a:lnSpc>
            </a:pPr>
            <a:endParaRPr lang="en-US" sz="1412" kern="0" noProof="1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5"/>
            </p:custDataLst>
          </p:nvPr>
        </p:nvSpPr>
        <p:spPr>
          <a:xfrm>
            <a:off x="642851" y="750346"/>
            <a:ext cx="665018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kern="0" noProof="1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6"/>
            </p:custDataLst>
          </p:nvPr>
        </p:nvSpPr>
        <p:spPr>
          <a:xfrm>
            <a:off x="3999350" y="475572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94" kern="0" noProof="1">
                <a:solidFill>
                  <a:srgbClr val="000000"/>
                </a:solidFill>
                <a:cs typeface="Arial"/>
                <a:sym typeface="Arial"/>
                <a:rtl val="0"/>
              </a:rPr>
              <a:t>19/12/2011 C:\Documents and Settings\HMCGAIL001\My Documents\Proposals\Verizon\Finance Transformation\Verizon Finance Transformation 20111219 v13.pptx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461818" y="906684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068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080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2"/>
            <a:ext cx="5304901" cy="46481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7499" y="1447802"/>
            <a:ext cx="5304901" cy="46481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B930-EA4B-4700-82FB-555171D85BF0}" type="datetime1">
              <a:rPr lang="en-US" smtClean="0">
                <a:solidFill>
                  <a:prstClr val="black"/>
                </a:solidFill>
              </a:rPr>
              <a:pPr/>
              <a:t>4/28/2022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529-88FB-432A-ADB3-D096B7AB481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6AC-7079-4FC7-A5EB-A6F5D12B00AB}" type="datetime3">
              <a:rPr lang="en-US" smtClean="0">
                <a:solidFill>
                  <a:prstClr val="black"/>
                </a:solidFill>
              </a:rPr>
              <a:pPr/>
              <a:t>28 April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Confidential –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6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  <a:lvl2pPr>
              <a:defRPr>
                <a:latin typeface="HP Simplified" panose="020B0604020204020204" pitchFamily="34" charset="0"/>
              </a:defRPr>
            </a:lvl2pPr>
            <a:lvl3pPr>
              <a:defRPr>
                <a:latin typeface="HP Simplified" panose="020B0604020204020204" pitchFamily="34" charset="0"/>
              </a:defRPr>
            </a:lvl3pPr>
            <a:lvl4pPr>
              <a:defRPr>
                <a:latin typeface="HP Simplified" panose="020B0604020204020204" pitchFamily="34" charset="0"/>
              </a:defRPr>
            </a:lvl4pPr>
            <a:lvl5pPr>
              <a:defRPr>
                <a:latin typeface="HP Simplified" panose="020B0604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April 28, 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HP Simplified" panose="020B0604020204020204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HP Simplified" panose="020B0604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  <a:lvl2pPr>
              <a:defRPr>
                <a:latin typeface="HP Simplified" panose="020B0604020204020204" pitchFamily="34" charset="0"/>
              </a:defRPr>
            </a:lvl2pPr>
            <a:lvl3pPr>
              <a:defRPr>
                <a:latin typeface="HP Simplified" panose="020B0604020204020204" pitchFamily="34" charset="0"/>
              </a:defRPr>
            </a:lvl3pPr>
            <a:lvl4pPr>
              <a:defRPr>
                <a:latin typeface="HP Simplified" panose="020B0604020204020204" pitchFamily="34" charset="0"/>
              </a:defRPr>
            </a:lvl4pPr>
            <a:lvl5pPr>
              <a:defRPr>
                <a:latin typeface="HP Simplified" panose="020B0604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HP Simplified" panose="020B0604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4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April 28, 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April 28, 2022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2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371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3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8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8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April 28,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3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April 28,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8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April 28,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9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1D654495-4BF5-4727-99D4-DFD1D0597350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28,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317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tags" Target="../tags/tag2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theme" Target="../theme/theme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theme" Target="../theme/theme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26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29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24" Type="http://schemas.openxmlformats.org/officeDocument/2006/relationships/slideLayout" Target="../slideLayouts/slideLayout128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7.xml"/><Relationship Id="rId28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31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6.xml"/><Relationship Id="rId27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20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45.xml"/><Relationship Id="rId19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Relationship Id="rId22" Type="http://schemas.openxmlformats.org/officeDocument/2006/relationships/slideLayout" Target="../slideLayouts/slideLayout1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April 28, 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54" r:id="rId3"/>
    <p:sldLayoutId id="2147483679" r:id="rId4"/>
    <p:sldLayoutId id="2147483652" r:id="rId5"/>
    <p:sldLayoutId id="2147483672" r:id="rId6"/>
    <p:sldLayoutId id="214748367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9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latin typeface="HP Simplified" panose="020B0604020204020204" pitchFamily="34" charset="0"/>
              <a:sym typeface="Arial"/>
              <a:rtl val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9306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  <p:sldLayoutId id="2147483799" r:id="rId26"/>
    <p:sldLayoutId id="2147483800" r:id="rId27"/>
    <p:sldLayoutId id="2147483801" r:id="rId28"/>
    <p:sldLayoutId id="2147483802" r:id="rId29"/>
    <p:sldLayoutId id="2147483803" r:id="rId30"/>
    <p:sldLayoutId id="2147483804" r:id="rId31"/>
    <p:sldLayoutId id="2147483805" r:id="rId32"/>
    <p:sldLayoutId id="2147483806" r:id="rId33"/>
    <p:sldLayoutId id="2147483807" r:id="rId34"/>
    <p:sldLayoutId id="2147483808" r:id="rId35"/>
    <p:sldLayoutId id="2147483809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P Simplified" panose="020B0604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3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  <p:sldLayoutId id="2147483841" r:id="rId23"/>
    <p:sldLayoutId id="2147483842" r:id="rId24"/>
    <p:sldLayoutId id="2147483843" r:id="rId25"/>
    <p:sldLayoutId id="2147483844" r:id="rId26"/>
    <p:sldLayoutId id="2147483845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871" r:id="rId20"/>
    <p:sldLayoutId id="2147483872" r:id="rId21"/>
    <p:sldLayoutId id="2147483873" r:id="rId22"/>
    <p:sldLayoutId id="2147483874" r:id="rId23"/>
    <p:sldLayoutId id="2147483875" r:id="rId24"/>
    <p:sldLayoutId id="2147483876" r:id="rId25"/>
    <p:sldLayoutId id="2147483877" r:id="rId26"/>
    <p:sldLayoutId id="2147483878" r:id="rId27"/>
    <p:sldLayoutId id="2147483879" r:id="rId28"/>
    <p:sldLayoutId id="2147483880" r:id="rId29"/>
    <p:sldLayoutId id="2147483881" r:id="rId30"/>
    <p:sldLayoutId id="2147483882" r:id="rId31"/>
    <p:sldLayoutId id="2147483987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04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66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  <p:sldLayoutId id="2147483935" r:id="rId18"/>
    <p:sldLayoutId id="2147483936" r:id="rId19"/>
    <p:sldLayoutId id="2147483937" r:id="rId20"/>
    <p:sldLayoutId id="2147483938" r:id="rId21"/>
    <p:sldLayoutId id="2147483939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28,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6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2" r:id="rId8"/>
    <p:sldLayoutId id="2147483983" r:id="rId9"/>
    <p:sldLayoutId id="214748398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dev/user_guide/10min.html" TargetMode="External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br>
              <a:rPr lang="en-US" dirty="0" smtClean="0"/>
            </a:br>
            <a:r>
              <a:rPr lang="en-US" dirty="0" smtClean="0"/>
              <a:t>Session - 3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April 2022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Sachin Chorge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(Using Python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10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232" y="1295400"/>
            <a:ext cx="10744359" cy="502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What is the output of the following code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Var1= 5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Var2= 10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Var3= “7”</a:t>
            </a:r>
          </a:p>
          <a:p>
            <a:pPr lvl="1">
              <a:lnSpc>
                <a:spcPct val="90000"/>
              </a:lnSpc>
            </a:pP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Var1 + Var2 + Var3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aList</a:t>
            </a:r>
            <a:r>
              <a:rPr lang="en-US" sz="2800" dirty="0"/>
              <a:t> = [4, 8, 12, 16]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</a:t>
            </a:r>
            <a:r>
              <a:rPr lang="en-US" sz="2800" dirty="0" err="1" smtClean="0"/>
              <a:t>aList</a:t>
            </a:r>
            <a:r>
              <a:rPr lang="en-US" sz="2800" dirty="0" smtClean="0"/>
              <a:t>[1:4</a:t>
            </a:r>
            <a:r>
              <a:rPr lang="en-US" sz="2800" dirty="0"/>
              <a:t>] = [20, 24, 28]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print(</a:t>
            </a:r>
            <a:r>
              <a:rPr lang="en-US" sz="2800" dirty="0" err="1" smtClean="0"/>
              <a:t>aList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45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(Using Python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11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232" y="1295400"/>
            <a:ext cx="10744359" cy="502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Find all of the numbers from 1–1000 that are divisible by </a:t>
            </a:r>
            <a:r>
              <a:rPr lang="en-US" sz="2800" dirty="0" smtClean="0"/>
              <a:t>8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string = "Practice Problems to check participants knowledge on python introduction.“</a:t>
            </a:r>
          </a:p>
          <a:p>
            <a:pPr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Count the number of spaces in a string</a:t>
            </a:r>
          </a:p>
          <a:p>
            <a:pPr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Find all of the words in a string that are more than 6 letters</a:t>
            </a:r>
          </a:p>
          <a:p>
            <a:pPr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a dictionary comprehension to count the length of each word in above sentence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3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(Using Python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232" y="1295400"/>
            <a:ext cx="10744359" cy="502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List1= [1,2,3]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List2= List1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List2.append(4)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Print(List1)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 python List is mutable, True or False?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14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(Using Python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13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232" y="1295400"/>
            <a:ext cx="10744359" cy="502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"welcome to the beautiful world of </a:t>
            </a:r>
            <a:r>
              <a:rPr lang="en-US" sz="2800" dirty="0" smtClean="0"/>
              <a:t>python“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What is the function to convert the above string to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“Welcome To The Beautiful World Of Python”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What is a diagonal matrix?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83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43000"/>
            <a:ext cx="10969784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Pandas is the most popular library for data analysis.</a:t>
            </a:r>
          </a:p>
          <a:p>
            <a:pPr marL="0" indent="0">
              <a:buNone/>
            </a:pPr>
            <a:r>
              <a:rPr lang="en-US" dirty="0" smtClean="0"/>
              <a:t>There are two core objects in pandas: the </a:t>
            </a:r>
            <a:r>
              <a:rPr lang="en-US" dirty="0" err="1" smtClean="0"/>
              <a:t>Dataframe</a:t>
            </a:r>
            <a:r>
              <a:rPr lang="en-US" dirty="0" smtClean="0"/>
              <a:t> and the Series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use pandas, you will typically start with the following line of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09911"/>
            <a:ext cx="3209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91916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" y="1143000"/>
            <a:ext cx="1046293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5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" y="1143000"/>
            <a:ext cx="1046293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6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" y="1143000"/>
            <a:ext cx="1046293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r>
              <a:rPr lang="en-US" dirty="0" smtClean="0"/>
              <a:t> from a csv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7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353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pandas from user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8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441" y="1143000"/>
            <a:ext cx="11049159" cy="685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pandas.pydata.org/pandas-docs/dev/user_guide/10min.html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441" y="1981200"/>
            <a:ext cx="10363359" cy="411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Topics to refer from user guide.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(Using Python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9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232" y="1295400"/>
            <a:ext cx="10744359" cy="502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a,b</a:t>
            </a:r>
            <a:r>
              <a:rPr lang="en-US" sz="2800" dirty="0" smtClean="0"/>
              <a:t> = 1,5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which gives a= 1 and b= 5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Write the code to swap the numbers, i.e. a= 5, b= 1.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What is the output of the below code.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=  “Tiger”*2*3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print(</a:t>
            </a:r>
            <a:r>
              <a:rPr lang="en-US" sz="2800" dirty="0" err="1" smtClean="0"/>
              <a:t>Var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9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_v2.potx [Read-Only]" id="{CBF74BDD-6C94-4398-B902-0B4DDEA509F2}" vid="{05698389-9781-4173-9836-881E15BA0581}"/>
    </a:ext>
  </a:extLst>
</a:theme>
</file>

<file path=ppt/theme/theme10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ppt/theme/theme2.xml><?xml version="1.0" encoding="utf-8"?>
<a:theme xmlns:a="http://schemas.openxmlformats.org/drawingml/2006/main" name="1_HP_Standard_Arial_16x9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3"/>
          </a:solidFill>
          <a:miter lim="800000"/>
        </a:ln>
        <a:effectLst/>
      </a:spPr>
      <a:bodyPr lIns="121899" tIns="121899" rIns="121899" bIns="121920" rtlCol="0" anchor="t" anchorCtr="0"/>
      <a:lstStyle>
        <a:defPPr algn="ctr">
          <a:defRPr sz="1100" b="1" dirty="0" smtClean="0">
            <a:solidFill>
              <a:schemeClr val="accent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4.xml><?xml version="1.0" encoding="utf-8"?>
<a:theme xmlns:a="http://schemas.openxmlformats.org/drawingml/2006/main" name="HPE_Standard_Metric_16x9_080117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5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6.xml><?xml version="1.0" encoding="utf-8"?>
<a:theme xmlns:a="http://schemas.openxmlformats.org/drawingml/2006/main" name="2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7.xml><?xml version="1.0" encoding="utf-8"?>
<a:theme xmlns:a="http://schemas.openxmlformats.org/drawingml/2006/main" name="2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8.xml><?xml version="1.0" encoding="utf-8"?>
<a:theme xmlns:a="http://schemas.openxmlformats.org/drawingml/2006/main" name="3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_v2.potx [Read-Only]" id="{CBF74BDD-6C94-4398-B902-0B4DDEA509F2}" vid="{05698389-9781-4173-9836-881E15BA0581}"/>
    </a:ext>
  </a:extLst>
</a:theme>
</file>

<file path=ppt/theme/theme9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B43E9C0311F84CB4CC1A7E23F4A4B5" ma:contentTypeVersion="0" ma:contentTypeDescription="Create a new document." ma:contentTypeScope="" ma:versionID="5899c062513700afdd341422729218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2523D-ACE9-44F4-BB64-F8492BA9C3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62066-3068-47B8-A49B-ABC53BD58B9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98D63B-62BD-43C6-8184-9E7A1ED24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HPE_Standard_Arial_16x9_v2</Template>
  <TotalTime>121533</TotalTime>
  <Words>345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HP Simplified</vt:lpstr>
      <vt:lpstr>MetricHPE</vt:lpstr>
      <vt:lpstr>HPE_Standard_Arial_16x9_v2</vt:lpstr>
      <vt:lpstr>1_HP_Standard_Arial_16x9</vt:lpstr>
      <vt:lpstr>HPE_Standard_Arial_16x9_v5</vt:lpstr>
      <vt:lpstr>HPE_Standard_Metric_16x9_080117</vt:lpstr>
      <vt:lpstr>1_HPE_Standard_Arial_16x9_v2</vt:lpstr>
      <vt:lpstr>2_HPE_Standard_Arial_16x9_v2</vt:lpstr>
      <vt:lpstr>2_HPE_Standard_Arial_16x9_v5</vt:lpstr>
      <vt:lpstr>3_HPE_Standard_Arial_16x9_v2</vt:lpstr>
      <vt:lpstr>think-cell Slide</vt:lpstr>
      <vt:lpstr>Introduction to Python Session - 3</vt:lpstr>
      <vt:lpstr>Pandas</vt:lpstr>
      <vt:lpstr>Pandas</vt:lpstr>
      <vt:lpstr>Create dataframe from a dictionary</vt:lpstr>
      <vt:lpstr>Create Dataframe from a dictionary</vt:lpstr>
      <vt:lpstr>Create Dataframe from a dictionary</vt:lpstr>
      <vt:lpstr>Read Dataframe from a csv file</vt:lpstr>
      <vt:lpstr>Learn pandas from user guide</vt:lpstr>
      <vt:lpstr>Quiz (Using Python code)</vt:lpstr>
      <vt:lpstr>Quiz (Using Python code)</vt:lpstr>
      <vt:lpstr>Quiz (Using Python code)</vt:lpstr>
      <vt:lpstr>Quiz (Using Python code)</vt:lpstr>
      <vt:lpstr>Quiz (Using Python code)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Ball, Jeffrey</dc:creator>
  <cp:lastModifiedBy>Chorge, Sachin J</cp:lastModifiedBy>
  <cp:revision>1653</cp:revision>
  <dcterms:created xsi:type="dcterms:W3CDTF">2016-08-01T11:50:17Z</dcterms:created>
  <dcterms:modified xsi:type="dcterms:W3CDTF">2022-04-28T15:27:34Z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0x01010011B43E9C0311F84CB4CC1A7E23F4A4B5</vt:lpwstr>
  </property>
</Properties>
</file>