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6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7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71" r:id="rId5"/>
    <p:sldMasterId id="2147483811" r:id="rId6"/>
    <p:sldMasterId id="2147483814" r:id="rId7"/>
    <p:sldMasterId id="2147483849" r:id="rId8"/>
    <p:sldMasterId id="2147483883" r:id="rId9"/>
    <p:sldMasterId id="2147483917" r:id="rId10"/>
    <p:sldMasterId id="2147483973" r:id="rId11"/>
  </p:sldMasterIdLst>
  <p:notesMasterIdLst>
    <p:notesMasterId r:id="rId33"/>
  </p:notesMasterIdLst>
  <p:handoutMasterIdLst>
    <p:handoutMasterId r:id="rId34"/>
  </p:handoutMasterIdLst>
  <p:sldIdLst>
    <p:sldId id="1140" r:id="rId12"/>
    <p:sldId id="1142" r:id="rId13"/>
    <p:sldId id="1318" r:id="rId14"/>
    <p:sldId id="1307" r:id="rId15"/>
    <p:sldId id="1308" r:id="rId16"/>
    <p:sldId id="1317" r:id="rId17"/>
    <p:sldId id="1309" r:id="rId18"/>
    <p:sldId id="1311" r:id="rId19"/>
    <p:sldId id="1310" r:id="rId20"/>
    <p:sldId id="1312" r:id="rId21"/>
    <p:sldId id="1313" r:id="rId22"/>
    <p:sldId id="1314" r:id="rId23"/>
    <p:sldId id="1315" r:id="rId24"/>
    <p:sldId id="1316" r:id="rId25"/>
    <p:sldId id="1319" r:id="rId26"/>
    <p:sldId id="1320" r:id="rId27"/>
    <p:sldId id="1321" r:id="rId28"/>
    <p:sldId id="1325" r:id="rId29"/>
    <p:sldId id="1322" r:id="rId30"/>
    <p:sldId id="1323" r:id="rId31"/>
    <p:sldId id="1324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N, Deepak" initials="AND" lastIdx="1" clrIdx="0">
    <p:extLst>
      <p:ext uri="{19B8F6BF-5375-455C-9EA6-DF929625EA0E}">
        <p15:presenceInfo xmlns:p15="http://schemas.microsoft.com/office/powerpoint/2012/main" userId="S-1-5-21-1343024091-879983540-725345543-622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D97FF"/>
    <a:srgbClr val="DDDFDF"/>
    <a:srgbClr val="2AD2C9"/>
    <a:srgbClr val="75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8" autoAdjust="0"/>
    <p:restoredTop sz="89695" autoAdjust="0"/>
  </p:normalViewPr>
  <p:slideViewPr>
    <p:cSldViewPr>
      <p:cViewPr varScale="1">
        <p:scale>
          <a:sx n="120" d="100"/>
          <a:sy n="120" d="100"/>
        </p:scale>
        <p:origin x="432" y="91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112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4/21/2022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April 21, 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74A90477-F864-462B-BF44-00D67B14D858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9296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0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ttyImages-157532966_RF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9448007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 smtClean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 smtClean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63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0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9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16E08157-2DC9-4745-A7A9-7046A8583708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90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April 21,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4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April 21,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4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0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April 21,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2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FDD7D378-E709-4062-9715-39E79557A063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139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3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8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5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C07C5E14-300D-4720-B5FE-54C7D96D4160}" type="datetime4">
              <a:rPr lang="en-US" sz="1400" kern="0">
                <a:solidFill>
                  <a:prstClr val="white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white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2694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2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8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6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C7BE07D-E945-4DDF-8452-20009392BF2F}" type="datetime4">
              <a:rPr lang="en-US" sz="1400" kern="0">
                <a:solidFill>
                  <a:prstClr val="white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white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sym typeface="Arial"/>
              <a:rtl val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1710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2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9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EFA54ACD-BEB7-4258-A5F3-653792456C00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284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0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9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0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April 21,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76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white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399C1EB-F401-4F7B-BD9C-AAA165C9F3D7}" type="datetime4">
              <a:rPr lang="en-US" sz="1400" kern="0">
                <a:solidFill>
                  <a:prstClr val="white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white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white"/>
              </a:solidFill>
              <a:cs typeface="Arial"/>
              <a:sym typeface="Arial"/>
              <a:rtl val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926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8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1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178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ECF1CC87-9C4B-4D13-B529-5EAF641302E2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230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AEFA413A-E630-4377-B30C-3545E98CC867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8646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D33DC54-2A66-493A-80B5-8303FBA5D0AD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387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April 21, 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6B45FFC-9EEF-4E69-85F5-C8F54747804D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684E3265-88A3-4C30-AE11-BFDF645909E9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6525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E9F763D2-AF56-4C60-80C7-7D8FC051005C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1432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905039DC-98B3-47E6-AD46-BA5B72AD8B4A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7000" y="6521116"/>
            <a:ext cx="762000" cy="18868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rgbClr val="000000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57787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A48AA38D-5CBD-4E44-A2EB-B3F38A5B8051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081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8F030E74-B79E-47A7-AA1C-BA3D00CC0B4A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253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00FDD7F1-9FB6-4CB9-BA1F-25B205B879F3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826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027D5831-B468-414C-94B5-F04EB43FC0AE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51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727A18C6-3F10-4266-96C9-5D014F3025B2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08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A6CB1722-4B46-4353-B583-721651D61489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631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April 21, 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8B8B1958-F972-48E2-B30C-3D9C71EE7ED1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558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F2CF142-9C82-4C83-9B6A-8077B879C1B8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9C259EE5-F25B-4563-AE58-6B042DD986DA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948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F4CAB0D1-A256-4DFA-8583-35D5EE4CD0DF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54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B0BBCA58-86AD-4F40-BF66-913A1183EE47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0016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FB395617-A7D9-4AE8-82B6-3D0A191CDCBE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3162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403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77C6BA28-E443-46F5-AE73-D543F89EF748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8839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1452EE1A-1BE0-474E-808D-00D5A7797660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0482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with Pictur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April 21, 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114253" y="6040541"/>
            <a:ext cx="921720" cy="6656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kern="0" dirty="0">
              <a:solidFill>
                <a:prstClr val="white"/>
              </a:solidFill>
              <a:sym typeface="Arial"/>
              <a:rtl val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87000" y="6521116"/>
            <a:ext cx="762000" cy="18868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rgbClr val="000000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rPr>
              <a:t>DRAFT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4540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itle with sub-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211667" cy="21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211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287000" y="6521116"/>
            <a:ext cx="762000" cy="188682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kern="0" dirty="0">
                <a:solidFill>
                  <a:srgbClr val="000000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9521635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952513"/>
            <a:ext cx="53644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4669" y="1952513"/>
            <a:ext cx="53644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651970" y="6561744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US" sz="794" kern="0" noProof="1">
                <a:solidFill>
                  <a:srgbClr val="000000"/>
                </a:solidFill>
                <a:cs typeface="Arial" pitchFamily="34" charset="0"/>
                <a:sym typeface="Arial"/>
                <a:rtl val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6184669" y="6420542"/>
            <a:ext cx="3934691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en-US" sz="794" kern="0" noProof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642848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412"/>
              </a:lnSpc>
            </a:pPr>
            <a:endParaRPr lang="en-US" sz="1412" kern="0" noProof="1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5"/>
            </p:custDataLst>
          </p:nvPr>
        </p:nvSpPr>
        <p:spPr>
          <a:xfrm>
            <a:off x="642851" y="750346"/>
            <a:ext cx="6650182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794" kern="0" noProof="1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6"/>
            </p:custDataLst>
          </p:nvPr>
        </p:nvSpPr>
        <p:spPr>
          <a:xfrm>
            <a:off x="3999350" y="475572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94" kern="0" noProof="1">
                <a:solidFill>
                  <a:srgbClr val="000000"/>
                </a:solidFill>
                <a:cs typeface="Arial"/>
                <a:sym typeface="Arial"/>
                <a:rtl val="0"/>
              </a:rPr>
              <a:t>19/12/2011 C:\Documents and Settings\HMCGAIL001\My Documents\Proposals\Verizon\Finance Transformation\Verizon Finance Transformation 20111219 v13.pptx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461818" y="906684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068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2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080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2"/>
            <a:ext cx="5304901" cy="46481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7499" y="1447802"/>
            <a:ext cx="5304901" cy="46481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B930-EA4B-4700-82FB-555171D85BF0}" type="datetime1">
              <a:rPr lang="en-US" smtClean="0">
                <a:solidFill>
                  <a:prstClr val="black"/>
                </a:solidFill>
              </a:rPr>
              <a:pPr/>
              <a:t>4/21/2022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6529-88FB-432A-ADB3-D096B7AB481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6AC-7079-4FC7-A5EB-A6F5D12B00AB}" type="datetime3">
              <a:rPr lang="en-US" smtClean="0">
                <a:solidFill>
                  <a:prstClr val="black"/>
                </a:solidFill>
              </a:rPr>
              <a:pPr/>
              <a:t>21 April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Confidential – For Training Purposes Only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6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  <a:lvl2pPr>
              <a:defRPr>
                <a:latin typeface="HP Simplified" panose="020B0604020204020204" pitchFamily="34" charset="0"/>
              </a:defRPr>
            </a:lvl2pPr>
            <a:lvl3pPr>
              <a:defRPr>
                <a:latin typeface="HP Simplified" panose="020B0604020204020204" pitchFamily="34" charset="0"/>
              </a:defRPr>
            </a:lvl3pPr>
            <a:lvl4pPr>
              <a:defRPr>
                <a:latin typeface="HP Simplified" panose="020B0604020204020204" pitchFamily="34" charset="0"/>
              </a:defRPr>
            </a:lvl4pPr>
            <a:lvl5pPr>
              <a:defRPr>
                <a:latin typeface="HP Simplified" panose="020B0604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April 21, 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HP Simplified" panose="020B0604020204020204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HP Simplified" panose="020B0604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  <a:lvl2pPr>
              <a:defRPr>
                <a:latin typeface="HP Simplified" panose="020B0604020204020204" pitchFamily="34" charset="0"/>
              </a:defRPr>
            </a:lvl2pPr>
            <a:lvl3pPr>
              <a:defRPr>
                <a:latin typeface="HP Simplified" panose="020B0604020204020204" pitchFamily="34" charset="0"/>
              </a:defRPr>
            </a:lvl3pPr>
            <a:lvl4pPr>
              <a:defRPr>
                <a:latin typeface="HP Simplified" panose="020B0604020204020204" pitchFamily="34" charset="0"/>
              </a:defRPr>
            </a:lvl4pPr>
            <a:lvl5pPr>
              <a:defRPr>
                <a:latin typeface="HP Simplified" panose="020B0604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HP Simplified" panose="020B0604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P Simplified" panose="020B0604020204020204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4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2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April 21, 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tricHPE" panose="020B050303020206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>
                <a:latin typeface="MetricHPE" panose="020B0503030202060203" pitchFamily="34" charset="0"/>
              </a:defRPr>
            </a:lvl1pPr>
            <a:lvl2pPr>
              <a:defRPr sz="1600">
                <a:latin typeface="MetricHPE" panose="020B0503030202060203" pitchFamily="34" charset="0"/>
              </a:defRPr>
            </a:lvl2pPr>
            <a:lvl3pPr>
              <a:defRPr sz="1400">
                <a:latin typeface="MetricHPE" panose="020B0503030202060203" pitchFamily="34" charset="0"/>
              </a:defRPr>
            </a:lvl3pPr>
            <a:lvl4pPr>
              <a:defRPr sz="1200">
                <a:latin typeface="MetricHPE" panose="020B0503030202060203" pitchFamily="34" charset="0"/>
              </a:defRPr>
            </a:lvl4pPr>
            <a:lvl5pPr>
              <a:defRPr sz="1200">
                <a:latin typeface="MetricHPE" panose="020B050303020206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>
                <a:latin typeface="MetricHPE" panose="020B0503030202060203" pitchFamily="34" charset="0"/>
              </a:defRPr>
            </a:lvl1pPr>
            <a:lvl2pPr>
              <a:defRPr sz="1400">
                <a:latin typeface="MetricHPE" panose="020B0503030202060203" pitchFamily="34" charset="0"/>
              </a:defRPr>
            </a:lvl2pPr>
            <a:lvl3pPr>
              <a:defRPr sz="1200">
                <a:latin typeface="MetricHPE" panose="020B0503030202060203" pitchFamily="34" charset="0"/>
              </a:defRPr>
            </a:lvl3pPr>
            <a:lvl4pPr>
              <a:defRPr sz="1100">
                <a:latin typeface="MetricHPE" panose="020B0503030202060203" pitchFamily="34" charset="0"/>
              </a:defRPr>
            </a:lvl4pPr>
            <a:lvl5pPr>
              <a:defRPr sz="1100">
                <a:latin typeface="MetricHPE" panose="020B0503030202060203" pitchFamily="34" charset="0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April 21, 2022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2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371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3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8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8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April 21,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3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April 21,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400" kern="0" dirty="0">
                <a:solidFill>
                  <a:prstClr val="black"/>
                </a:solidFill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8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April 21, 2022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9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1D654495-4BF5-4727-99D4-DFD1D0597350}" type="datetime4">
              <a:rPr lang="en-US" sz="1400" kern="0">
                <a:solidFill>
                  <a:prstClr val="black"/>
                </a:solidFill>
                <a:cs typeface="Arial"/>
                <a:sym typeface="Arial"/>
                <a:rtl val="0"/>
              </a:rPr>
              <a:pPr/>
              <a:t>April 21, 2022</a:t>
            </a:fld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z="1400" kern="0" dirty="0">
                <a:solidFill>
                  <a:prstClr val="black"/>
                </a:solidFill>
                <a:cs typeface="Arial"/>
                <a:sym typeface="Arial"/>
                <a:rtl val="0"/>
              </a:rPr>
              <a:t>Private | Confidential | Internal Use Only </a:t>
            </a:r>
            <a:endParaRPr sz="1400" kern="0" dirty="0">
              <a:solidFill>
                <a:prstClr val="black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317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1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2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tags" Target="../tags/tag2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theme" Target="../theme/theme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theme" Target="../theme/theme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26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29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24" Type="http://schemas.openxmlformats.org/officeDocument/2006/relationships/slideLayout" Target="../slideLayouts/slideLayout128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7.xml"/><Relationship Id="rId28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31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6.xml"/><Relationship Id="rId27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20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45.xml"/><Relationship Id="rId19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Relationship Id="rId22" Type="http://schemas.openxmlformats.org/officeDocument/2006/relationships/slideLayout" Target="../slideLayouts/slideLayout1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April 21, 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54" r:id="rId3"/>
    <p:sldLayoutId id="2147483679" r:id="rId4"/>
    <p:sldLayoutId id="2147483652" r:id="rId5"/>
    <p:sldLayoutId id="2147483672" r:id="rId6"/>
    <p:sldLayoutId id="214748367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2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400" kern="0" dirty="0">
              <a:solidFill>
                <a:prstClr val="white"/>
              </a:solidFill>
              <a:latin typeface="HP Simplified" panose="020B0604020204020204" pitchFamily="34" charset="0"/>
              <a:sym typeface="Arial"/>
              <a:rtl val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400" kern="0" dirty="0">
                <a:solidFill>
                  <a:prstClr val="black"/>
                </a:solidFill>
                <a:latin typeface="HP Simplified" panose="020B0604020204020204" pitchFamily="34" charset="0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1699648" y="6490850"/>
            <a:ext cx="187552" cy="1661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fld id="{305F9D51-E17F-4447-984A-61DB72565C2B}" type="slidenum">
              <a:rPr lang="en-GB" sz="1200" kern="0">
                <a:solidFill>
                  <a:srgbClr val="425563">
                    <a:lumMod val="60000"/>
                    <a:lumOff val="40000"/>
                  </a:srgbClr>
                </a:solidFill>
                <a:cs typeface="Arial"/>
                <a:sym typeface="Arial"/>
                <a:rtl val="0"/>
              </a:rPr>
              <a:pPr>
                <a:lnSpc>
                  <a:spcPct val="90000"/>
                </a:lnSpc>
              </a:pPr>
              <a:t>‹#›</a:t>
            </a:fld>
            <a:endParaRPr lang="en-GB" sz="1200" kern="0" dirty="0">
              <a:solidFill>
                <a:srgbClr val="425563">
                  <a:lumMod val="60000"/>
                  <a:lumOff val="40000"/>
                </a:srgbClr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9306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  <p:sldLayoutId id="2147483798" r:id="rId25"/>
    <p:sldLayoutId id="2147483799" r:id="rId26"/>
    <p:sldLayoutId id="2147483800" r:id="rId27"/>
    <p:sldLayoutId id="2147483801" r:id="rId28"/>
    <p:sldLayoutId id="2147483802" r:id="rId29"/>
    <p:sldLayoutId id="2147483803" r:id="rId30"/>
    <p:sldLayoutId id="2147483804" r:id="rId31"/>
    <p:sldLayoutId id="2147483805" r:id="rId32"/>
    <p:sldLayoutId id="2147483806" r:id="rId33"/>
    <p:sldLayoutId id="2147483807" r:id="rId34"/>
    <p:sldLayoutId id="2147483808" r:id="rId35"/>
    <p:sldLayoutId id="2147483809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P Simplified" panose="020B0604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P Simplified" panose="020B0604020204020204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Private | Confidential | Internal Use Only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0272" y="6248401"/>
            <a:ext cx="969471" cy="390524"/>
            <a:chOff x="610272" y="6248401"/>
            <a:chExt cx="969471" cy="390524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10272" y="6248401"/>
              <a:ext cx="332015" cy="9219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10272" y="6400500"/>
              <a:ext cx="969471" cy="238425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3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  <p:sldLayoutId id="2147483841" r:id="rId23"/>
    <p:sldLayoutId id="2147483842" r:id="rId24"/>
    <p:sldLayoutId id="2147483843" r:id="rId25"/>
    <p:sldLayoutId id="2147483844" r:id="rId26"/>
    <p:sldLayoutId id="2147483845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MetricHPE" panose="020B05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871" r:id="rId20"/>
    <p:sldLayoutId id="2147483872" r:id="rId21"/>
    <p:sldLayoutId id="2147483873" r:id="rId22"/>
    <p:sldLayoutId id="2147483874" r:id="rId23"/>
    <p:sldLayoutId id="2147483875" r:id="rId24"/>
    <p:sldLayoutId id="2147483876" r:id="rId25"/>
    <p:sldLayoutId id="2147483877" r:id="rId26"/>
    <p:sldLayoutId id="2147483878" r:id="rId27"/>
    <p:sldLayoutId id="2147483879" r:id="rId28"/>
    <p:sldLayoutId id="2147483880" r:id="rId29"/>
    <p:sldLayoutId id="2147483881" r:id="rId30"/>
    <p:sldLayoutId id="2147483882" r:id="rId31"/>
    <p:sldLayoutId id="2147483987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04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66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  <p:sldLayoutId id="2147483935" r:id="rId18"/>
    <p:sldLayoutId id="2147483936" r:id="rId19"/>
    <p:sldLayoutId id="2147483937" r:id="rId20"/>
    <p:sldLayoutId id="2147483938" r:id="rId21"/>
    <p:sldLayoutId id="2147483939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April 21, 2022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6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2" r:id="rId8"/>
    <p:sldLayoutId id="2147483983" r:id="rId9"/>
    <p:sldLayoutId id="2147483984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April 2022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Sachin Chorge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6" y="945418"/>
            <a:ext cx="9448800" cy="530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8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53"/>
          <a:stretch/>
        </p:blipFill>
        <p:spPr>
          <a:xfrm>
            <a:off x="685800" y="983518"/>
            <a:ext cx="4611151" cy="2102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230757" cy="146610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296951" y="685800"/>
            <a:ext cx="0" cy="5745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130" y="939795"/>
            <a:ext cx="4446331" cy="2536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951" y="3624173"/>
            <a:ext cx="6448917" cy="256466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81000" y="3429000"/>
            <a:ext cx="1143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0969784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tuple is like a list. It uses parenthesis instead of square brackets.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5" y="1619251"/>
            <a:ext cx="11736235" cy="31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0969784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Dictionary is a key – value pair.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1524000"/>
            <a:ext cx="1076628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0969784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Set can have a list of values defined using {}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00200"/>
            <a:ext cx="11226797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– If-else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33" y="1066800"/>
            <a:ext cx="8015367" cy="2887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58" y="4114800"/>
            <a:ext cx="9277350" cy="190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3953847"/>
            <a:ext cx="1104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6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0" y="1343025"/>
            <a:ext cx="5334159" cy="48615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48400" y="838200"/>
            <a:ext cx="0" cy="5592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3211433" cy="229795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248400" y="3573780"/>
            <a:ext cx="5330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629" y="4015329"/>
            <a:ext cx="3245204" cy="23774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81139" y="990600"/>
            <a:ext cx="99076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1" dirty="0" smtClean="0"/>
              <a:t>For Loop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18230" y="776288"/>
            <a:ext cx="1382969" cy="290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1" dirty="0" smtClean="0"/>
              <a:t>While Loop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47617" y="3672666"/>
            <a:ext cx="3701383" cy="2810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1" dirty="0" smtClean="0"/>
              <a:t> Break the  Loop when required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762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10969784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function is a block of </a:t>
            </a:r>
            <a:r>
              <a:rPr lang="en-US" sz="2000" dirty="0" smtClean="0"/>
              <a:t>organized</a:t>
            </a:r>
            <a:r>
              <a:rPr lang="en-US" sz="2000" dirty="0"/>
              <a:t>, reusable code used to perform a single, </a:t>
            </a:r>
            <a:r>
              <a:rPr lang="en-US" sz="2000" dirty="0" smtClean="0"/>
              <a:t>related action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Functions </a:t>
            </a:r>
            <a:r>
              <a:rPr lang="en-US" sz="2000" dirty="0"/>
              <a:t>provide better modularity for the application and a high degree </a:t>
            </a:r>
            <a:r>
              <a:rPr lang="en-US" sz="2000" dirty="0" smtClean="0"/>
              <a:t>of code </a:t>
            </a:r>
            <a:r>
              <a:rPr lang="en-US" sz="2000" dirty="0"/>
              <a:t>reusing.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1920034"/>
            <a:ext cx="9525159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10969784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Lambda function is a small anonymous function, which can take any number </a:t>
            </a:r>
            <a:r>
              <a:rPr lang="en-US" sz="2000" dirty="0" smtClean="0"/>
              <a:t>of arguments</a:t>
            </a:r>
            <a:r>
              <a:rPr lang="en-US" sz="2000" dirty="0"/>
              <a:t>. </a:t>
            </a:r>
            <a:r>
              <a:rPr lang="en-US" sz="2000" dirty="0" smtClean="0"/>
              <a:t>However</a:t>
            </a:r>
            <a:r>
              <a:rPr lang="en-US" sz="2000" dirty="0"/>
              <a:t>, it can only have one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19164"/>
            <a:ext cx="7666024" cy="37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1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10969784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Map applies a function to all the items in an input </a:t>
            </a:r>
            <a:r>
              <a:rPr lang="en-US" sz="2000" dirty="0" smtClean="0"/>
              <a:t>list.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8077200" cy="35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is a general purpose language. Its one of the easiest languages to start your Data Science. Also, its simplicity does not limit your functional possibilities.</a:t>
            </a:r>
          </a:p>
          <a:p>
            <a:r>
              <a:rPr lang="en-US" dirty="0" smtClean="0"/>
              <a:t>Python is a free and open-source language</a:t>
            </a:r>
          </a:p>
          <a:p>
            <a:r>
              <a:rPr lang="en-US" dirty="0" smtClean="0"/>
              <a:t>It is </a:t>
            </a:r>
            <a:r>
              <a:rPr lang="en-US" dirty="0" smtClean="0"/>
              <a:t>an interpreted, high </a:t>
            </a:r>
            <a:r>
              <a:rPr lang="en-US" dirty="0" smtClean="0"/>
              <a:t>level programming language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has an enormous community</a:t>
            </a:r>
          </a:p>
          <a:p>
            <a:r>
              <a:rPr lang="en-US" dirty="0" smtClean="0"/>
              <a:t>Python has hundreds of different libraries and frameworks which will help you in development process. There are over 137,000 python libraries present today.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2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10969784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filter() method filters the given sequence through a function that tests </a:t>
            </a:r>
            <a:r>
              <a:rPr lang="en-US" sz="2000" dirty="0" smtClean="0"/>
              <a:t>each element </a:t>
            </a:r>
            <a:r>
              <a:rPr lang="en-US" sz="2000" dirty="0"/>
              <a:t>in the </a:t>
            </a:r>
            <a:r>
              <a:rPr lang="en-US" sz="2000" dirty="0" smtClean="0"/>
              <a:t>sequence </a:t>
            </a:r>
            <a:r>
              <a:rPr lang="en-US" sz="2000" dirty="0"/>
              <a:t>to be true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676400"/>
            <a:ext cx="806581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8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10969784" cy="3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reduce() function accepts a function and a sequence, and returns a single </a:t>
            </a:r>
            <a:r>
              <a:rPr lang="en-US" sz="1600" dirty="0" smtClean="0"/>
              <a:t>value calculated </a:t>
            </a:r>
            <a:r>
              <a:rPr lang="en-US" sz="1600" dirty="0"/>
              <a:t>through the following process:</a:t>
            </a:r>
          </a:p>
          <a:p>
            <a:pPr marL="0" indent="0">
              <a:buNone/>
            </a:pPr>
            <a:r>
              <a:rPr lang="en-US" sz="1600" dirty="0"/>
              <a:t>1. Initially, the function is called with the first two items from the sequence, and </a:t>
            </a:r>
            <a:r>
              <a:rPr lang="en-US" sz="1600" dirty="0" smtClean="0"/>
              <a:t>the result </a:t>
            </a:r>
            <a:r>
              <a:rPr lang="en-US" sz="1600" dirty="0"/>
              <a:t>is returned.</a:t>
            </a:r>
          </a:p>
          <a:p>
            <a:pPr marL="0" indent="0">
              <a:buNone/>
            </a:pPr>
            <a:r>
              <a:rPr lang="en-US" sz="1600" dirty="0"/>
              <a:t>2. The function is then called again with the result obtained in step 1 and the </a:t>
            </a:r>
            <a:r>
              <a:rPr lang="en-US" sz="1600" dirty="0" smtClean="0"/>
              <a:t>next value </a:t>
            </a:r>
            <a:r>
              <a:rPr lang="en-US" sz="1600" dirty="0"/>
              <a:t>in the sequence. This process keeps repeating until there are items in </a:t>
            </a:r>
            <a:r>
              <a:rPr lang="en-US" sz="1600" dirty="0" smtClean="0"/>
              <a:t>the sequence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2895600"/>
            <a:ext cx="883227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6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440" y="973992"/>
            <a:ext cx="10744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Following are a few features of Python which differentiate it from other </a:t>
            </a:r>
            <a:r>
              <a:rPr lang="en-US" sz="2400" dirty="0" smtClean="0">
                <a:latin typeface="ArialMT"/>
              </a:rPr>
              <a:t>programming languages</a:t>
            </a:r>
            <a:endParaRPr lang="en-US" sz="2400" dirty="0">
              <a:latin typeface="Arial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MT"/>
              </a:rPr>
              <a:t>Python </a:t>
            </a:r>
            <a:r>
              <a:rPr lang="en-US" sz="2400" dirty="0">
                <a:latin typeface="ArialMT"/>
              </a:rPr>
              <a:t>statements do not need to end with a special character – the </a:t>
            </a:r>
            <a:r>
              <a:rPr lang="en-US" sz="2400" dirty="0" smtClean="0">
                <a:latin typeface="ArialMT"/>
              </a:rPr>
              <a:t>Python interpreter </a:t>
            </a:r>
            <a:r>
              <a:rPr lang="en-US" sz="2400" dirty="0">
                <a:latin typeface="ArialMT"/>
              </a:rPr>
              <a:t>knows that you are done with an individual statement with </a:t>
            </a:r>
            <a:r>
              <a:rPr lang="en-US" sz="2400" dirty="0" smtClean="0">
                <a:latin typeface="ArialMT"/>
              </a:rPr>
              <a:t>the presence </a:t>
            </a:r>
            <a:r>
              <a:rPr lang="en-US" sz="2400" dirty="0">
                <a:latin typeface="ArialMT"/>
              </a:rPr>
              <a:t>of a newline which gets generated when you press the ‘Return’ </a:t>
            </a:r>
            <a:r>
              <a:rPr lang="en-US" sz="2400" dirty="0" smtClean="0">
                <a:latin typeface="ArialMT"/>
              </a:rPr>
              <a:t>key of </a:t>
            </a:r>
            <a:r>
              <a:rPr lang="en-US" sz="2400" dirty="0">
                <a:latin typeface="ArialMT"/>
              </a:rPr>
              <a:t>the keyboard.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MT"/>
              </a:rPr>
              <a:t>If </a:t>
            </a:r>
            <a:r>
              <a:rPr lang="en-US" sz="2400" dirty="0">
                <a:latin typeface="ArialMT"/>
              </a:rPr>
              <a:t>a statement spans more than one line, the safest course of action is to use </a:t>
            </a:r>
            <a:r>
              <a:rPr lang="en-US" sz="2400" dirty="0" smtClean="0">
                <a:latin typeface="ArialMT"/>
              </a:rPr>
              <a:t>a backslash </a:t>
            </a:r>
            <a:r>
              <a:rPr lang="en-US" sz="2400" dirty="0">
                <a:latin typeface="ArialMT"/>
              </a:rPr>
              <a:t>(\) at the end of the line to let Python know that you are going </a:t>
            </a:r>
            <a:r>
              <a:rPr lang="en-US" sz="2400" dirty="0" smtClean="0">
                <a:latin typeface="ArialMT"/>
              </a:rPr>
              <a:t>to continue </a:t>
            </a:r>
            <a:r>
              <a:rPr lang="en-US" sz="2400" dirty="0">
                <a:latin typeface="ArialMT"/>
              </a:rPr>
              <a:t>the statement on the next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MT"/>
              </a:rPr>
              <a:t>Python </a:t>
            </a:r>
            <a:r>
              <a:rPr lang="en-US" sz="2400" dirty="0">
                <a:latin typeface="ArialMT"/>
              </a:rPr>
              <a:t>uses indentation, that is, the amount of white space before the</a:t>
            </a:r>
          </a:p>
          <a:p>
            <a:r>
              <a:rPr lang="en-US" sz="2400" dirty="0">
                <a:latin typeface="ArialMT"/>
              </a:rPr>
              <a:t>statement itself, to indicate the presence of loops.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MT"/>
              </a:rPr>
              <a:t>Object </a:t>
            </a:r>
            <a:r>
              <a:rPr lang="en-US" sz="2400" dirty="0">
                <a:latin typeface="ArialMT"/>
              </a:rPr>
              <a:t>Oriented Programming: Python is </a:t>
            </a:r>
            <a:r>
              <a:rPr lang="en-US" sz="2400" dirty="0" smtClean="0">
                <a:latin typeface="ArialMT"/>
              </a:rPr>
              <a:t>an object-oriented </a:t>
            </a:r>
            <a:r>
              <a:rPr lang="en-US" sz="2400" dirty="0">
                <a:latin typeface="ArialMT"/>
              </a:rPr>
              <a:t>language.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77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– used for data analysis, manipulation, cleaning etc.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– build in mathematical functions for quick computation and supports big matrices and multidimensional data</a:t>
            </a:r>
          </a:p>
          <a:p>
            <a:r>
              <a:rPr lang="en-US" dirty="0" err="1"/>
              <a:t>Scipy</a:t>
            </a:r>
            <a:r>
              <a:rPr lang="en-US" dirty="0"/>
              <a:t> - used for scientific computing, data processing, and high-performance computing.</a:t>
            </a:r>
          </a:p>
          <a:p>
            <a:r>
              <a:rPr lang="en-US" dirty="0" err="1"/>
              <a:t>Scikit</a:t>
            </a:r>
            <a:r>
              <a:rPr lang="en-US" dirty="0"/>
              <a:t> Learn - can be used with both supervised and unsupervised learning algorithms. The library includes popular algorithms as well as the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and </a:t>
            </a:r>
            <a:r>
              <a:rPr lang="en-US" dirty="0" err="1"/>
              <a:t>SciPy</a:t>
            </a:r>
            <a:r>
              <a:rPr lang="en-US" dirty="0"/>
              <a:t> packages.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/>
              <a:t>– open-source neural network library that lets us experiment with deep neural networks quickly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TensorFlow</a:t>
            </a:r>
            <a:r>
              <a:rPr lang="en-US" dirty="0"/>
              <a:t> -  was created by the Google Brain team researchers within the Google AI organization and is currently widely utilized by math, physics, and machine learning researchers for complicated mathematical computations. </a:t>
            </a:r>
            <a:endParaRPr lang="en-US" dirty="0" smtClean="0"/>
          </a:p>
          <a:p>
            <a:r>
              <a:rPr lang="en-US" dirty="0" smtClean="0"/>
              <a:t>The Other popular libraries include </a:t>
            </a:r>
            <a:r>
              <a:rPr lang="en-US" dirty="0" err="1" smtClean="0"/>
              <a:t>Pytorch</a:t>
            </a:r>
            <a:r>
              <a:rPr lang="en-US" dirty="0" smtClean="0"/>
              <a:t> – build by Facebook, </a:t>
            </a:r>
            <a:r>
              <a:rPr lang="en-US" dirty="0" err="1" smtClean="0"/>
              <a:t>LightGBM</a:t>
            </a:r>
            <a:r>
              <a:rPr lang="en-US" dirty="0" smtClean="0"/>
              <a:t> – mainly for Gradient Boosting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5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8" y="1143000"/>
            <a:ext cx="112824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Basic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6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1390650"/>
            <a:ext cx="10896600" cy="44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691" y="1143000"/>
            <a:ext cx="10969784" cy="4571999"/>
          </a:xfrm>
        </p:spPr>
        <p:txBody>
          <a:bodyPr/>
          <a:lstStyle/>
          <a:p>
            <a:pPr lvl="1"/>
            <a:r>
              <a:rPr lang="en-US" dirty="0" smtClean="0"/>
              <a:t>s = ‘python’ , s= “python”</a:t>
            </a:r>
          </a:p>
          <a:p>
            <a:pPr lvl="1"/>
            <a:r>
              <a:rPr lang="en-US" dirty="0" smtClean="0"/>
              <a:t>s = “”” This is </a:t>
            </a:r>
          </a:p>
          <a:p>
            <a:pPr marL="731520" lvl="4" indent="0">
              <a:buNone/>
            </a:pPr>
            <a:r>
              <a:rPr lang="en-US" dirty="0" smtClean="0"/>
              <a:t>a multiline string”””</a:t>
            </a:r>
            <a:endParaRPr lang="en-US" dirty="0"/>
          </a:p>
          <a:p>
            <a:pPr lvl="1"/>
            <a:r>
              <a:rPr lang="en-US" dirty="0"/>
              <a:t>Count appearance of substrings: </a:t>
            </a:r>
            <a:r>
              <a:rPr lang="en-US" dirty="0" err="1"/>
              <a:t>s.count</a:t>
            </a:r>
            <a:r>
              <a:rPr lang="en-US" dirty="0"/>
              <a:t>(sub [, start[, end]]) </a:t>
            </a:r>
            <a:endParaRPr lang="en-US" dirty="0" smtClean="0"/>
          </a:p>
          <a:p>
            <a:pPr lvl="1"/>
            <a:r>
              <a:rPr lang="en-US" dirty="0" smtClean="0"/>
              <a:t>Begins </a:t>
            </a:r>
            <a:r>
              <a:rPr lang="en-US" dirty="0"/>
              <a:t>with a </a:t>
            </a:r>
            <a:r>
              <a:rPr lang="en-US" dirty="0" smtClean="0"/>
              <a:t>substring: </a:t>
            </a:r>
            <a:r>
              <a:rPr lang="en-US" dirty="0" err="1"/>
              <a:t>s.startswith</a:t>
            </a:r>
            <a:r>
              <a:rPr lang="en-US" dirty="0"/>
              <a:t>(sub[, start[, end]]) , </a:t>
            </a:r>
            <a:endParaRPr lang="en-US" dirty="0" smtClean="0"/>
          </a:p>
          <a:p>
            <a:pPr lvl="1"/>
            <a:r>
              <a:rPr lang="en-US" dirty="0" smtClean="0"/>
              <a:t>Ends with a substring : </a:t>
            </a:r>
            <a:r>
              <a:rPr lang="en-US" dirty="0" err="1" smtClean="0"/>
              <a:t>s.endswith</a:t>
            </a:r>
            <a:r>
              <a:rPr lang="en-US" dirty="0" smtClean="0"/>
              <a:t>(sub</a:t>
            </a:r>
            <a:r>
              <a:rPr lang="en-US" dirty="0"/>
              <a:t>[, start[, end]])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capital/lowercase letters: </a:t>
            </a:r>
            <a:r>
              <a:rPr lang="en-US" dirty="0" err="1"/>
              <a:t>s.upper</a:t>
            </a:r>
            <a:r>
              <a:rPr lang="en-US" dirty="0"/>
              <a:t>() , </a:t>
            </a:r>
            <a:r>
              <a:rPr lang="en-US" dirty="0" err="1"/>
              <a:t>s.lower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/>
              <a:t>whitespace: </a:t>
            </a:r>
            <a:r>
              <a:rPr lang="en-US" dirty="0" err="1" smtClean="0"/>
              <a:t>s.strip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Split </a:t>
            </a:r>
            <a:r>
              <a:rPr lang="en-US" dirty="0"/>
              <a:t>at substring: </a:t>
            </a:r>
            <a:r>
              <a:rPr lang="en-US" dirty="0" err="1"/>
              <a:t>s.split</a:t>
            </a:r>
            <a:r>
              <a:rPr lang="en-US" dirty="0"/>
              <a:t>([sub [,</a:t>
            </a:r>
            <a:r>
              <a:rPr lang="en-US" dirty="0" err="1"/>
              <a:t>maxsplit</a:t>
            </a:r>
            <a:r>
              <a:rPr lang="en-US" dirty="0"/>
              <a:t>]])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position of substring: </a:t>
            </a:r>
            <a:r>
              <a:rPr lang="en-US" dirty="0" err="1"/>
              <a:t>s.index</a:t>
            </a:r>
            <a:r>
              <a:rPr lang="en-US" dirty="0"/>
              <a:t>(sub[, start[, end]]) </a:t>
            </a:r>
            <a:endParaRPr lang="en-US" dirty="0" smtClean="0"/>
          </a:p>
          <a:p>
            <a:pPr lvl="1"/>
            <a:r>
              <a:rPr lang="en-US" dirty="0" smtClean="0"/>
              <a:t>Replace </a:t>
            </a:r>
            <a:r>
              <a:rPr lang="en-US" dirty="0"/>
              <a:t>a substring: </a:t>
            </a:r>
            <a:r>
              <a:rPr lang="en-US" dirty="0" err="1"/>
              <a:t>s.replace</a:t>
            </a:r>
            <a:r>
              <a:rPr lang="en-US" dirty="0"/>
              <a:t>(old, new[, count])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7</a:t>
            </a:fld>
            <a:endParaRPr lang="en-US">
              <a:solidFill>
                <a:srgbClr val="617D7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295400"/>
            <a:ext cx="4534059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5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8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940504"/>
            <a:ext cx="5257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563C2"/>
                </a:solidFill>
                <a:latin typeface="ArialMT"/>
              </a:rPr>
              <a:t>capitalize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Converts the first character to uppercase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casefold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Converts string into lowercase</a:t>
            </a:r>
          </a:p>
          <a:p>
            <a:r>
              <a:rPr lang="en-US" sz="1300" dirty="0">
                <a:solidFill>
                  <a:srgbClr val="0563C2"/>
                </a:solidFill>
                <a:latin typeface="ArialMT"/>
              </a:rPr>
              <a:t>center()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a </a:t>
            </a:r>
            <a:r>
              <a:rPr lang="en-US" sz="1300" dirty="0" err="1">
                <a:solidFill>
                  <a:srgbClr val="000000"/>
                </a:solidFill>
                <a:latin typeface="ArialMT"/>
              </a:rPr>
              <a:t>centred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 string</a:t>
            </a:r>
          </a:p>
          <a:p>
            <a:r>
              <a:rPr lang="en-US" sz="1300" dirty="0">
                <a:solidFill>
                  <a:srgbClr val="0563C2"/>
                </a:solidFill>
                <a:latin typeface="ArialMT"/>
              </a:rPr>
              <a:t>count()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the number of times a specified value occurs in a string</a:t>
            </a:r>
          </a:p>
          <a:p>
            <a:r>
              <a:rPr lang="en-US" sz="1300" dirty="0">
                <a:solidFill>
                  <a:srgbClr val="0563C2"/>
                </a:solidFill>
                <a:latin typeface="ArialMT"/>
              </a:rPr>
              <a:t>encode()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an encoded version of the string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endswith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the string ends with the specified value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expandtabs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Sets the tab size of the string</a:t>
            </a:r>
          </a:p>
          <a:p>
            <a:r>
              <a:rPr lang="en-US" sz="1300" dirty="0">
                <a:solidFill>
                  <a:srgbClr val="0563C2"/>
                </a:solidFill>
                <a:latin typeface="ArialMT"/>
              </a:rPr>
              <a:t>find()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Searches the string for a specified value and returns the position of where it was found</a:t>
            </a:r>
          </a:p>
          <a:p>
            <a:r>
              <a:rPr lang="en-US" sz="1300" dirty="0">
                <a:solidFill>
                  <a:srgbClr val="0563C2"/>
                </a:solidFill>
                <a:latin typeface="ArialMT"/>
              </a:rPr>
              <a:t>format()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Formats specified values in a string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ArialMT"/>
              </a:rPr>
              <a:t>format_map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() Formats specified values in a string</a:t>
            </a:r>
          </a:p>
          <a:p>
            <a:r>
              <a:rPr lang="en-US" sz="1300" dirty="0">
                <a:solidFill>
                  <a:srgbClr val="0563C2"/>
                </a:solidFill>
                <a:latin typeface="ArialMT"/>
              </a:rPr>
              <a:t>index()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Searches the string for a specified value and returns the position of where it was found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isalnum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all characters in the string are alphanumeric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isalpha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all characters in the string are in the alphabet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isdecimal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all characters in the string are decimals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isdigit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all characters in the string are digits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isidentifier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the string is an identifier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islower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all characters in the string are lower case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isnumeric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all characters in the string are numeric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isprintable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all characters in the string are printable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isspace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all characters in the string are whitespaces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istitle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the </a:t>
            </a:r>
            <a:r>
              <a:rPr lang="en-US" sz="1300" dirty="0">
                <a:solidFill>
                  <a:srgbClr val="000000"/>
                </a:solidFill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 follows the rules of a title</a:t>
            </a:r>
          </a:p>
          <a:p>
            <a:r>
              <a:rPr lang="en-US" sz="1300" dirty="0" err="1">
                <a:solidFill>
                  <a:srgbClr val="0563C2"/>
                </a:solidFill>
                <a:latin typeface="ArialMT"/>
              </a:rPr>
              <a:t>isupper</a:t>
            </a:r>
            <a:r>
              <a:rPr lang="en-US" sz="1300" dirty="0">
                <a:solidFill>
                  <a:srgbClr val="0563C2"/>
                </a:solidFill>
                <a:latin typeface="ArialMT"/>
              </a:rPr>
              <a:t>() </a:t>
            </a:r>
            <a:r>
              <a:rPr lang="en-US" sz="1300" dirty="0">
                <a:solidFill>
                  <a:srgbClr val="000000"/>
                </a:solidFill>
                <a:latin typeface="ArialMT"/>
              </a:rPr>
              <a:t>Returns True if all characters in the string are upper </a:t>
            </a:r>
            <a:r>
              <a:rPr lang="en-US" sz="1300" dirty="0" smtClean="0">
                <a:solidFill>
                  <a:srgbClr val="000000"/>
                </a:solidFill>
                <a:latin typeface="ArialMT"/>
              </a:rPr>
              <a:t>case</a:t>
            </a:r>
            <a:endParaRPr lang="en-US" sz="1300" dirty="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3600" y="940504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563C2"/>
                </a:solidFill>
              </a:rPr>
              <a:t>join() </a:t>
            </a:r>
            <a:r>
              <a:rPr lang="en-US" sz="1400" dirty="0">
                <a:solidFill>
                  <a:srgbClr val="000000"/>
                </a:solidFill>
              </a:rPr>
              <a:t>Joins the elements of an </a:t>
            </a:r>
            <a:r>
              <a:rPr lang="en-US" sz="1400" dirty="0" err="1">
                <a:solidFill>
                  <a:srgbClr val="000000"/>
                </a:solidFill>
              </a:rPr>
              <a:t>iterable</a:t>
            </a:r>
            <a:r>
              <a:rPr lang="en-US" sz="1400" dirty="0">
                <a:solidFill>
                  <a:srgbClr val="000000"/>
                </a:solidFill>
              </a:rPr>
              <a:t> to the end of the string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ljust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Returns a left justified version of the string</a:t>
            </a:r>
          </a:p>
          <a:p>
            <a:r>
              <a:rPr lang="en-US" sz="1400" dirty="0">
                <a:solidFill>
                  <a:srgbClr val="0563C2"/>
                </a:solidFill>
              </a:rPr>
              <a:t>lower() </a:t>
            </a:r>
            <a:r>
              <a:rPr lang="en-US" sz="1400" dirty="0">
                <a:solidFill>
                  <a:srgbClr val="000000"/>
                </a:solidFill>
              </a:rPr>
              <a:t>Converts a string into lower case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lstrip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Returns a left trim version of the string</a:t>
            </a:r>
          </a:p>
          <a:p>
            <a:r>
              <a:rPr lang="en-US" sz="1400" dirty="0" err="1">
                <a:solidFill>
                  <a:srgbClr val="000000"/>
                </a:solidFill>
              </a:rPr>
              <a:t>maketrans</a:t>
            </a:r>
            <a:r>
              <a:rPr lang="en-US" sz="1400" dirty="0">
                <a:solidFill>
                  <a:srgbClr val="000000"/>
                </a:solidFill>
              </a:rPr>
              <a:t>() Returns a translation table to be used in translations</a:t>
            </a:r>
          </a:p>
          <a:p>
            <a:r>
              <a:rPr lang="en-US" sz="1400" dirty="0">
                <a:solidFill>
                  <a:srgbClr val="0563C2"/>
                </a:solidFill>
              </a:rPr>
              <a:t>partition() </a:t>
            </a:r>
            <a:r>
              <a:rPr lang="en-US" sz="1400" dirty="0">
                <a:solidFill>
                  <a:srgbClr val="000000"/>
                </a:solidFill>
              </a:rPr>
              <a:t>Returns a tuple where the string is parted into three parts</a:t>
            </a:r>
          </a:p>
          <a:p>
            <a:r>
              <a:rPr lang="en-US" sz="1400" dirty="0">
                <a:solidFill>
                  <a:srgbClr val="0563C2"/>
                </a:solidFill>
              </a:rPr>
              <a:t>replace() </a:t>
            </a:r>
            <a:r>
              <a:rPr lang="en-US" sz="1400" dirty="0">
                <a:solidFill>
                  <a:srgbClr val="000000"/>
                </a:solidFill>
              </a:rPr>
              <a:t>Returns a string where a specified value is replaced with a specified value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rfind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Searches the string for a specified value and returns the last position of where it was found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rindex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Searches the string for a specified value and returns the last position of where it was found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rjust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Returns a right justified version of the string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rpartition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Returns a tuple where the string is parted into three parts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rsplit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Splits the string at the specified separator, and returns a list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rstrip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Returns a right trim version of the string</a:t>
            </a:r>
          </a:p>
          <a:p>
            <a:r>
              <a:rPr lang="en-US" sz="1400" dirty="0">
                <a:solidFill>
                  <a:srgbClr val="0563C2"/>
                </a:solidFill>
              </a:rPr>
              <a:t>split() </a:t>
            </a:r>
            <a:r>
              <a:rPr lang="en-US" sz="1400" dirty="0">
                <a:solidFill>
                  <a:srgbClr val="000000"/>
                </a:solidFill>
              </a:rPr>
              <a:t>Splits the string at the specified separator, and returns a list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splitlines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Splits the string at line breaks and returns a list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startswith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Returns true if the string starts with the specified value</a:t>
            </a:r>
          </a:p>
          <a:p>
            <a:r>
              <a:rPr lang="en-US" sz="1400" dirty="0">
                <a:solidFill>
                  <a:srgbClr val="0563C2"/>
                </a:solidFill>
              </a:rPr>
              <a:t>strip() </a:t>
            </a:r>
            <a:r>
              <a:rPr lang="en-US" sz="1400" dirty="0">
                <a:solidFill>
                  <a:srgbClr val="000000"/>
                </a:solidFill>
              </a:rPr>
              <a:t>Returns a trimmed version of the string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swapcase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Swaps cases, lowercase becomes uppercase and vice versa</a:t>
            </a:r>
          </a:p>
          <a:p>
            <a:r>
              <a:rPr lang="en-US" sz="1400" dirty="0">
                <a:solidFill>
                  <a:srgbClr val="0563C2"/>
                </a:solidFill>
              </a:rPr>
              <a:t>title() </a:t>
            </a:r>
            <a:r>
              <a:rPr lang="en-US" sz="1400" dirty="0">
                <a:solidFill>
                  <a:srgbClr val="000000"/>
                </a:solidFill>
              </a:rPr>
              <a:t>Converts the first character of each word to uppercase</a:t>
            </a:r>
          </a:p>
          <a:p>
            <a:r>
              <a:rPr lang="en-US" sz="1400" dirty="0">
                <a:solidFill>
                  <a:srgbClr val="000000"/>
                </a:solidFill>
              </a:rPr>
              <a:t>translate() Returns a translated string</a:t>
            </a:r>
          </a:p>
          <a:p>
            <a:r>
              <a:rPr lang="en-US" sz="1400" dirty="0">
                <a:solidFill>
                  <a:srgbClr val="0563C2"/>
                </a:solidFill>
              </a:rPr>
              <a:t>upper() </a:t>
            </a:r>
            <a:r>
              <a:rPr lang="en-US" sz="1400" dirty="0">
                <a:solidFill>
                  <a:srgbClr val="000000"/>
                </a:solidFill>
              </a:rPr>
              <a:t>Converts a string into upper case</a:t>
            </a:r>
          </a:p>
          <a:p>
            <a:r>
              <a:rPr lang="en-US" sz="1400" dirty="0" err="1">
                <a:solidFill>
                  <a:srgbClr val="0563C2"/>
                </a:solidFill>
              </a:rPr>
              <a:t>zfill</a:t>
            </a:r>
            <a:r>
              <a:rPr lang="en-US" sz="1400" dirty="0">
                <a:solidFill>
                  <a:srgbClr val="0563C2"/>
                </a:solidFill>
              </a:rPr>
              <a:t>() </a:t>
            </a:r>
            <a:r>
              <a:rPr lang="en-US" sz="1400" dirty="0">
                <a:solidFill>
                  <a:srgbClr val="000000"/>
                </a:solidFill>
              </a:rPr>
              <a:t>Fills the string with a specified number of 0 values at the beginning</a:t>
            </a:r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3881" y="514322"/>
            <a:ext cx="10969943" cy="426182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1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0969784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list is a collection of values. List may contain different types of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628776"/>
            <a:ext cx="10769719" cy="40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_v2.potx [Read-Only]" id="{CBF74BDD-6C94-4398-B902-0B4DDEA509F2}" vid="{05698389-9781-4173-9836-881E15BA0581}"/>
    </a:ext>
  </a:extLst>
</a:theme>
</file>

<file path=ppt/theme/theme10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ppt/theme/theme2.xml><?xml version="1.0" encoding="utf-8"?>
<a:theme xmlns:a="http://schemas.openxmlformats.org/drawingml/2006/main" name="1_HP_Standard_Arial_16x9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3"/>
          </a:solidFill>
          <a:miter lim="800000"/>
        </a:ln>
        <a:effectLst/>
      </a:spPr>
      <a:bodyPr lIns="121899" tIns="121899" rIns="121899" bIns="121920" rtlCol="0" anchor="t" anchorCtr="0"/>
      <a:lstStyle>
        <a:defPPr algn="ctr">
          <a:defRPr sz="1100" b="1" dirty="0" smtClean="0">
            <a:solidFill>
              <a:schemeClr val="accent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4.xml><?xml version="1.0" encoding="utf-8"?>
<a:theme xmlns:a="http://schemas.openxmlformats.org/drawingml/2006/main" name="HPE_Standard_Metric_16x9_080117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Metric_16x9_v6.potx" id="{67D35E2D-FB75-40C7-8C62-C707EEFABC0F}" vid="{B8B7BD2C-3B3B-46D4-AACF-F4D9047DB826}"/>
    </a:ext>
  </a:extLst>
</a:theme>
</file>

<file path=ppt/theme/theme5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6.xml><?xml version="1.0" encoding="utf-8"?>
<a:theme xmlns:a="http://schemas.openxmlformats.org/drawingml/2006/main" name="2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7.xml><?xml version="1.0" encoding="utf-8"?>
<a:theme xmlns:a="http://schemas.openxmlformats.org/drawingml/2006/main" name="2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8.xml><?xml version="1.0" encoding="utf-8"?>
<a:theme xmlns:a="http://schemas.openxmlformats.org/drawingml/2006/main" name="3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_v2.potx [Read-Only]" id="{CBF74BDD-6C94-4398-B902-0B4DDEA509F2}" vid="{05698389-9781-4173-9836-881E15BA0581}"/>
    </a:ext>
  </a:extLst>
</a:theme>
</file>

<file path=ppt/theme/theme9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B43E9C0311F84CB4CC1A7E23F4A4B5" ma:contentTypeVersion="0" ma:contentTypeDescription="Create a new document." ma:contentTypeScope="" ma:versionID="5899c062513700afdd341422729218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2523D-ACE9-44F4-BB64-F8492BA9C3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62066-3068-47B8-A49B-ABC53BD58B9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98D63B-62BD-43C6-8184-9E7A1ED24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HPE_Standard_Arial_16x9_v2</Template>
  <TotalTime>120570</TotalTime>
  <Words>1271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ArialMT</vt:lpstr>
      <vt:lpstr>HP Simplified</vt:lpstr>
      <vt:lpstr>MetricHPE</vt:lpstr>
      <vt:lpstr>HPE_Standard_Arial_16x9_v2</vt:lpstr>
      <vt:lpstr>1_HP_Standard_Arial_16x9</vt:lpstr>
      <vt:lpstr>HPE_Standard_Arial_16x9_v5</vt:lpstr>
      <vt:lpstr>HPE_Standard_Metric_16x9_080117</vt:lpstr>
      <vt:lpstr>1_HPE_Standard_Arial_16x9_v2</vt:lpstr>
      <vt:lpstr>2_HPE_Standard_Arial_16x9_v2</vt:lpstr>
      <vt:lpstr>2_HPE_Standard_Arial_16x9_v5</vt:lpstr>
      <vt:lpstr>3_HPE_Standard_Arial_16x9_v2</vt:lpstr>
      <vt:lpstr>think-cell Slide</vt:lpstr>
      <vt:lpstr>Introduction to Python</vt:lpstr>
      <vt:lpstr>Introduction to Python</vt:lpstr>
      <vt:lpstr>Basics of Python</vt:lpstr>
      <vt:lpstr>Top Libraries for Data Science</vt:lpstr>
      <vt:lpstr>Data Types</vt:lpstr>
      <vt:lpstr>Data Types and Basic Operations</vt:lpstr>
      <vt:lpstr>String Methods</vt:lpstr>
      <vt:lpstr>Contd…</vt:lpstr>
      <vt:lpstr>Lists</vt:lpstr>
      <vt:lpstr>Lists</vt:lpstr>
      <vt:lpstr>Lists</vt:lpstr>
      <vt:lpstr>Tuples</vt:lpstr>
      <vt:lpstr>Dictionary</vt:lpstr>
      <vt:lpstr>Sets</vt:lpstr>
      <vt:lpstr>Conditional Statements – If-else</vt:lpstr>
      <vt:lpstr>Loops</vt:lpstr>
      <vt:lpstr>Functions</vt:lpstr>
      <vt:lpstr>Lambda</vt:lpstr>
      <vt:lpstr>Map</vt:lpstr>
      <vt:lpstr>Filter</vt:lpstr>
      <vt:lpstr>Reduce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Ball, Jeffrey</dc:creator>
  <cp:lastModifiedBy>Chorge, Sachin J</cp:lastModifiedBy>
  <cp:revision>1616</cp:revision>
  <dcterms:created xsi:type="dcterms:W3CDTF">2016-08-01T11:50:17Z</dcterms:created>
  <dcterms:modified xsi:type="dcterms:W3CDTF">2022-04-21T07:46:38Z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0x01010011B43E9C0311F84CB4CC1A7E23F4A4B5</vt:lpwstr>
  </property>
</Properties>
</file>