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919" r:id="rId2"/>
    <p:sldId id="339" r:id="rId3"/>
    <p:sldId id="997" r:id="rId4"/>
    <p:sldId id="998" r:id="rId5"/>
    <p:sldId id="999" r:id="rId6"/>
    <p:sldId id="1000" r:id="rId7"/>
    <p:sldId id="1001" r:id="rId8"/>
    <p:sldId id="10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04F50-42AB-4BFF-9863-BDE52A4D6601}" v="9" dt="2022-05-26T13:29:12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Amit" userId="336427dc-1870-42b3-aff7-c339ec47812a" providerId="ADAL" clId="{34404F50-42AB-4BFF-9863-BDE52A4D6601}"/>
    <pc:docChg chg="modSld">
      <pc:chgData name="Kumar, Amit" userId="336427dc-1870-42b3-aff7-c339ec47812a" providerId="ADAL" clId="{34404F50-42AB-4BFF-9863-BDE52A4D6601}" dt="2022-05-26T13:29:05.481" v="1"/>
      <pc:docMkLst>
        <pc:docMk/>
      </pc:docMkLst>
      <pc:sldChg chg="modSp mod">
        <pc:chgData name="Kumar, Amit" userId="336427dc-1870-42b3-aff7-c339ec47812a" providerId="ADAL" clId="{34404F50-42AB-4BFF-9863-BDE52A4D6601}" dt="2022-05-26T13:29:05.481" v="1"/>
        <pc:sldMkLst>
          <pc:docMk/>
          <pc:sldMk cId="3873289076" sldId="1002"/>
        </pc:sldMkLst>
        <pc:graphicFrameChg chg="mod">
          <ac:chgData name="Kumar, Amit" userId="336427dc-1870-42b3-aff7-c339ec47812a" providerId="ADAL" clId="{34404F50-42AB-4BFF-9863-BDE52A4D6601}" dt="2022-05-26T13:29:05.481" v="1"/>
          <ac:graphicFrameMkLst>
            <pc:docMk/>
            <pc:sldMk cId="3873289076" sldId="1002"/>
            <ac:graphicFrameMk id="6" creationId="{D5D577ED-524C-4849-A4A1-1CBA2227057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92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3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363331"/>
            <a:ext cx="11430000" cy="4732669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752066"/>
            <a:ext cx="11430000" cy="4343934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9696" y="1369346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388608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6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94014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98610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88562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385208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284558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8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014413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3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383214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9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7863840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661437" y="1017722"/>
            <a:ext cx="3149563" cy="5078278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0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4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214424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05728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4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1002" y="521016"/>
            <a:ext cx="6143922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3528820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5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3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9839" y="2743510"/>
            <a:ext cx="5630583" cy="1485280"/>
          </a:xfrm>
        </p:spPr>
        <p:txBody>
          <a:bodyPr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1205694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0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3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89696" y="2703886"/>
            <a:ext cx="3567901" cy="7955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6A549-EB4F-418B-A9FB-9526D38163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6"/>
            <a:ext cx="12192000" cy="6845808"/>
          </a:xfrm>
          <a:prstGeom prst="rect">
            <a:avLst/>
          </a:prstGeom>
        </p:spPr>
      </p:pic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1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7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7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8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38"/>
              </a:buBlip>
              <a:defRPr sz="2000" kern="1200" cap="all" normalizeH="0" baseline="1000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9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39"/>
                </a:buBlip>
              </a:pPr>
              <a:t>‹#›</a:t>
            </a:fld>
            <a:endParaRPr lang="en-US" dirty="0">
              <a:solidFill>
                <a:srgbClr val="787871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2058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•"/>
        <a:defRPr sz="20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6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mener.com/crick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ramener.com/software/" TargetMode="External"/><Relationship Id="rId4" Type="http://schemas.openxmlformats.org/officeDocument/2006/relationships/hyperlink" Target="https://gramener.com/budget/?Year=200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97" y="1869197"/>
            <a:ext cx="12718371" cy="1905000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spc="300" dirty="0">
                <a:solidFill>
                  <a:schemeClr val="accent5"/>
                </a:solidFill>
              </a:rPr>
              <a:t>Introduction to DATA Mining &amp;</a:t>
            </a:r>
            <a:br>
              <a:rPr lang="en-US" spc="300" dirty="0">
                <a:solidFill>
                  <a:schemeClr val="accent5"/>
                </a:solidFill>
              </a:rPr>
            </a:br>
            <a:r>
              <a:rPr lang="en-US" spc="300" dirty="0">
                <a:solidFill>
                  <a:schemeClr val="accent5"/>
                </a:solidFill>
              </a:rPr>
              <a:t>Data visualization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145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What is data mining?</a:t>
            </a:r>
            <a:endParaRPr lang="en-US" dirty="0">
              <a:solidFill>
                <a:srgbClr val="01A982"/>
              </a:solidFill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9949E3-13B3-41BA-BB49-52C14037F43D}"/>
              </a:ext>
            </a:extLst>
          </p:cNvPr>
          <p:cNvSpPr txBox="1"/>
          <p:nvPr/>
        </p:nvSpPr>
        <p:spPr>
          <a:xfrm>
            <a:off x="389696" y="1225649"/>
            <a:ext cx="11657814" cy="388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Data mining is the process of sorting through large data sets to identify patterns and relationships that can help solve business problems through data analysis.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It helps in: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Planning business strategies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Making informed decisions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Manage operations etc.</a:t>
            </a:r>
          </a:p>
        </p:txBody>
      </p:sp>
    </p:spTree>
    <p:extLst>
      <p:ext uri="{BB962C8B-B14F-4D97-AF65-F5344CB8AC3E}">
        <p14:creationId xmlns:p14="http://schemas.microsoft.com/office/powerpoint/2010/main" val="420121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96" y="387449"/>
            <a:ext cx="11421304" cy="427036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0" kern="1200" cap="all" baseline="0">
                <a:latin typeface="MetricHPE Black" panose="020B0A03030202060203" pitchFamily="34" charset="0"/>
                <a:ea typeface="+mj-ea"/>
                <a:cs typeface="+mj-cs"/>
              </a:rPr>
              <a:t>data mining process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9949E3-13B3-41BA-BB49-52C14037F43D}"/>
              </a:ext>
            </a:extLst>
          </p:cNvPr>
          <p:cNvSpPr txBox="1"/>
          <p:nvPr/>
        </p:nvSpPr>
        <p:spPr bwMode="ltGray">
          <a:xfrm>
            <a:off x="8115301" y="1017722"/>
            <a:ext cx="3695700" cy="507827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lIns="137160" tIns="91440" rIns="137160" bIns="91440" rtlCol="0"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</a:pPr>
            <a:r>
              <a:rPr lang="en-US" sz="2000" dirty="0">
                <a:latin typeface="MetricHPE Light" panose="020B0303030202060203" pitchFamily="34" charset="0"/>
              </a:rPr>
              <a:t>Data gathering - Different source systems, a data warehouse, mix of structured and unstructured data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</a:pPr>
            <a:r>
              <a:rPr lang="en-US" sz="2000" dirty="0">
                <a:latin typeface="MetricHPE Light" panose="020B0303030202060203" pitchFamily="34" charset="0"/>
              </a:rPr>
              <a:t>Data preparation - Data exploration, profiling and pre-processing, data cleansing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</a:pPr>
            <a:r>
              <a:rPr lang="en-US" sz="2000" dirty="0">
                <a:latin typeface="MetricHPE Light" panose="020B0303030202060203" pitchFamily="34" charset="0"/>
              </a:rPr>
              <a:t>Mining the data – Choose appropriate data mining technique and then implement one or more algorithms</a:t>
            </a:r>
          </a:p>
          <a:p>
            <a:pPr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</a:pPr>
            <a:r>
              <a:rPr lang="en-US" sz="2000" dirty="0">
                <a:latin typeface="MetricHPE Light" panose="020B0303030202060203" pitchFamily="34" charset="0"/>
              </a:rPr>
              <a:t>Data analysis and interpretation - data mining results are used to create analytical models that can help drive decision-making and other business actions</a:t>
            </a:r>
          </a:p>
        </p:txBody>
      </p:sp>
      <p:pic>
        <p:nvPicPr>
          <p:cNvPr id="4" name="Picture 3" descr="A picture containing text, screenshot, businesscard&#10;&#10;Description automatically generated">
            <a:extLst>
              <a:ext uri="{FF2B5EF4-FFF2-40B4-BE49-F238E27FC236}">
                <a16:creationId xmlns:a16="http://schemas.microsoft.com/office/drawing/2014/main" id="{A35D7B1A-D4A8-421C-866D-189407D7A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6" t="13326" r="4847" b="13283"/>
          <a:stretch/>
        </p:blipFill>
        <p:spPr>
          <a:xfrm>
            <a:off x="391833" y="1729946"/>
            <a:ext cx="7369734" cy="2863777"/>
          </a:xfrm>
          <a:prstGeom prst="rect">
            <a:avLst/>
          </a:prstGeom>
          <a:noFill/>
        </p:spPr>
      </p:pic>
      <p:sp>
        <p:nvSpPr>
          <p:cNvPr id="101" name="Footer Placeholder 4">
            <a:extLst>
              <a:ext uri="{FF2B5EF4-FFF2-40B4-BE49-F238E27FC236}">
                <a16:creationId xmlns:a16="http://schemas.microsoft.com/office/drawing/2014/main" id="{4C441D4A-B935-3F62-6B75-B1F9C8CC02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088056" y="6336077"/>
            <a:ext cx="4114800" cy="22071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102" name="Slide Number Placeholder 5">
            <a:extLst>
              <a:ext uri="{FF2B5EF4-FFF2-40B4-BE49-F238E27FC236}">
                <a16:creationId xmlns:a16="http://schemas.microsoft.com/office/drawing/2014/main" id="{48587F56-1F30-C5DD-7689-D54120BA1E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202856" y="6301811"/>
            <a:ext cx="684344" cy="365125"/>
          </a:xfrm>
        </p:spPr>
        <p:txBody>
          <a:bodyPr/>
          <a:lstStyle/>
          <a:p>
            <a:pPr defTabSz="1088421">
              <a:spcAft>
                <a:spcPts val="600"/>
              </a:spcAft>
              <a:buFontTx/>
              <a:buBlip>
                <a:blip r:embed="rId3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spcAft>
                  <a:spcPts val="600"/>
                </a:spcAft>
                <a:buFontTx/>
                <a:buBlip>
                  <a:blip r:embed="rId3"/>
                </a:buBlip>
              </a:pPr>
              <a:t>3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495C-6532-4CEA-8F42-78FC2E3F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mining techniques – Page1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420B3-8C35-4053-8962-19F50D8CE99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C38F7-8925-4B8F-B359-05D1101392A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2"/>
                </a:buBlip>
              </a:pPr>
              <a:t>4</a:t>
            </a:fld>
            <a:endParaRPr lang="en-US" dirty="0">
              <a:solidFill>
                <a:srgbClr val="7878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F4D25-4C63-4E07-9E8B-C12D86DACB38}"/>
              </a:ext>
            </a:extLst>
          </p:cNvPr>
          <p:cNvSpPr txBox="1"/>
          <p:nvPr/>
        </p:nvSpPr>
        <p:spPr>
          <a:xfrm>
            <a:off x="389696" y="1225649"/>
            <a:ext cx="11657814" cy="1426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venir-light"/>
              </a:rPr>
              <a:t>Descriptive Modeling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venir-light"/>
              </a:rPr>
              <a:t>: It uncovers shared similarities or groupings in historical data to determine reasons behind success or failure, such as categorizing customers by product preferences or sentiment. Sample techniques include:</a:t>
            </a:r>
            <a:endParaRPr 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FBC6C46-6CEF-4DB4-9EEB-D49843C23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79649"/>
              </p:ext>
            </p:extLst>
          </p:nvPr>
        </p:nvGraphicFramePr>
        <p:xfrm>
          <a:off x="498474" y="2790896"/>
          <a:ext cx="11312526" cy="29208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4351">
                  <a:extLst>
                    <a:ext uri="{9D8B030D-6E8A-4147-A177-3AD203B41FA5}">
                      <a16:colId xmlns:a16="http://schemas.microsoft.com/office/drawing/2014/main" val="999726074"/>
                    </a:ext>
                  </a:extLst>
                </a:gridCol>
                <a:gridCol w="8258175">
                  <a:extLst>
                    <a:ext uri="{9D8B030D-6E8A-4147-A177-3AD203B41FA5}">
                      <a16:colId xmlns:a16="http://schemas.microsoft.com/office/drawing/2014/main" val="1032426679"/>
                    </a:ext>
                  </a:extLst>
                </a:gridCol>
              </a:tblGrid>
              <a:tr h="390738"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avenir-light"/>
                        </a:rPr>
                        <a:t>Clustering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avenir-light"/>
                        </a:rPr>
                        <a:t>Grouping similar records together.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21767227"/>
                  </a:ext>
                </a:extLst>
              </a:tr>
              <a:tr h="236019"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avenir-light"/>
                        </a:rPr>
                        <a:t>Anomaly detection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avenir-light"/>
                        </a:rPr>
                        <a:t>Identifying multidimensional outliers.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55555483"/>
                  </a:ext>
                </a:extLst>
              </a:tr>
              <a:tr h="641926"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avenir-light"/>
                        </a:rPr>
                        <a:t>Association rule learning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avenir-light"/>
                        </a:rPr>
                        <a:t>Detecting relationships between records.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65509572"/>
                  </a:ext>
                </a:extLst>
              </a:tr>
              <a:tr h="641926"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avenir-light"/>
                        </a:rPr>
                        <a:t>Principal component analysis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avenir-light"/>
                        </a:rPr>
                        <a:t>Detecting relationships between variables.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84983780"/>
                  </a:ext>
                </a:extLst>
              </a:tr>
              <a:tr h="783604">
                <a:tc>
                  <a:txBody>
                    <a:bodyPr/>
                    <a:lstStyle/>
                    <a:p>
                      <a:r>
                        <a:rPr lang="en-GB" b="0">
                          <a:effectLst/>
                          <a:latin typeface="avenir-light"/>
                        </a:rPr>
                        <a:t>Affinity grouping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avenir-light"/>
                        </a:rPr>
                        <a:t>Grouping people with common interests or similar goals (e.g., people who buy X often buy Y and possibly Z).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834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59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495C-6532-4CEA-8F42-78FC2E3F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mining techniques – Page2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420B3-8C35-4053-8962-19F50D8CE99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C38F7-8925-4B8F-B359-05D1101392A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2"/>
                </a:buBlip>
              </a:pPr>
              <a:t>5</a:t>
            </a:fld>
            <a:endParaRPr lang="en-US" dirty="0">
              <a:solidFill>
                <a:srgbClr val="7878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F4D25-4C63-4E07-9E8B-C12D86DACB38}"/>
              </a:ext>
            </a:extLst>
          </p:cNvPr>
          <p:cNvSpPr txBox="1"/>
          <p:nvPr/>
        </p:nvSpPr>
        <p:spPr>
          <a:xfrm>
            <a:off x="389696" y="1225649"/>
            <a:ext cx="11657814" cy="96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venir-light"/>
              </a:rPr>
              <a:t>Predictive Modeling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venir-light"/>
              </a:rPr>
              <a:t>: This modeling goes deeper to classify events in the future or estimate unknown outcomes. Sample techniques include:</a:t>
            </a:r>
            <a:endParaRPr 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FBC6C46-6CEF-4DB4-9EEB-D49843C23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75346"/>
              </p:ext>
            </p:extLst>
          </p:nvPr>
        </p:nvGraphicFramePr>
        <p:xfrm>
          <a:off x="439737" y="2548550"/>
          <a:ext cx="11312526" cy="24116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0951">
                  <a:extLst>
                    <a:ext uri="{9D8B030D-6E8A-4147-A177-3AD203B41FA5}">
                      <a16:colId xmlns:a16="http://schemas.microsoft.com/office/drawing/2014/main" val="999726074"/>
                    </a:ext>
                  </a:extLst>
                </a:gridCol>
                <a:gridCol w="8791575">
                  <a:extLst>
                    <a:ext uri="{9D8B030D-6E8A-4147-A177-3AD203B41FA5}">
                      <a16:colId xmlns:a16="http://schemas.microsoft.com/office/drawing/2014/main" val="1032426679"/>
                    </a:ext>
                  </a:extLst>
                </a:gridCol>
              </a:tblGrid>
              <a:tr h="390738"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avenir-light"/>
                        </a:rPr>
                        <a:t>Regression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avenir-light"/>
                        </a:rPr>
                        <a:t>A measure of the strength of the relationship between one dependent variable and a series of independent variables.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21767227"/>
                  </a:ext>
                </a:extLst>
              </a:tr>
              <a:tr h="2360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u="none" kern="1200" dirty="0">
                          <a:solidFill>
                            <a:schemeClr val="dk1"/>
                          </a:solidFill>
                          <a:effectLst/>
                          <a:latin typeface="avenir-light"/>
                          <a:ea typeface="+mn-ea"/>
                          <a:cs typeface="+mn-cs"/>
                        </a:rPr>
                        <a:t>Neural Networks</a:t>
                      </a:r>
                      <a:endParaRPr lang="en-GB" sz="1800" b="0" u="none" kern="1200" dirty="0">
                        <a:solidFill>
                          <a:schemeClr val="dk1"/>
                        </a:solidFill>
                        <a:effectLst/>
                        <a:latin typeface="avenir-ligh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avenir-light"/>
                        </a:rPr>
                        <a:t>Computer programs that detect patterns, make predictions and learn.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55555483"/>
                  </a:ext>
                </a:extLst>
              </a:tr>
              <a:tr h="641926"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avenir-light"/>
                        </a:rPr>
                        <a:t>Decision trees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avenir-light"/>
                        </a:rPr>
                        <a:t>Tree-shaped diagrams in which each branch represents a probable occurrence.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65509572"/>
                  </a:ext>
                </a:extLst>
              </a:tr>
              <a:tr h="641926"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  <a:latin typeface="avenir-light"/>
                        </a:rPr>
                        <a:t>Support vector machines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avenir-light"/>
                        </a:rPr>
                        <a:t>Supervised learning models with associated learning algorithms.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8498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495C-6532-4CEA-8F42-78FC2E3F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mining techniques – Page3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420B3-8C35-4053-8962-19F50D8CE99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C38F7-8925-4B8F-B359-05D1101392A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2"/>
                </a:buBlip>
              </a:pPr>
              <a:t>6</a:t>
            </a:fld>
            <a:endParaRPr lang="en-US" dirty="0">
              <a:solidFill>
                <a:srgbClr val="7878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F4D25-4C63-4E07-9E8B-C12D86DACB38}"/>
              </a:ext>
            </a:extLst>
          </p:cNvPr>
          <p:cNvSpPr txBox="1"/>
          <p:nvPr/>
        </p:nvSpPr>
        <p:spPr>
          <a:xfrm>
            <a:off x="389696" y="1225649"/>
            <a:ext cx="11657814" cy="1426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venir-light"/>
              </a:rPr>
              <a:t>Prescriptive modelling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venir-light"/>
              </a:rPr>
              <a:t>: looks at internal and external variables and constraints to recommend one or more courses of action – for example, determining the best marketing offer to send to each customer. Sample techniques include:</a:t>
            </a:r>
            <a:endParaRPr 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FBC6C46-6CEF-4DB4-9EEB-D49843C23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8013"/>
              </p:ext>
            </p:extLst>
          </p:nvPr>
        </p:nvGraphicFramePr>
        <p:xfrm>
          <a:off x="439737" y="2967650"/>
          <a:ext cx="11312526" cy="85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5938">
                  <a:extLst>
                    <a:ext uri="{9D8B030D-6E8A-4147-A177-3AD203B41FA5}">
                      <a16:colId xmlns:a16="http://schemas.microsoft.com/office/drawing/2014/main" val="999726074"/>
                    </a:ext>
                  </a:extLst>
                </a:gridCol>
                <a:gridCol w="8256588">
                  <a:extLst>
                    <a:ext uri="{9D8B030D-6E8A-4147-A177-3AD203B41FA5}">
                      <a16:colId xmlns:a16="http://schemas.microsoft.com/office/drawing/2014/main" val="1032426679"/>
                    </a:ext>
                  </a:extLst>
                </a:gridCol>
              </a:tblGrid>
              <a:tr h="390738">
                <a:tc>
                  <a:txBody>
                    <a:bodyPr/>
                    <a:lstStyle/>
                    <a:p>
                      <a:r>
                        <a:rPr lang="en-GB" b="0">
                          <a:effectLst/>
                          <a:latin typeface="avenir-light"/>
                        </a:rPr>
                        <a:t>Predictive analytics plus rules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avenir-light"/>
                        </a:rPr>
                        <a:t>Developing if/then rules from patterns and predicting outcomes.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21767227"/>
                  </a:ext>
                </a:extLst>
              </a:tr>
              <a:tr h="236019">
                <a:tc>
                  <a:txBody>
                    <a:bodyPr/>
                    <a:lstStyle/>
                    <a:p>
                      <a:r>
                        <a:rPr lang="en-GB" b="0">
                          <a:effectLst/>
                          <a:latin typeface="avenir-light"/>
                        </a:rPr>
                        <a:t>Marketing optimization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avenir-light"/>
                        </a:rPr>
                        <a:t>Simulating the most advantageous media mix in real time for the highest possible ROI.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5555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495C-6532-4CEA-8F42-78FC2E3F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VisualizatioN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420B3-8C35-4053-8962-19F50D8CE99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C38F7-8925-4B8F-B359-05D1101392A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2"/>
                </a:buBlip>
              </a:pPr>
              <a:t>7</a:t>
            </a:fld>
            <a:endParaRPr lang="en-US" dirty="0">
              <a:solidFill>
                <a:srgbClr val="7878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F4D25-4C63-4E07-9E8B-C12D86DACB38}"/>
              </a:ext>
            </a:extLst>
          </p:cNvPr>
          <p:cNvSpPr txBox="1"/>
          <p:nvPr/>
        </p:nvSpPr>
        <p:spPr>
          <a:xfrm>
            <a:off x="389696" y="1225649"/>
            <a:ext cx="11657814" cy="96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91E42"/>
                </a:solidFill>
                <a:effectLst/>
                <a:latin typeface="freight-text-pro"/>
              </a:rPr>
              <a:t>Graphics and visuals, if used intelligently and innovatively, can convey a lot more than what raw data alone can convey. Some examples:</a:t>
            </a:r>
            <a:endParaRPr 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514E0-9534-4EDE-8C86-B1426C617577}"/>
              </a:ext>
            </a:extLst>
          </p:cNvPr>
          <p:cNvSpPr txBox="1"/>
          <p:nvPr/>
        </p:nvSpPr>
        <p:spPr>
          <a:xfrm>
            <a:off x="389696" y="2205259"/>
            <a:ext cx="6096000" cy="92333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Cricket ODI Batting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India Budget History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Software ecosystem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4F59D-2CE1-4F0D-98C4-DBCCEEEADBC6}"/>
              </a:ext>
            </a:extLst>
          </p:cNvPr>
          <p:cNvSpPr txBox="1"/>
          <p:nvPr/>
        </p:nvSpPr>
        <p:spPr>
          <a:xfrm>
            <a:off x="389696" y="3222535"/>
            <a:ext cx="11657814" cy="50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91E42"/>
                </a:solidFill>
                <a:effectLst/>
                <a:latin typeface="freight-text-pro"/>
              </a:rPr>
              <a:t>List of a few python libraries used for Data Visualization</a:t>
            </a:r>
            <a:endParaRPr 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FD522123-0A87-4F87-939A-B6E3618A8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46680"/>
              </p:ext>
            </p:extLst>
          </p:nvPr>
        </p:nvGraphicFramePr>
        <p:xfrm>
          <a:off x="389696" y="3820942"/>
          <a:ext cx="1126890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4452">
                  <a:extLst>
                    <a:ext uri="{9D8B030D-6E8A-4147-A177-3AD203B41FA5}">
                      <a16:colId xmlns:a16="http://schemas.microsoft.com/office/drawing/2014/main" val="1321057638"/>
                    </a:ext>
                  </a:extLst>
                </a:gridCol>
                <a:gridCol w="5634452">
                  <a:extLst>
                    <a:ext uri="{9D8B030D-6E8A-4147-A177-3AD203B41FA5}">
                      <a16:colId xmlns:a16="http://schemas.microsoft.com/office/drawing/2014/main" val="727427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kern="1200" dirty="0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Matplotlib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2000" b="0" i="0" kern="1200" dirty="0" err="1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geoplotlib</a:t>
                      </a:r>
                      <a:endParaRPr lang="en-GB" sz="2000" b="0" i="0" kern="1200" dirty="0">
                        <a:solidFill>
                          <a:srgbClr val="091E42"/>
                        </a:solidFill>
                        <a:effectLst/>
                        <a:latin typeface="freight-text-pro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764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kern="1200" dirty="0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Seaborn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2000" b="0" i="0" kern="1200" dirty="0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Gleam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72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kern="1200" dirty="0" err="1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Plotnine</a:t>
                      </a:r>
                      <a:r>
                        <a:rPr lang="en-GB" sz="2000" b="0" i="0" kern="1200" dirty="0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2000" b="0" i="0" kern="1200" dirty="0" err="1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ggplot</a:t>
                      </a:r>
                      <a:r>
                        <a:rPr lang="en-GB" sz="2000" b="0" i="0" kern="1200" dirty="0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2000" b="0" i="0" kern="1200" dirty="0" err="1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missingno</a:t>
                      </a:r>
                      <a:endParaRPr lang="en-GB" sz="2000" b="0" i="0" kern="1200" dirty="0">
                        <a:solidFill>
                          <a:srgbClr val="091E42"/>
                        </a:solidFill>
                        <a:effectLst/>
                        <a:latin typeface="freight-text-pro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593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kern="1200" dirty="0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Bokeh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2000" b="0" i="0" kern="1200" dirty="0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Leather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557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kern="1200" dirty="0" err="1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pygal</a:t>
                      </a:r>
                      <a:endParaRPr lang="en-GB" sz="2000" b="0" i="0" kern="1200" dirty="0">
                        <a:solidFill>
                          <a:srgbClr val="091E42"/>
                        </a:solidFill>
                        <a:effectLst/>
                        <a:latin typeface="freight-text-pro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2000" b="0" i="0" kern="1200" dirty="0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Altair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781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kern="1200" dirty="0" err="1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Plotly</a:t>
                      </a:r>
                      <a:endParaRPr lang="en-GB" sz="2000" b="0" i="0" kern="1200" dirty="0">
                        <a:solidFill>
                          <a:srgbClr val="091E42"/>
                        </a:solidFill>
                        <a:effectLst/>
                        <a:latin typeface="freight-text-pro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2000" b="0" i="0" kern="1200" dirty="0">
                          <a:solidFill>
                            <a:srgbClr val="091E42"/>
                          </a:solidFill>
                          <a:effectLst/>
                          <a:latin typeface="freight-text-pro"/>
                          <a:ea typeface="+mn-ea"/>
                          <a:cs typeface="+mn-cs"/>
                        </a:rPr>
                        <a:t>Folium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693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1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6949-6335-4831-8680-86280CC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– pls load them into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9C25E-C408-458E-8FAD-55BA10AA6C9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787871"/>
                </a:solidFill>
              </a:rPr>
              <a:t>Confidential</a:t>
            </a:r>
            <a:endParaRPr lang="en-US" dirty="0">
              <a:solidFill>
                <a:srgbClr val="78787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0F4A0-0FB6-4EE3-8120-D0D69F82937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2"/>
                </a:buBlip>
              </a:pPr>
              <a:t>8</a:t>
            </a:fld>
            <a:endParaRPr lang="en-US" dirty="0">
              <a:solidFill>
                <a:srgbClr val="787871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5D577ED-524C-4849-A4A1-1CBA22270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397555"/>
              </p:ext>
            </p:extLst>
          </p:nvPr>
        </p:nvGraphicFramePr>
        <p:xfrm>
          <a:off x="-133350" y="1281113"/>
          <a:ext cx="4995863" cy="197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216800" imgH="481320" progId="Package">
                  <p:embed/>
                </p:oleObj>
              </mc:Choice>
              <mc:Fallback>
                <p:oleObj name="Packager Shell Object" showAsIcon="1" r:id="rId3" imgW="1216800" imgH="48132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5D577ED-524C-4849-A4A1-1CBA222705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33350" y="1281113"/>
                        <a:ext cx="4995863" cy="197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2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182880" tIns="182880" rIns="182880" bIns="182880" rtlCol="0">
        <a:spAutoFit/>
      </a:bodyPr>
      <a:lstStyle>
        <a:defPPr algn="l">
          <a:lnSpc>
            <a:spcPct val="90000"/>
          </a:lnSpc>
          <a:spcBef>
            <a:spcPts val="400"/>
          </a:spcBef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HPE Standard 16x9 White Template.pptx" id="{413FE5A0-5971-492C-AADA-5C9E9F554605}" vid="{9B816485-25F1-4B6F-8965-48C8821912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6822</TotalTime>
  <Words>465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avenir-light</vt:lpstr>
      <vt:lpstr>freight-text-pro</vt:lpstr>
      <vt:lpstr>MetricHPE</vt:lpstr>
      <vt:lpstr>MetricHPE Black</vt:lpstr>
      <vt:lpstr>MetricHPE Light</vt:lpstr>
      <vt:lpstr>MetricHPE Semibold</vt:lpstr>
      <vt:lpstr>1_HPE_Standard_Metric_16x9_080117</vt:lpstr>
      <vt:lpstr>Package</vt:lpstr>
      <vt:lpstr> Introduction to DATA Mining &amp; Data visualization</vt:lpstr>
      <vt:lpstr>What is data mining?</vt:lpstr>
      <vt:lpstr>data mining process</vt:lpstr>
      <vt:lpstr>Types of data mining techniques – Page1</vt:lpstr>
      <vt:lpstr>Types of data mining techniques – Page2</vt:lpstr>
      <vt:lpstr>Types of data mining techniques – Page3</vt:lpstr>
      <vt:lpstr>DATA VisualizatioN</vt:lpstr>
      <vt:lpstr>Data set – pls load them into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| WHAT IS MONEY?</dc:title>
  <dc:creator>Walia, Maneesh</dc:creator>
  <cp:lastModifiedBy>Kumar, Amit</cp:lastModifiedBy>
  <cp:revision>174</cp:revision>
  <dcterms:created xsi:type="dcterms:W3CDTF">2022-02-15T15:01:43Z</dcterms:created>
  <dcterms:modified xsi:type="dcterms:W3CDTF">2022-05-26T13:29:12Z</dcterms:modified>
</cp:coreProperties>
</file>