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60" r:id="rId4"/>
    <p:sldId id="259" r:id="rId5"/>
    <p:sldId id="258" r:id="rId6"/>
    <p:sldId id="273" r:id="rId7"/>
    <p:sldId id="274" r:id="rId8"/>
    <p:sldId id="275" r:id="rId9"/>
    <p:sldId id="276" r:id="rId10"/>
    <p:sldId id="277" r:id="rId11"/>
    <p:sldId id="278" r:id="rId12"/>
    <p:sldId id="261" r:id="rId13"/>
    <p:sldId id="262" r:id="rId14"/>
    <p:sldId id="263" r:id="rId15"/>
    <p:sldId id="264" r:id="rId16"/>
    <p:sldId id="265" r:id="rId17"/>
    <p:sldId id="266" r:id="rId18"/>
    <p:sldId id="267" r:id="rId19"/>
    <p:sldId id="268" r:id="rId20"/>
    <p:sldId id="269" r:id="rId21"/>
    <p:sldId id="270" r:id="rId22"/>
    <p:sldId id="279" r:id="rId23"/>
    <p:sldId id="28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75A6C9FD-452D-4CFC-97C7-E8B97A6E42CC}">
          <p14:sldIdLst>
            <p14:sldId id="256"/>
            <p14:sldId id="257"/>
            <p14:sldId id="260"/>
            <p14:sldId id="259"/>
            <p14:sldId id="258"/>
            <p14:sldId id="273"/>
            <p14:sldId id="274"/>
            <p14:sldId id="275"/>
            <p14:sldId id="276"/>
            <p14:sldId id="277"/>
            <p14:sldId id="278"/>
          </p14:sldIdLst>
        </p14:section>
        <p14:section name="Builder" id="{25347CC6-10B7-4046-8D80-B6B54B11FDC6}">
          <p14:sldIdLst>
            <p14:sldId id="261"/>
            <p14:sldId id="262"/>
            <p14:sldId id="263"/>
            <p14:sldId id="264"/>
            <p14:sldId id="265"/>
          </p14:sldIdLst>
        </p14:section>
        <p14:section name="End Customer" id="{803F5EA1-E986-4585-A7D1-256E28C8A082}">
          <p14:sldIdLst>
            <p14:sldId id="266"/>
            <p14:sldId id="267"/>
            <p14:sldId id="268"/>
            <p14:sldId id="269"/>
            <p14:sldId id="270"/>
            <p14:sldId id="279"/>
            <p14:sldId id="280"/>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su Chaudhary, D." initials="BCD" lastIdx="2" clrIdx="0">
    <p:extLst>
      <p:ext uri="{19B8F6BF-5375-455C-9EA6-DF929625EA0E}">
        <p15:presenceInfo xmlns:p15="http://schemas.microsoft.com/office/powerpoint/2012/main" userId="S-1-5-21-329068152-1454471165-1417001333-42363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280" autoAdjust="0"/>
  </p:normalViewPr>
  <p:slideViewPr>
    <p:cSldViewPr snapToGrid="0">
      <p:cViewPr varScale="1">
        <p:scale>
          <a:sx n="79" d="100"/>
          <a:sy n="79" d="100"/>
        </p:scale>
        <p:origin x="77" y="158"/>
      </p:cViewPr>
      <p:guideLst/>
    </p:cSldViewPr>
  </p:slideViewPr>
  <p:outlineViewPr>
    <p:cViewPr>
      <p:scale>
        <a:sx n="33" d="100"/>
        <a:sy n="33" d="100"/>
      </p:scale>
      <p:origin x="0" y="-53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Rent-O-Wn</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8E7A72-5DB7-4E7A-A940-A3819144E46B}" type="datetime1">
              <a:rPr lang="en-IN" smtClean="0"/>
              <a:t>09-09-2016</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7FA04-E826-40E6-8EA8-E3CDE7A76E87}" type="slidenum">
              <a:rPr lang="en-IN" smtClean="0"/>
              <a:t>‹#›</a:t>
            </a:fld>
            <a:endParaRPr lang="en-IN"/>
          </a:p>
        </p:txBody>
      </p:sp>
    </p:spTree>
    <p:extLst>
      <p:ext uri="{BB962C8B-B14F-4D97-AF65-F5344CB8AC3E}">
        <p14:creationId xmlns:p14="http://schemas.microsoft.com/office/powerpoint/2010/main" val="423324777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Rent-O-Wn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BC4D1-DBB4-4EA3-9FE4-4DA447059A54}" type="datetime1">
              <a:rPr lang="en-IN" smtClean="0"/>
              <a:t>09-09-2016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1BEBD-E23F-4FD3-86BC-3E5B95F3F2AC}" type="slidenum">
              <a:rPr lang="en-IN" smtClean="0"/>
              <a:t>‹#›</a:t>
            </a:fld>
            <a:endParaRPr lang="en-IN"/>
          </a:p>
        </p:txBody>
      </p:sp>
    </p:spTree>
    <p:extLst>
      <p:ext uri="{BB962C8B-B14F-4D97-AF65-F5344CB8AC3E}">
        <p14:creationId xmlns:p14="http://schemas.microsoft.com/office/powerpoint/2010/main" val="229360105"/>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C9B5F-1752-4830-BAB7-7D105E90AF5B}" type="datetime1">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181296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C158D-543D-427C-8E9E-75685036A58A}" type="datetime1">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58277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85F3E-E322-4997-9988-FBB636DA95D5}" type="datetime1">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206257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154415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F93C13-18AF-490D-99D7-CBDD4C4AB62C}" type="datetime1">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348776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0B93FD-865C-4D41-9709-DDF7CE86A08B}" type="datetime1">
              <a:rPr lang="en-IN" smtClean="0"/>
              <a:t>09-09-2016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316022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9AA771-C35C-4917-89D9-3A0C279649EB}" type="datetime1">
              <a:rPr lang="en-IN" smtClean="0"/>
              <a:t>09-09-2016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160727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26AE55-698C-4382-98BB-D212DC66CCF5}" type="datetime1">
              <a:rPr lang="en-IN" smtClean="0"/>
              <a:t>09-09-2016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31918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5CB54-6B1B-4B18-9C1A-F2F1C500B29C}" type="datetime1">
              <a:rPr lang="en-IN" smtClean="0"/>
              <a:t>09-09-2016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218018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7D2EF-EBF1-416A-90CB-3F000ECC2C42}" type="datetime1">
              <a:rPr lang="en-IN" smtClean="0"/>
              <a:t>09-09-2016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177079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964D98-EE8B-483D-BB7F-34E0A6D42E53}" type="datetime1">
              <a:rPr lang="en-IN" smtClean="0"/>
              <a:t>09-09-2016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51CCE-B50C-4228-9822-08A0761DB58C}" type="slidenum">
              <a:rPr lang="en-IN" smtClean="0"/>
              <a:t>‹#›</a:t>
            </a:fld>
            <a:endParaRPr lang="en-IN"/>
          </a:p>
        </p:txBody>
      </p:sp>
    </p:spTree>
    <p:extLst>
      <p:ext uri="{BB962C8B-B14F-4D97-AF65-F5344CB8AC3E}">
        <p14:creationId xmlns:p14="http://schemas.microsoft.com/office/powerpoint/2010/main" val="148910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55F3D-9356-4CBD-86F7-F8A64BE35A49}" type="datetime1">
              <a:rPr lang="en-IN" smtClean="0"/>
              <a:t>09-09-2016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51CCE-B50C-4228-9822-08A0761DB58C}" type="slidenum">
              <a:rPr lang="en-IN" smtClean="0"/>
              <a:t>‹#›</a:t>
            </a:fld>
            <a:endParaRPr lang="en-IN"/>
          </a:p>
        </p:txBody>
      </p:sp>
    </p:spTree>
    <p:extLst>
      <p:ext uri="{BB962C8B-B14F-4D97-AF65-F5344CB8AC3E}">
        <p14:creationId xmlns:p14="http://schemas.microsoft.com/office/powerpoint/2010/main" val="12333898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a:t>         Project </a:t>
            </a:r>
            <a:br>
              <a:rPr lang="en-IN" dirty="0"/>
            </a:br>
            <a:endParaRPr lang="en-IN" dirty="0"/>
          </a:p>
        </p:txBody>
      </p:sp>
      <p:sp>
        <p:nvSpPr>
          <p:cNvPr id="3" name="Subtitle 2"/>
          <p:cNvSpPr>
            <a:spLocks noGrp="1"/>
          </p:cNvSpPr>
          <p:nvPr>
            <p:ph type="subTitle" idx="1"/>
          </p:nvPr>
        </p:nvSpPr>
        <p:spPr/>
        <p:txBody>
          <a:bodyPr/>
          <a:lstStyle/>
          <a:p>
            <a:r>
              <a:rPr lang="en-IN" dirty="0"/>
              <a:t>                                                   Version 1.0 </a:t>
            </a:r>
          </a:p>
          <a:p>
            <a:r>
              <a:rPr lang="en-IN" dirty="0"/>
              <a:t>                                                                By </a:t>
            </a:r>
            <a:r>
              <a:rPr lang="en-IN" dirty="0" err="1" smtClean="0"/>
              <a:t>Pradip</a:t>
            </a:r>
            <a:r>
              <a:rPr lang="en-IN" dirty="0" smtClean="0"/>
              <a:t> </a:t>
            </a:r>
            <a:r>
              <a:rPr lang="en-IN" dirty="0"/>
              <a:t>Kumar Saha</a:t>
            </a:r>
          </a:p>
        </p:txBody>
      </p:sp>
      <p:sp>
        <p:nvSpPr>
          <p:cNvPr id="4" name="Date Placeholder 3"/>
          <p:cNvSpPr>
            <a:spLocks noGrp="1"/>
          </p:cNvSpPr>
          <p:nvPr>
            <p:ph type="dt" sz="half" idx="10"/>
          </p:nvPr>
        </p:nvSpPr>
        <p:spPr/>
        <p:txBody>
          <a:bodyPr/>
          <a:lstStyle/>
          <a:p>
            <a:fld id="{A0BEE4DE-4436-4620-8E79-FF49DDDA385F}"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a:t>
            </a:fld>
            <a:endParaRPr lang="en-IN"/>
          </a:p>
        </p:txBody>
      </p:sp>
      <p:pic>
        <p:nvPicPr>
          <p:cNvPr id="6" name="Picture 5"/>
          <p:cNvPicPr>
            <a:picLocks noChangeAspect="1"/>
          </p:cNvPicPr>
          <p:nvPr/>
        </p:nvPicPr>
        <p:blipFill>
          <a:blip r:embed="rId2"/>
          <a:stretch>
            <a:fillRect/>
          </a:stretch>
        </p:blipFill>
        <p:spPr>
          <a:xfrm>
            <a:off x="5601140" y="1941115"/>
            <a:ext cx="2762250" cy="750095"/>
          </a:xfrm>
          <a:prstGeom prst="rect">
            <a:avLst/>
          </a:prstGeom>
        </p:spPr>
      </p:pic>
      <p:pic>
        <p:nvPicPr>
          <p:cNvPr id="7" name="Picture 6"/>
          <p:cNvPicPr>
            <a:picLocks noChangeAspect="1"/>
          </p:cNvPicPr>
          <p:nvPr/>
        </p:nvPicPr>
        <p:blipFill>
          <a:blip r:embed="rId2"/>
          <a:stretch>
            <a:fillRect/>
          </a:stretch>
        </p:blipFill>
        <p:spPr>
          <a:xfrm>
            <a:off x="3898949" y="3616444"/>
            <a:ext cx="2762250" cy="676275"/>
          </a:xfrm>
          <a:prstGeom prst="rect">
            <a:avLst/>
          </a:prstGeom>
        </p:spPr>
      </p:pic>
    </p:spTree>
    <p:extLst>
      <p:ext uri="{BB962C8B-B14F-4D97-AF65-F5344CB8AC3E}">
        <p14:creationId xmlns:p14="http://schemas.microsoft.com/office/powerpoint/2010/main" val="948587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436"/>
            <a:ext cx="8643425" cy="1039522"/>
          </a:xfrm>
        </p:spPr>
        <p:txBody>
          <a:bodyPr>
            <a:normAutofit fontScale="90000"/>
          </a:bodyPr>
          <a:lstStyle/>
          <a:p>
            <a:r>
              <a:rPr lang="en-IN" b="1" dirty="0"/>
              <a:t>Layered Architecture with Multi-Client / Multi-Channel</a:t>
            </a:r>
            <a:endParaRPr lang="en-IN" dirty="0"/>
          </a:p>
        </p:txBody>
      </p:sp>
      <p:pic>
        <p:nvPicPr>
          <p:cNvPr id="6" name="Content Placeholder 5"/>
          <p:cNvPicPr>
            <a:picLocks noGrp="1" noChangeAspect="1"/>
          </p:cNvPicPr>
          <p:nvPr>
            <p:ph idx="1"/>
          </p:nvPr>
        </p:nvPicPr>
        <p:blipFill>
          <a:blip r:embed="rId2"/>
          <a:stretch>
            <a:fillRect/>
          </a:stretch>
        </p:blipFill>
        <p:spPr>
          <a:xfrm>
            <a:off x="942535" y="1392702"/>
            <a:ext cx="9228407" cy="4963648"/>
          </a:xfrm>
          <a:prstGeom prst="rect">
            <a:avLst/>
          </a:prstGeom>
        </p:spPr>
      </p:pic>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10</a:t>
            </a:fld>
            <a:endParaRPr lang="en-IN"/>
          </a:p>
        </p:txBody>
      </p:sp>
      <p:pic>
        <p:nvPicPr>
          <p:cNvPr id="7" name="Picture 6"/>
          <p:cNvPicPr>
            <a:picLocks noChangeAspect="1"/>
          </p:cNvPicPr>
          <p:nvPr/>
        </p:nvPicPr>
        <p:blipFill>
          <a:blip r:embed="rId3"/>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2901778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IN" b="1" dirty="0"/>
              <a:t>Mobile Application Archetype</a:t>
            </a:r>
            <a:endParaRPr lang="en-IN" dirty="0"/>
          </a:p>
        </p:txBody>
      </p:sp>
      <p:pic>
        <p:nvPicPr>
          <p:cNvPr id="6" name="Content Placeholder 5"/>
          <p:cNvPicPr>
            <a:picLocks noGrp="1" noChangeAspect="1"/>
          </p:cNvPicPr>
          <p:nvPr>
            <p:ph idx="1"/>
          </p:nvPr>
        </p:nvPicPr>
        <p:blipFill>
          <a:blip r:embed="rId2"/>
          <a:stretch>
            <a:fillRect/>
          </a:stretch>
        </p:blipFill>
        <p:spPr>
          <a:xfrm>
            <a:off x="2011681" y="1280160"/>
            <a:ext cx="8384344" cy="5076190"/>
          </a:xfrm>
          <a:prstGeom prst="rect">
            <a:avLst/>
          </a:prstGeom>
        </p:spPr>
      </p:pic>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11</a:t>
            </a:fld>
            <a:endParaRPr lang="en-IN"/>
          </a:p>
        </p:txBody>
      </p:sp>
      <p:pic>
        <p:nvPicPr>
          <p:cNvPr id="7" name="Picture 6"/>
          <p:cNvPicPr>
            <a:picLocks noChangeAspect="1"/>
          </p:cNvPicPr>
          <p:nvPr/>
        </p:nvPicPr>
        <p:blipFill>
          <a:blip r:embed="rId3"/>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2993604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365126"/>
            <a:ext cx="10515600" cy="493004"/>
          </a:xfrm>
        </p:spPr>
        <p:txBody>
          <a:bodyPr>
            <a:normAutofit fontScale="90000"/>
          </a:bodyPr>
          <a:lstStyle/>
          <a:p>
            <a:r>
              <a:rPr lang="en-IN" dirty="0"/>
              <a:t>Builder Login	</a:t>
            </a:r>
          </a:p>
        </p:txBody>
      </p:sp>
      <p:sp>
        <p:nvSpPr>
          <p:cNvPr id="10" name="Content Placeholder 9"/>
          <p:cNvSpPr>
            <a:spLocks noGrp="1"/>
          </p:cNvSpPr>
          <p:nvPr>
            <p:ph idx="1"/>
          </p:nvPr>
        </p:nvSpPr>
        <p:spPr>
          <a:xfrm>
            <a:off x="838200" y="858130"/>
            <a:ext cx="10515600" cy="531883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77500" lnSpcReduction="20000"/>
          </a:bodyPr>
          <a:lstStyle/>
          <a:p>
            <a:pPr marL="0" indent="0">
              <a:buNone/>
            </a:pPr>
            <a:r>
              <a:rPr lang="en-IN" dirty="0"/>
              <a:t>Builder to register their existing and upcoming properties in the Rent-O-Wn app with the following details.</a:t>
            </a:r>
          </a:p>
          <a:p>
            <a:pPr>
              <a:buFont typeface="Wingdings" panose="05000000000000000000" pitchFamily="2" charset="2"/>
              <a:buChar char="Ø"/>
            </a:pPr>
            <a:r>
              <a:rPr lang="en-IN" dirty="0"/>
              <a:t>Builder Name (Mandatory)</a:t>
            </a:r>
          </a:p>
          <a:p>
            <a:pPr>
              <a:buFont typeface="Wingdings" panose="05000000000000000000" pitchFamily="2" charset="2"/>
              <a:buChar char="Ø"/>
            </a:pPr>
            <a:r>
              <a:rPr lang="en-IN" dirty="0"/>
              <a:t>Office Address (Mandatory)</a:t>
            </a:r>
          </a:p>
          <a:p>
            <a:pPr>
              <a:buFont typeface="Wingdings" panose="05000000000000000000" pitchFamily="2" charset="2"/>
              <a:buChar char="Ø"/>
            </a:pPr>
            <a:r>
              <a:rPr lang="en-IN" dirty="0"/>
              <a:t>Office Phone No (Mandatory)</a:t>
            </a:r>
          </a:p>
          <a:p>
            <a:pPr>
              <a:buFont typeface="Wingdings" panose="05000000000000000000" pitchFamily="2" charset="2"/>
              <a:buChar char="Ø"/>
            </a:pPr>
            <a:r>
              <a:rPr lang="en-IN" dirty="0"/>
              <a:t> Fax No</a:t>
            </a:r>
          </a:p>
          <a:p>
            <a:pPr>
              <a:buFont typeface="Wingdings" panose="05000000000000000000" pitchFamily="2" charset="2"/>
              <a:buChar char="Ø"/>
            </a:pPr>
            <a:r>
              <a:rPr lang="en-IN" dirty="0"/>
              <a:t>Office Location</a:t>
            </a:r>
          </a:p>
          <a:p>
            <a:pPr>
              <a:buFont typeface="Wingdings" panose="05000000000000000000" pitchFamily="2" charset="2"/>
              <a:buChar char="Ø"/>
            </a:pPr>
            <a:r>
              <a:rPr lang="en-IN" dirty="0"/>
              <a:t> Trade License (Mandatory)</a:t>
            </a:r>
          </a:p>
          <a:p>
            <a:pPr>
              <a:buFont typeface="Wingdings" panose="05000000000000000000" pitchFamily="2" charset="2"/>
              <a:buChar char="Ø"/>
            </a:pPr>
            <a:r>
              <a:rPr lang="en-IN" dirty="0"/>
              <a:t> Company Registration number (Mandatory)</a:t>
            </a:r>
          </a:p>
          <a:p>
            <a:pPr>
              <a:buFont typeface="Wingdings" panose="05000000000000000000" pitchFamily="2" charset="2"/>
              <a:buChar char="Ø"/>
            </a:pPr>
            <a:r>
              <a:rPr lang="en-IN" dirty="0"/>
              <a:t> Upload company registration certificate (Mandatory)</a:t>
            </a:r>
          </a:p>
          <a:p>
            <a:pPr>
              <a:buFont typeface="Wingdings" panose="05000000000000000000" pitchFamily="2" charset="2"/>
              <a:buChar char="Ø"/>
            </a:pPr>
            <a:r>
              <a:rPr lang="en-IN" dirty="0"/>
              <a:t> Owner name </a:t>
            </a:r>
          </a:p>
          <a:p>
            <a:pPr>
              <a:buFont typeface="Wingdings" panose="05000000000000000000" pitchFamily="2" charset="2"/>
              <a:buChar char="Ø"/>
            </a:pPr>
            <a:r>
              <a:rPr lang="en-IN" dirty="0"/>
              <a:t>Contact person name </a:t>
            </a:r>
          </a:p>
          <a:p>
            <a:pPr>
              <a:buFont typeface="Wingdings" panose="05000000000000000000" pitchFamily="2" charset="2"/>
              <a:buChar char="Ø"/>
            </a:pPr>
            <a:r>
              <a:rPr lang="en-IN" dirty="0"/>
              <a:t>Contact person phone no</a:t>
            </a:r>
          </a:p>
          <a:p>
            <a:pPr>
              <a:buFont typeface="Wingdings" panose="05000000000000000000" pitchFamily="2" charset="2"/>
              <a:buChar char="Ø"/>
            </a:pPr>
            <a:r>
              <a:rPr lang="en-IN" dirty="0"/>
              <a:t>Builder Overview</a:t>
            </a:r>
          </a:p>
          <a:p>
            <a:pPr>
              <a:buFont typeface="Wingdings" panose="05000000000000000000" pitchFamily="2" charset="2"/>
              <a:buChar char="Ø"/>
            </a:pPr>
            <a:r>
              <a:rPr lang="en-IN" dirty="0"/>
              <a:t> Builders market feedback</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7" name="Date Placeholder 6"/>
          <p:cNvSpPr>
            <a:spLocks noGrp="1"/>
          </p:cNvSpPr>
          <p:nvPr>
            <p:ph type="dt" sz="half" idx="10"/>
          </p:nvPr>
        </p:nvSpPr>
        <p:spPr/>
        <p:txBody>
          <a:bodyPr/>
          <a:lstStyle/>
          <a:p>
            <a:fld id="{079AA771-C35C-4917-89D9-3A0C279649EB}" type="datetime1">
              <a:rPr lang="en-IN" smtClean="0"/>
              <a:t>09-09-2016</a:t>
            </a:fld>
            <a:endParaRPr lang="en-IN"/>
          </a:p>
        </p:txBody>
      </p:sp>
      <p:sp>
        <p:nvSpPr>
          <p:cNvPr id="8" name="Slide Number Placeholder 7"/>
          <p:cNvSpPr>
            <a:spLocks noGrp="1"/>
          </p:cNvSpPr>
          <p:nvPr>
            <p:ph type="sldNum" sz="quarter" idx="12"/>
          </p:nvPr>
        </p:nvSpPr>
        <p:spPr/>
        <p:txBody>
          <a:bodyPr/>
          <a:lstStyle/>
          <a:p>
            <a:fld id="{75951CCE-B50C-4228-9822-08A0761DB58C}" type="slidenum">
              <a:rPr lang="en-IN" smtClean="0"/>
              <a:t>12</a:t>
            </a:fld>
            <a:endParaRPr lang="en-IN"/>
          </a:p>
        </p:txBody>
      </p:sp>
      <p:sp>
        <p:nvSpPr>
          <p:cNvPr id="2" name="Action Button: Forward or Next 1">
            <a:hlinkClick r:id="" action="ppaction://hlinkshowjump?jump=nextslide" highlightClick="1"/>
          </p:cNvPr>
          <p:cNvSpPr/>
          <p:nvPr/>
        </p:nvSpPr>
        <p:spPr>
          <a:xfrm>
            <a:off x="9214338" y="5514535"/>
            <a:ext cx="1758462" cy="5486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Proceed to Register</a:t>
            </a:r>
          </a:p>
        </p:txBody>
      </p:sp>
      <p:pic>
        <p:nvPicPr>
          <p:cNvPr id="11" name="Picture 10"/>
          <p:cNvPicPr>
            <a:picLocks noChangeAspect="1"/>
          </p:cNvPicPr>
          <p:nvPr/>
        </p:nvPicPr>
        <p:blipFill>
          <a:blip r:embed="rId2"/>
          <a:stretch>
            <a:fillRect/>
          </a:stretch>
        </p:blipFill>
        <p:spPr>
          <a:xfrm>
            <a:off x="9214338" y="92161"/>
            <a:ext cx="2762250" cy="676275"/>
          </a:xfrm>
          <a:prstGeom prst="rect">
            <a:avLst/>
          </a:prstGeom>
        </p:spPr>
      </p:pic>
    </p:spTree>
    <p:extLst>
      <p:ext uri="{BB962C8B-B14F-4D97-AF65-F5344CB8AC3E}">
        <p14:creationId xmlns:p14="http://schemas.microsoft.com/office/powerpoint/2010/main" val="3545095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436"/>
            <a:ext cx="10515600" cy="901410"/>
          </a:xfrm>
        </p:spPr>
        <p:txBody>
          <a:bodyPr/>
          <a:lstStyle/>
          <a:p>
            <a:r>
              <a:rPr lang="en-IN" dirty="0"/>
              <a:t>Procced to Register</a:t>
            </a:r>
          </a:p>
        </p:txBody>
      </p:sp>
      <p:sp>
        <p:nvSpPr>
          <p:cNvPr id="3" name="Content Placeholder 2"/>
          <p:cNvSpPr>
            <a:spLocks noGrp="1"/>
          </p:cNvSpPr>
          <p:nvPr>
            <p:ph idx="1"/>
          </p:nvPr>
        </p:nvSpPr>
        <p:spPr>
          <a:xfrm>
            <a:off x="838200" y="1237957"/>
            <a:ext cx="11353800" cy="5483518"/>
          </a:xfrm>
        </p:spPr>
        <p:txBody>
          <a:bodyPr/>
          <a:lstStyle/>
          <a:p>
            <a:r>
              <a:rPr lang="en-IN" sz="2000" dirty="0"/>
              <a:t>Terms and condition (Defined By Pradeep)</a:t>
            </a:r>
          </a:p>
          <a:p>
            <a:r>
              <a:rPr lang="en-IN" sz="2000" dirty="0"/>
              <a:t>Accept the terms and condition</a:t>
            </a:r>
          </a:p>
          <a:p>
            <a:r>
              <a:rPr lang="en-IN" sz="2000" dirty="0"/>
              <a:t>Deny the terms and condition  </a:t>
            </a:r>
          </a:p>
          <a:p>
            <a:r>
              <a:rPr lang="en-IN" sz="2000" dirty="0"/>
              <a:t>Proceed to Pay</a:t>
            </a:r>
          </a:p>
          <a:p>
            <a:r>
              <a:rPr lang="en-IN" sz="2000" dirty="0"/>
              <a:t>Once payment is done the builder</a:t>
            </a:r>
          </a:p>
          <a:p>
            <a:pPr marL="0" indent="0">
              <a:buNone/>
            </a:pPr>
            <a:r>
              <a:rPr lang="en-IN" sz="2000" dirty="0"/>
              <a:t>will receive invoice with unique bar code </a:t>
            </a:r>
          </a:p>
          <a:p>
            <a:pPr marL="0" indent="0">
              <a:buNone/>
            </a:pPr>
            <a:endParaRPr lang="en-IN" dirty="0"/>
          </a:p>
          <a:p>
            <a:pPr marL="0" indent="0">
              <a:buNone/>
            </a:pPr>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13</a:t>
            </a:fld>
            <a:endParaRPr lang="en-IN"/>
          </a:p>
        </p:txBody>
      </p:sp>
      <p:sp>
        <p:nvSpPr>
          <p:cNvPr id="6" name="Right Brace 5"/>
          <p:cNvSpPr/>
          <p:nvPr/>
        </p:nvSpPr>
        <p:spPr>
          <a:xfrm>
            <a:off x="5134708" y="1772530"/>
            <a:ext cx="154744" cy="633045"/>
          </a:xfrm>
          <a:prstGeom prst="rightBrace">
            <a:avLst>
              <a:gd name="adj1" fmla="val 8333"/>
              <a:gd name="adj2" fmla="val 433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ounded Rectangle 6"/>
          <p:cNvSpPr/>
          <p:nvPr/>
        </p:nvSpPr>
        <p:spPr>
          <a:xfrm>
            <a:off x="5473872" y="1842869"/>
            <a:ext cx="1306756" cy="422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Mandatory</a:t>
            </a:r>
          </a:p>
        </p:txBody>
      </p:sp>
      <p:pic>
        <p:nvPicPr>
          <p:cNvPr id="8" name="Picture 7"/>
          <p:cNvPicPr>
            <a:picLocks noChangeAspect="1"/>
          </p:cNvPicPr>
          <p:nvPr/>
        </p:nvPicPr>
        <p:blipFill>
          <a:blip r:embed="rId2"/>
          <a:stretch>
            <a:fillRect/>
          </a:stretch>
        </p:blipFill>
        <p:spPr>
          <a:xfrm>
            <a:off x="5473871" y="2656229"/>
            <a:ext cx="6505575" cy="4012150"/>
          </a:xfrm>
          <a:prstGeom prst="rect">
            <a:avLst/>
          </a:prstGeom>
        </p:spPr>
      </p:pic>
      <p:sp>
        <p:nvSpPr>
          <p:cNvPr id="10" name="Action Button: Forward or Next 9">
            <a:hlinkClick r:id="" action="ppaction://hlinkshowjump?jump=nextslide" highlightClick="1"/>
          </p:cNvPr>
          <p:cNvSpPr/>
          <p:nvPr/>
        </p:nvSpPr>
        <p:spPr>
          <a:xfrm>
            <a:off x="1242059" y="3743909"/>
            <a:ext cx="2349305" cy="47268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624416" y="3882020"/>
            <a:ext cx="1935480" cy="383400"/>
          </a:xfrm>
          <a:prstGeom prst="rect">
            <a:avLst/>
          </a:prstGeom>
          <a:noFill/>
        </p:spPr>
        <p:txBody>
          <a:bodyPr wrap="square" rtlCol="0">
            <a:spAutoFit/>
          </a:bodyPr>
          <a:lstStyle/>
          <a:p>
            <a:endParaRPr lang="en-IN" dirty="0"/>
          </a:p>
        </p:txBody>
      </p:sp>
      <p:sp>
        <p:nvSpPr>
          <p:cNvPr id="12" name="Rectangle 11"/>
          <p:cNvSpPr/>
          <p:nvPr/>
        </p:nvSpPr>
        <p:spPr>
          <a:xfrm>
            <a:off x="1645920" y="3840743"/>
            <a:ext cx="1744393" cy="303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Registered</a:t>
            </a:r>
          </a:p>
        </p:txBody>
      </p:sp>
      <p:sp>
        <p:nvSpPr>
          <p:cNvPr id="13" name="Rectangle 12"/>
          <p:cNvSpPr/>
          <p:nvPr/>
        </p:nvSpPr>
        <p:spPr>
          <a:xfrm>
            <a:off x="1242059" y="4551068"/>
            <a:ext cx="2339341" cy="527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Send Receipt to Mail</a:t>
            </a:r>
          </a:p>
        </p:txBody>
      </p:sp>
      <p:sp>
        <p:nvSpPr>
          <p:cNvPr id="14" name="Up Arrow Callout 13"/>
          <p:cNvSpPr/>
          <p:nvPr/>
        </p:nvSpPr>
        <p:spPr>
          <a:xfrm>
            <a:off x="1242059" y="5078436"/>
            <a:ext cx="2612489" cy="123663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The user can send the receipt /Invoice to their registered mail id respectively in PDF and .jpg format </a:t>
            </a:r>
          </a:p>
        </p:txBody>
      </p:sp>
      <p:pic>
        <p:nvPicPr>
          <p:cNvPr id="16" name="Picture 15"/>
          <p:cNvPicPr>
            <a:picLocks noChangeAspect="1"/>
          </p:cNvPicPr>
          <p:nvPr/>
        </p:nvPicPr>
        <p:blipFill>
          <a:blip r:embed="rId3"/>
          <a:stretch>
            <a:fillRect/>
          </a:stretch>
        </p:blipFill>
        <p:spPr>
          <a:xfrm>
            <a:off x="9202469" y="198436"/>
            <a:ext cx="2762250" cy="676275"/>
          </a:xfrm>
          <a:prstGeom prst="rect">
            <a:avLst/>
          </a:prstGeom>
        </p:spPr>
      </p:pic>
      <p:pic>
        <p:nvPicPr>
          <p:cNvPr id="9" name="Picture 8"/>
          <p:cNvPicPr>
            <a:picLocks noChangeAspect="1"/>
          </p:cNvPicPr>
          <p:nvPr/>
        </p:nvPicPr>
        <p:blipFill>
          <a:blip r:embed="rId4"/>
          <a:stretch>
            <a:fillRect/>
          </a:stretch>
        </p:blipFill>
        <p:spPr>
          <a:xfrm>
            <a:off x="4048289" y="3840743"/>
            <a:ext cx="1000125" cy="990600"/>
          </a:xfrm>
          <a:prstGeom prst="rect">
            <a:avLst/>
          </a:prstGeom>
        </p:spPr>
      </p:pic>
    </p:spTree>
    <p:extLst>
      <p:ext uri="{BB962C8B-B14F-4D97-AF65-F5344CB8AC3E}">
        <p14:creationId xmlns:p14="http://schemas.microsoft.com/office/powerpoint/2010/main" val="2839469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223"/>
          </a:xfrm>
        </p:spPr>
        <p:txBody>
          <a:bodyPr/>
          <a:lstStyle/>
          <a:p>
            <a:r>
              <a:rPr lang="en-IN" dirty="0"/>
              <a:t>Register Site</a:t>
            </a:r>
          </a:p>
        </p:txBody>
      </p:sp>
      <p:sp>
        <p:nvSpPr>
          <p:cNvPr id="3" name="Content Placeholder 2"/>
          <p:cNvSpPr>
            <a:spLocks noGrp="1"/>
          </p:cNvSpPr>
          <p:nvPr>
            <p:ph idx="1"/>
          </p:nvPr>
        </p:nvSpPr>
        <p:spPr>
          <a:xfrm>
            <a:off x="838200" y="1111348"/>
            <a:ext cx="10515600" cy="5065615"/>
          </a:xfrm>
        </p:spPr>
        <p:txBody>
          <a:bodyPr>
            <a:normAutofit fontScale="92500" lnSpcReduction="10000"/>
          </a:bodyPr>
          <a:lstStyle/>
          <a:p>
            <a:r>
              <a:rPr lang="en-IN" dirty="0"/>
              <a:t>To register the property the following details to be filled/inserted</a:t>
            </a:r>
          </a:p>
          <a:p>
            <a:pPr>
              <a:buFont typeface="Wingdings" panose="05000000000000000000" pitchFamily="2" charset="2"/>
              <a:buChar char="Ø"/>
            </a:pPr>
            <a:r>
              <a:rPr lang="en-IN" dirty="0"/>
              <a:t> Site Name </a:t>
            </a:r>
          </a:p>
          <a:p>
            <a:pPr>
              <a:buFont typeface="Wingdings" panose="05000000000000000000" pitchFamily="2" charset="2"/>
              <a:buChar char="Ø"/>
            </a:pPr>
            <a:r>
              <a:rPr lang="en-IN" dirty="0"/>
              <a:t> Society Name</a:t>
            </a:r>
          </a:p>
          <a:p>
            <a:pPr>
              <a:buFont typeface="Wingdings" panose="05000000000000000000" pitchFamily="2" charset="2"/>
              <a:buChar char="Ø"/>
            </a:pPr>
            <a:r>
              <a:rPr lang="en-IN" dirty="0"/>
              <a:t> Site Address </a:t>
            </a:r>
          </a:p>
          <a:p>
            <a:pPr lvl="1">
              <a:buFont typeface="Wingdings" panose="05000000000000000000" pitchFamily="2" charset="2"/>
              <a:buChar char="q"/>
            </a:pPr>
            <a:r>
              <a:rPr lang="en-IN" dirty="0"/>
              <a:t>	 Address Line 1</a:t>
            </a:r>
          </a:p>
          <a:p>
            <a:pPr lvl="1">
              <a:buFont typeface="Wingdings" panose="05000000000000000000" pitchFamily="2" charset="2"/>
              <a:buChar char="q"/>
            </a:pPr>
            <a:r>
              <a:rPr lang="en-IN" dirty="0"/>
              <a:t>   Address Line 2 </a:t>
            </a:r>
          </a:p>
          <a:p>
            <a:pPr lvl="1">
              <a:buFont typeface="Wingdings" panose="05000000000000000000" pitchFamily="2" charset="2"/>
              <a:buChar char="q"/>
            </a:pPr>
            <a:r>
              <a:rPr lang="en-IN" dirty="0"/>
              <a:t>   City</a:t>
            </a:r>
          </a:p>
          <a:p>
            <a:pPr lvl="1">
              <a:buFont typeface="Wingdings" panose="05000000000000000000" pitchFamily="2" charset="2"/>
              <a:buChar char="q"/>
            </a:pPr>
            <a:r>
              <a:rPr lang="en-IN" dirty="0"/>
              <a:t>   District</a:t>
            </a:r>
          </a:p>
          <a:p>
            <a:pPr lvl="1">
              <a:buFont typeface="Wingdings" panose="05000000000000000000" pitchFamily="2" charset="2"/>
              <a:buChar char="q"/>
            </a:pPr>
            <a:r>
              <a:rPr lang="en-IN" dirty="0"/>
              <a:t>   State</a:t>
            </a:r>
          </a:p>
          <a:p>
            <a:pPr lvl="1">
              <a:buFont typeface="Wingdings" panose="05000000000000000000" pitchFamily="2" charset="2"/>
              <a:buChar char="q"/>
            </a:pPr>
            <a:r>
              <a:rPr lang="en-IN" dirty="0"/>
              <a:t>   Pin </a:t>
            </a:r>
          </a:p>
          <a:p>
            <a:pPr lvl="1">
              <a:buFont typeface="Wingdings" panose="05000000000000000000" pitchFamily="2" charset="2"/>
              <a:buChar char="q"/>
            </a:pPr>
            <a:r>
              <a:rPr lang="en-IN" dirty="0"/>
              <a:t>   Nearest Land mark</a:t>
            </a:r>
          </a:p>
          <a:p>
            <a:pPr>
              <a:buFont typeface="Wingdings" panose="05000000000000000000" pitchFamily="2" charset="2"/>
              <a:buChar char="Ø"/>
            </a:pPr>
            <a:r>
              <a:rPr lang="en-IN" dirty="0"/>
              <a:t> Site Location -  (Attach the location from google map)</a:t>
            </a:r>
          </a:p>
          <a:p>
            <a:pPr>
              <a:buFont typeface="Wingdings" panose="05000000000000000000" pitchFamily="2" charset="2"/>
              <a:buChar char="Ø"/>
            </a:pPr>
            <a:r>
              <a:rPr lang="en-IN" dirty="0"/>
              <a:t> Road Map</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14</a:t>
            </a:fld>
            <a:endParaRPr lang="en-IN"/>
          </a:p>
        </p:txBody>
      </p:sp>
      <p:pic>
        <p:nvPicPr>
          <p:cNvPr id="8" name="Picture 7"/>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3643068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410"/>
          </a:xfrm>
        </p:spPr>
        <p:txBody>
          <a:bodyPr>
            <a:normAutofit fontScale="90000"/>
          </a:bodyPr>
          <a:lstStyle/>
          <a:p>
            <a:r>
              <a:rPr lang="en-IN" dirty="0"/>
              <a:t>Property Specification</a:t>
            </a:r>
          </a:p>
        </p:txBody>
      </p:sp>
      <p:sp>
        <p:nvSpPr>
          <p:cNvPr id="3" name="Content Placeholder 2"/>
          <p:cNvSpPr>
            <a:spLocks noGrp="1"/>
          </p:cNvSpPr>
          <p:nvPr>
            <p:ph idx="1"/>
          </p:nvPr>
        </p:nvSpPr>
        <p:spPr>
          <a:xfrm>
            <a:off x="838200" y="942536"/>
            <a:ext cx="10936458" cy="5234427"/>
          </a:xfrm>
        </p:spPr>
        <p:txBody>
          <a:bodyPr>
            <a:normAutofit fontScale="92500" lnSpcReduction="20000"/>
          </a:bodyPr>
          <a:lstStyle/>
          <a:p>
            <a:r>
              <a:rPr lang="en-IN" dirty="0"/>
              <a:t>Builder to fill and update the list for property </a:t>
            </a:r>
          </a:p>
          <a:p>
            <a:pPr>
              <a:buFont typeface="Wingdings" panose="05000000000000000000" pitchFamily="2" charset="2"/>
              <a:buChar char="Ø"/>
            </a:pPr>
            <a:r>
              <a:rPr lang="en-IN" dirty="0"/>
              <a:t> No of Buildings</a:t>
            </a:r>
          </a:p>
          <a:p>
            <a:pPr>
              <a:buFont typeface="Wingdings" panose="05000000000000000000" pitchFamily="2" charset="2"/>
              <a:buChar char="Ø"/>
            </a:pPr>
            <a:r>
              <a:rPr lang="en-IN" dirty="0"/>
              <a:t> No of Floors</a:t>
            </a:r>
          </a:p>
          <a:p>
            <a:pPr>
              <a:buFont typeface="Wingdings" panose="05000000000000000000" pitchFamily="2" charset="2"/>
              <a:buChar char="Ø"/>
            </a:pPr>
            <a:r>
              <a:rPr lang="en-IN" dirty="0"/>
              <a:t> No of houses in each building </a:t>
            </a:r>
          </a:p>
          <a:p>
            <a:pPr>
              <a:buFont typeface="Wingdings" panose="05000000000000000000" pitchFamily="2" charset="2"/>
              <a:buChar char="Ø"/>
            </a:pPr>
            <a:r>
              <a:rPr lang="en-IN" dirty="0"/>
              <a:t> No of balcony available </a:t>
            </a:r>
          </a:p>
          <a:p>
            <a:pPr>
              <a:buFont typeface="Wingdings" panose="05000000000000000000" pitchFamily="2" charset="2"/>
              <a:buChar char="Ø"/>
            </a:pPr>
            <a:r>
              <a:rPr lang="en-IN" dirty="0"/>
              <a:t> House facing (South, East, West, North, etc.)</a:t>
            </a:r>
          </a:p>
          <a:p>
            <a:pPr>
              <a:buFont typeface="Wingdings" panose="05000000000000000000" pitchFamily="2" charset="2"/>
              <a:buChar char="Ø"/>
            </a:pPr>
            <a:r>
              <a:rPr lang="en-IN" dirty="0"/>
              <a:t> No of toilets </a:t>
            </a:r>
          </a:p>
          <a:p>
            <a:pPr>
              <a:buFont typeface="Wingdings" panose="05000000000000000000" pitchFamily="2" charset="2"/>
              <a:buChar char="Ø"/>
            </a:pPr>
            <a:r>
              <a:rPr lang="en-IN" dirty="0"/>
              <a:t> Kitchen (Open/ Close)</a:t>
            </a:r>
          </a:p>
          <a:p>
            <a:pPr>
              <a:buFont typeface="Wingdings" panose="05000000000000000000" pitchFamily="2" charset="2"/>
              <a:buChar char="Ø"/>
            </a:pPr>
            <a:r>
              <a:rPr lang="en-IN" dirty="0"/>
              <a:t> Modular kitchen (Yes/No)</a:t>
            </a:r>
          </a:p>
          <a:p>
            <a:pPr>
              <a:buFont typeface="Wingdings" panose="05000000000000000000" pitchFamily="2" charset="2"/>
              <a:buChar char="Ø"/>
            </a:pPr>
            <a:r>
              <a:rPr lang="en-IN" dirty="0"/>
              <a:t> Inbuilt wardrobe</a:t>
            </a:r>
            <a:r>
              <a:rPr lang="en-IN" b="1" dirty="0"/>
              <a:t> </a:t>
            </a:r>
            <a:r>
              <a:rPr lang="en-IN" dirty="0"/>
              <a:t>(Yes/ No)</a:t>
            </a:r>
          </a:p>
          <a:p>
            <a:pPr>
              <a:buFont typeface="Wingdings" panose="05000000000000000000" pitchFamily="2" charset="2"/>
              <a:buChar char="Ø"/>
            </a:pPr>
            <a:r>
              <a:rPr lang="en-IN" dirty="0"/>
              <a:t> Occupancy certificate (Yes/No)</a:t>
            </a:r>
          </a:p>
          <a:p>
            <a:pPr>
              <a:buFont typeface="Wingdings" panose="05000000000000000000" pitchFamily="2" charset="2"/>
              <a:buChar char="Ø"/>
            </a:pPr>
            <a:r>
              <a:rPr lang="en-IN" dirty="0"/>
              <a:t> Car Parking ( Yes/No)</a:t>
            </a:r>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15</a:t>
            </a:fld>
            <a:endParaRPr lang="en-IN"/>
          </a:p>
        </p:txBody>
      </p:sp>
      <p:pic>
        <p:nvPicPr>
          <p:cNvPr id="15" name="Picture 14"/>
          <p:cNvPicPr>
            <a:picLocks noChangeAspect="1"/>
          </p:cNvPicPr>
          <p:nvPr/>
        </p:nvPicPr>
        <p:blipFill>
          <a:blip r:embed="rId2"/>
          <a:stretch>
            <a:fillRect/>
          </a:stretch>
        </p:blipFill>
        <p:spPr>
          <a:xfrm>
            <a:off x="7310144" y="3049612"/>
            <a:ext cx="4295702" cy="2324246"/>
          </a:xfrm>
          <a:prstGeom prst="rect">
            <a:avLst/>
          </a:prstGeom>
        </p:spPr>
      </p:pic>
      <p:sp>
        <p:nvSpPr>
          <p:cNvPr id="16" name="Rectangle 15"/>
          <p:cNvSpPr/>
          <p:nvPr/>
        </p:nvSpPr>
        <p:spPr>
          <a:xfrm>
            <a:off x="7779433" y="2475914"/>
            <a:ext cx="3052689"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Upload House facing details</a:t>
            </a:r>
          </a:p>
        </p:txBody>
      </p:sp>
      <p:pic>
        <p:nvPicPr>
          <p:cNvPr id="2057" name="Picture 9"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918774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103"/>
          </a:xfrm>
        </p:spPr>
        <p:txBody>
          <a:bodyPr/>
          <a:lstStyle/>
          <a:p>
            <a:r>
              <a:rPr lang="en-IN" dirty="0"/>
              <a:t>Site Amenities </a:t>
            </a:r>
          </a:p>
        </p:txBody>
      </p:sp>
      <p:pic>
        <p:nvPicPr>
          <p:cNvPr id="6" name="Content Placeholder 5"/>
          <p:cNvPicPr>
            <a:picLocks noGrp="1" noChangeAspect="1"/>
          </p:cNvPicPr>
          <p:nvPr>
            <p:ph idx="1"/>
          </p:nvPr>
        </p:nvPicPr>
        <p:blipFill>
          <a:blip r:embed="rId2"/>
          <a:stretch>
            <a:fillRect/>
          </a:stretch>
        </p:blipFill>
        <p:spPr>
          <a:xfrm>
            <a:off x="1167618" y="1097280"/>
            <a:ext cx="8454684" cy="5259070"/>
          </a:xfrm>
          <a:prstGeom prst="rect">
            <a:avLst/>
          </a:prstGeom>
        </p:spPr>
      </p:pic>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16</a:t>
            </a:fld>
            <a:endParaRPr lang="en-IN"/>
          </a:p>
        </p:txBody>
      </p:sp>
      <p:pic>
        <p:nvPicPr>
          <p:cNvPr id="7" name="Picture 6"/>
          <p:cNvPicPr>
            <a:picLocks noChangeAspect="1"/>
          </p:cNvPicPr>
          <p:nvPr/>
        </p:nvPicPr>
        <p:blipFill>
          <a:blip r:embed="rId3"/>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148492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r>
              <a:rPr lang="en-IN" dirty="0"/>
              <a:t>Customer login	</a:t>
            </a:r>
          </a:p>
        </p:txBody>
      </p:sp>
      <p:sp>
        <p:nvSpPr>
          <p:cNvPr id="3" name="Content Placeholder 2"/>
          <p:cNvSpPr>
            <a:spLocks noGrp="1"/>
          </p:cNvSpPr>
          <p:nvPr>
            <p:ph idx="1"/>
          </p:nvPr>
        </p:nvSpPr>
        <p:spPr>
          <a:xfrm>
            <a:off x="838200" y="1195754"/>
            <a:ext cx="10515600" cy="4981209"/>
          </a:xfrm>
        </p:spPr>
        <p:txBody>
          <a:bodyPr>
            <a:normAutofit fontScale="92500" lnSpcReduction="20000"/>
          </a:bodyPr>
          <a:lstStyle/>
          <a:p>
            <a:r>
              <a:rPr lang="en-IN" dirty="0"/>
              <a:t>Customer can login using Facebook ,twitter, Gmail account or sign in to the Rent-O-Wn app</a:t>
            </a:r>
          </a:p>
          <a:p>
            <a:r>
              <a:rPr lang="en-IN" dirty="0"/>
              <a:t>The customer can create an account by filling the following details</a:t>
            </a:r>
          </a:p>
          <a:p>
            <a:pPr>
              <a:buFont typeface="Wingdings" panose="05000000000000000000" pitchFamily="2" charset="2"/>
              <a:buChar char="Ø"/>
            </a:pPr>
            <a:r>
              <a:rPr lang="en-IN" dirty="0"/>
              <a:t> Name</a:t>
            </a:r>
          </a:p>
          <a:p>
            <a:pPr>
              <a:buFont typeface="Wingdings" panose="05000000000000000000" pitchFamily="2" charset="2"/>
              <a:buChar char="Ø"/>
            </a:pPr>
            <a:r>
              <a:rPr lang="en-IN" dirty="0"/>
              <a:t> Phone No (Mandatory)</a:t>
            </a:r>
          </a:p>
          <a:p>
            <a:pPr>
              <a:buFont typeface="Wingdings" panose="05000000000000000000" pitchFamily="2" charset="2"/>
              <a:buChar char="Ø"/>
            </a:pPr>
            <a:r>
              <a:rPr lang="en-IN" dirty="0"/>
              <a:t> Address</a:t>
            </a:r>
          </a:p>
          <a:p>
            <a:pPr lvl="1">
              <a:buFont typeface="Wingdings" panose="05000000000000000000" pitchFamily="2" charset="2"/>
              <a:buChar char="q"/>
            </a:pPr>
            <a:r>
              <a:rPr lang="en-IN" dirty="0"/>
              <a:t>	 Address Line 1</a:t>
            </a:r>
          </a:p>
          <a:p>
            <a:pPr lvl="1">
              <a:buFont typeface="Wingdings" panose="05000000000000000000" pitchFamily="2" charset="2"/>
              <a:buChar char="q"/>
            </a:pPr>
            <a:r>
              <a:rPr lang="en-IN" dirty="0"/>
              <a:t>   Address Line 2 </a:t>
            </a:r>
          </a:p>
          <a:p>
            <a:pPr lvl="1">
              <a:buFont typeface="Wingdings" panose="05000000000000000000" pitchFamily="2" charset="2"/>
              <a:buChar char="q"/>
            </a:pPr>
            <a:r>
              <a:rPr lang="en-IN" dirty="0"/>
              <a:t>   City</a:t>
            </a:r>
          </a:p>
          <a:p>
            <a:pPr lvl="1">
              <a:buFont typeface="Wingdings" panose="05000000000000000000" pitchFamily="2" charset="2"/>
              <a:buChar char="q"/>
            </a:pPr>
            <a:r>
              <a:rPr lang="en-IN" dirty="0"/>
              <a:t>   District</a:t>
            </a:r>
          </a:p>
          <a:p>
            <a:pPr lvl="1">
              <a:buFont typeface="Wingdings" panose="05000000000000000000" pitchFamily="2" charset="2"/>
              <a:buChar char="q"/>
            </a:pPr>
            <a:r>
              <a:rPr lang="en-IN" dirty="0"/>
              <a:t>   State</a:t>
            </a:r>
          </a:p>
          <a:p>
            <a:pPr lvl="1">
              <a:buFont typeface="Wingdings" panose="05000000000000000000" pitchFamily="2" charset="2"/>
              <a:buChar char="q"/>
            </a:pPr>
            <a:r>
              <a:rPr lang="en-IN" dirty="0"/>
              <a:t>   Pin </a:t>
            </a:r>
          </a:p>
          <a:p>
            <a:pPr>
              <a:buFont typeface="Wingdings" panose="05000000000000000000" pitchFamily="2" charset="2"/>
              <a:buChar char="Ø"/>
            </a:pPr>
            <a:r>
              <a:rPr lang="en-IN" dirty="0"/>
              <a:t> Mail id </a:t>
            </a:r>
          </a:p>
          <a:p>
            <a:pPr>
              <a:buFont typeface="Wingdings" panose="05000000000000000000" pitchFamily="2" charset="2"/>
              <a:buChar char="Ø"/>
            </a:pPr>
            <a:r>
              <a:rPr lang="en-IN" dirty="0"/>
              <a:t> Age </a:t>
            </a:r>
          </a:p>
          <a:p>
            <a:pPr>
              <a:buFont typeface="Wingdings" panose="05000000000000000000" pitchFamily="2" charset="2"/>
              <a:buChar char="Ø"/>
            </a:pPr>
            <a:endParaRPr lang="en-IN" dirty="0"/>
          </a:p>
          <a:p>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17</a:t>
            </a:fld>
            <a:endParaRPr lang="en-IN"/>
          </a:p>
        </p:txBody>
      </p:sp>
      <p:sp>
        <p:nvSpPr>
          <p:cNvPr id="7" name="Action Button: Forward or Next 6">
            <a:hlinkClick r:id="" action="ppaction://hlinkshowjump?jump=nextslide" highlightClick="1"/>
          </p:cNvPr>
          <p:cNvSpPr/>
          <p:nvPr/>
        </p:nvSpPr>
        <p:spPr>
          <a:xfrm>
            <a:off x="8521453" y="4994031"/>
            <a:ext cx="2504050" cy="7174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610600" y="4994031"/>
            <a:ext cx="2229678"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Schedule Appointment </a:t>
            </a:r>
          </a:p>
        </p:txBody>
      </p:sp>
      <p:pic>
        <p:nvPicPr>
          <p:cNvPr id="10" name="Picture 9"/>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2858227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358"/>
          </a:xfrm>
        </p:spPr>
        <p:txBody>
          <a:bodyPr/>
          <a:lstStyle/>
          <a:p>
            <a:r>
              <a:rPr lang="en-IN" dirty="0"/>
              <a:t>View Properties </a:t>
            </a:r>
          </a:p>
        </p:txBody>
      </p:sp>
      <p:sp>
        <p:nvSpPr>
          <p:cNvPr id="3" name="Content Placeholder 2"/>
          <p:cNvSpPr>
            <a:spLocks noGrp="1"/>
          </p:cNvSpPr>
          <p:nvPr>
            <p:ph idx="1"/>
          </p:nvPr>
        </p:nvSpPr>
        <p:spPr>
          <a:xfrm>
            <a:off x="838200" y="1139484"/>
            <a:ext cx="10515600" cy="5037479"/>
          </a:xfrm>
        </p:spPr>
        <p:txBody>
          <a:bodyPr>
            <a:normAutofit fontScale="92500" lnSpcReduction="20000"/>
          </a:bodyPr>
          <a:lstStyle/>
          <a:p>
            <a:r>
              <a:rPr lang="en-IN" dirty="0"/>
              <a:t>Customer can search the own dream house using the following search engine otherwise all the properties will be shown </a:t>
            </a:r>
          </a:p>
          <a:p>
            <a:r>
              <a:rPr lang="en-IN" dirty="0"/>
              <a:t>The search engine as follows </a:t>
            </a:r>
          </a:p>
          <a:p>
            <a:pPr lvl="2">
              <a:buFont typeface="Wingdings" panose="05000000000000000000" pitchFamily="2" charset="2"/>
              <a:buChar char="q"/>
            </a:pPr>
            <a:r>
              <a:rPr lang="en-IN" dirty="0"/>
              <a:t>     Builder Name</a:t>
            </a:r>
          </a:p>
          <a:p>
            <a:pPr lvl="2">
              <a:buFont typeface="Wingdings" panose="05000000000000000000" pitchFamily="2" charset="2"/>
              <a:buChar char="q"/>
            </a:pPr>
            <a:r>
              <a:rPr lang="en-IN" dirty="0"/>
              <a:t>     Location</a:t>
            </a:r>
          </a:p>
          <a:p>
            <a:pPr lvl="2">
              <a:buFont typeface="Wingdings" panose="05000000000000000000" pitchFamily="2" charset="2"/>
              <a:buChar char="q"/>
            </a:pPr>
            <a:r>
              <a:rPr lang="en-IN" dirty="0"/>
              <a:t>     Budget</a:t>
            </a:r>
          </a:p>
          <a:p>
            <a:pPr lvl="2">
              <a:buFont typeface="Wingdings" panose="05000000000000000000" pitchFamily="2" charset="2"/>
              <a:buChar char="q"/>
            </a:pPr>
            <a:r>
              <a:rPr lang="en-IN" dirty="0"/>
              <a:t>     No of BHK</a:t>
            </a:r>
          </a:p>
          <a:p>
            <a:pPr lvl="2">
              <a:buFont typeface="Wingdings" panose="05000000000000000000" pitchFamily="2" charset="2"/>
              <a:buChar char="q"/>
            </a:pPr>
            <a:r>
              <a:rPr lang="en-IN" dirty="0"/>
              <a:t>     Amenities  </a:t>
            </a:r>
          </a:p>
          <a:p>
            <a:r>
              <a:rPr lang="en-IN" dirty="0"/>
              <a:t>On click of “Search” the system will fetch all the details using the search criteria </a:t>
            </a:r>
          </a:p>
          <a:p>
            <a:r>
              <a:rPr lang="en-IN" dirty="0"/>
              <a:t>Customer can select one or multiple properties </a:t>
            </a:r>
          </a:p>
          <a:p>
            <a:r>
              <a:rPr lang="en-IN" dirty="0"/>
              <a:t>Compare the selected properties with EMI/Rent , amenities, etc.</a:t>
            </a:r>
          </a:p>
          <a:p>
            <a:r>
              <a:rPr lang="en-IN" dirty="0"/>
              <a:t>Save the properties </a:t>
            </a:r>
          </a:p>
          <a:p>
            <a:r>
              <a:rPr lang="en-IN" dirty="0"/>
              <a:t>[Soft Book, Hard Book]</a:t>
            </a:r>
          </a:p>
          <a:p>
            <a:pPr marL="0" indent="0">
              <a:buNone/>
            </a:pPr>
            <a:endParaRPr lang="en-IN" dirty="0"/>
          </a:p>
          <a:p>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18</a:t>
            </a:fld>
            <a:endParaRPr lang="en-IN"/>
          </a:p>
        </p:txBody>
      </p:sp>
      <p:pic>
        <p:nvPicPr>
          <p:cNvPr id="7" name="Picture 6"/>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4066741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Schedule Appointment </a:t>
            </a:r>
          </a:p>
        </p:txBody>
      </p:sp>
      <p:sp>
        <p:nvSpPr>
          <p:cNvPr id="3" name="Content Placeholder 2"/>
          <p:cNvSpPr>
            <a:spLocks noGrp="1"/>
          </p:cNvSpPr>
          <p:nvPr>
            <p:ph idx="1"/>
          </p:nvPr>
        </p:nvSpPr>
        <p:spPr/>
        <p:txBody>
          <a:bodyPr/>
          <a:lstStyle/>
          <a:p>
            <a:r>
              <a:rPr lang="en-IN" dirty="0"/>
              <a:t>Customer can schedule appointment to view the selected properties </a:t>
            </a:r>
          </a:p>
          <a:p>
            <a:r>
              <a:rPr lang="en-IN" dirty="0"/>
              <a:t>To schedule appointment the following details to be filled </a:t>
            </a:r>
          </a:p>
          <a:p>
            <a:pPr lvl="1">
              <a:buFont typeface="Wingdings" panose="05000000000000000000" pitchFamily="2" charset="2"/>
              <a:buChar char="q"/>
            </a:pPr>
            <a:r>
              <a:rPr lang="en-IN" dirty="0"/>
              <a:t> Name (detail will be fetched from login details)</a:t>
            </a:r>
          </a:p>
          <a:p>
            <a:pPr lvl="1">
              <a:buFont typeface="Wingdings" panose="05000000000000000000" pitchFamily="2" charset="2"/>
              <a:buChar char="q"/>
            </a:pPr>
            <a:r>
              <a:rPr lang="en-IN" dirty="0"/>
              <a:t> Phone (detail will be fetched from login details)</a:t>
            </a:r>
          </a:p>
          <a:p>
            <a:pPr lvl="1">
              <a:buFont typeface="Wingdings" panose="05000000000000000000" pitchFamily="2" charset="2"/>
              <a:buChar char="q"/>
            </a:pPr>
            <a:r>
              <a:rPr lang="en-IN" dirty="0"/>
              <a:t> Schedule Date </a:t>
            </a:r>
          </a:p>
          <a:p>
            <a:pPr lvl="1">
              <a:buFont typeface="Wingdings" panose="05000000000000000000" pitchFamily="2" charset="2"/>
              <a:buChar char="q"/>
            </a:pPr>
            <a:r>
              <a:rPr lang="en-IN" dirty="0"/>
              <a:t> Schedule Time </a:t>
            </a:r>
          </a:p>
          <a:p>
            <a:pPr marL="457200" lvl="1" indent="0">
              <a:buNone/>
            </a:pPr>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19</a:t>
            </a:fld>
            <a:endParaRPr lang="en-IN"/>
          </a:p>
        </p:txBody>
      </p:sp>
      <p:sp>
        <p:nvSpPr>
          <p:cNvPr id="7" name="Rectangle 6"/>
          <p:cNvSpPr/>
          <p:nvPr/>
        </p:nvSpPr>
        <p:spPr>
          <a:xfrm>
            <a:off x="8610600" y="4135902"/>
            <a:ext cx="1897966" cy="57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Confirm</a:t>
            </a:r>
          </a:p>
        </p:txBody>
      </p:sp>
      <p:sp>
        <p:nvSpPr>
          <p:cNvPr id="8" name="Rectangle 7"/>
          <p:cNvSpPr/>
          <p:nvPr/>
        </p:nvSpPr>
        <p:spPr>
          <a:xfrm>
            <a:off x="8610600" y="4892064"/>
            <a:ext cx="1897966" cy="55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Confirmed</a:t>
            </a:r>
          </a:p>
        </p:txBody>
      </p:sp>
      <p:sp>
        <p:nvSpPr>
          <p:cNvPr id="9" name="Up Arrow Callout 8"/>
          <p:cNvSpPr/>
          <p:nvPr/>
        </p:nvSpPr>
        <p:spPr>
          <a:xfrm>
            <a:off x="8610601" y="5444197"/>
            <a:ext cx="1897966" cy="86770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Confirmation mail and </a:t>
            </a:r>
            <a:r>
              <a:rPr lang="en-IN" sz="1200" dirty="0" err="1"/>
              <a:t>sms</a:t>
            </a:r>
            <a:r>
              <a:rPr lang="en-IN" sz="1200" dirty="0"/>
              <a:t> will be send to the customer </a:t>
            </a:r>
          </a:p>
        </p:txBody>
      </p:sp>
      <p:pic>
        <p:nvPicPr>
          <p:cNvPr id="11" name="Picture 10"/>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577483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739"/>
            <a:ext cx="10515600" cy="590549"/>
          </a:xfrm>
        </p:spPr>
        <p:txBody>
          <a:bodyPr>
            <a:normAutofit fontScale="90000"/>
          </a:bodyPr>
          <a:lstStyle/>
          <a:p>
            <a:r>
              <a:rPr lang="en-IN" dirty="0"/>
              <a:t>Content </a:t>
            </a:r>
          </a:p>
        </p:txBody>
      </p:sp>
      <p:sp>
        <p:nvSpPr>
          <p:cNvPr id="3" name="Content Placeholder 2"/>
          <p:cNvSpPr>
            <a:spLocks noGrp="1"/>
          </p:cNvSpPr>
          <p:nvPr>
            <p:ph idx="1"/>
          </p:nvPr>
        </p:nvSpPr>
        <p:spPr>
          <a:xfrm>
            <a:off x="838200" y="776288"/>
            <a:ext cx="10515600" cy="5400675"/>
          </a:xfrm>
        </p:spPr>
        <p:txBody>
          <a:bodyPr>
            <a:normAutofit fontScale="62500" lnSpcReduction="20000"/>
          </a:bodyPr>
          <a:lstStyle/>
          <a:p>
            <a:r>
              <a:rPr lang="en-IN" dirty="0"/>
              <a:t>Introduction</a:t>
            </a:r>
          </a:p>
          <a:p>
            <a:r>
              <a:rPr lang="en-IN" dirty="0"/>
              <a:t>Business Process Overview</a:t>
            </a:r>
          </a:p>
          <a:p>
            <a:r>
              <a:rPr lang="en-IN" sz="2900" dirty="0"/>
              <a:t>App Process Overview </a:t>
            </a:r>
          </a:p>
          <a:p>
            <a:r>
              <a:rPr lang="en-IN" dirty="0"/>
              <a:t>Architecture</a:t>
            </a:r>
          </a:p>
          <a:p>
            <a:r>
              <a:rPr lang="en-IN" dirty="0"/>
              <a:t>Builder </a:t>
            </a:r>
          </a:p>
          <a:p>
            <a:pPr lvl="1">
              <a:buFont typeface="Wingdings" panose="05000000000000000000" pitchFamily="2" charset="2"/>
              <a:buChar char="q"/>
            </a:pPr>
            <a:r>
              <a:rPr lang="en-IN" dirty="0"/>
              <a:t> Builder Login</a:t>
            </a:r>
          </a:p>
          <a:p>
            <a:pPr lvl="1">
              <a:buFont typeface="Wingdings" panose="05000000000000000000" pitchFamily="2" charset="2"/>
              <a:buChar char="q"/>
            </a:pPr>
            <a:r>
              <a:rPr lang="en-IN" dirty="0"/>
              <a:t> Procced to </a:t>
            </a:r>
            <a:r>
              <a:rPr lang="en-IN" dirty="0" smtClean="0"/>
              <a:t>Register</a:t>
            </a:r>
          </a:p>
          <a:p>
            <a:pPr lvl="1">
              <a:buFont typeface="Wingdings" panose="05000000000000000000" pitchFamily="2" charset="2"/>
              <a:buChar char="q"/>
            </a:pPr>
            <a:r>
              <a:rPr lang="en-IN" dirty="0"/>
              <a:t> </a:t>
            </a:r>
            <a:r>
              <a:rPr lang="en-IN" dirty="0" smtClean="0">
                <a:solidFill>
                  <a:srgbClr val="FF0000"/>
                </a:solidFill>
              </a:rPr>
              <a:t>Terms and Conditions (To be included)</a:t>
            </a:r>
            <a:endParaRPr lang="en-IN" dirty="0">
              <a:solidFill>
                <a:srgbClr val="FF0000"/>
              </a:solidFill>
            </a:endParaRPr>
          </a:p>
          <a:p>
            <a:pPr lvl="1">
              <a:buFont typeface="Wingdings" panose="05000000000000000000" pitchFamily="2" charset="2"/>
              <a:buChar char="q"/>
            </a:pPr>
            <a:r>
              <a:rPr lang="en-IN" dirty="0"/>
              <a:t> Register Site</a:t>
            </a:r>
          </a:p>
          <a:p>
            <a:pPr lvl="1">
              <a:buFont typeface="Wingdings" panose="05000000000000000000" pitchFamily="2" charset="2"/>
              <a:buChar char="q"/>
            </a:pPr>
            <a:r>
              <a:rPr lang="en-IN" dirty="0"/>
              <a:t> Property Specification</a:t>
            </a:r>
          </a:p>
          <a:p>
            <a:pPr lvl="1">
              <a:buFont typeface="Wingdings" panose="05000000000000000000" pitchFamily="2" charset="2"/>
              <a:buChar char="q"/>
            </a:pPr>
            <a:r>
              <a:rPr lang="en-IN" dirty="0"/>
              <a:t> Site Amenities </a:t>
            </a:r>
          </a:p>
          <a:p>
            <a:r>
              <a:rPr lang="en-IN" dirty="0"/>
              <a:t>Customer</a:t>
            </a:r>
          </a:p>
          <a:p>
            <a:pPr lvl="1">
              <a:buFont typeface="Wingdings" panose="05000000000000000000" pitchFamily="2" charset="2"/>
              <a:buChar char="q"/>
            </a:pPr>
            <a:r>
              <a:rPr lang="en-IN" dirty="0"/>
              <a:t> Customer login</a:t>
            </a:r>
          </a:p>
          <a:p>
            <a:pPr lvl="1">
              <a:buFont typeface="Wingdings" panose="05000000000000000000" pitchFamily="2" charset="2"/>
              <a:buChar char="q"/>
            </a:pPr>
            <a:r>
              <a:rPr lang="en-IN" dirty="0"/>
              <a:t> View Properties </a:t>
            </a:r>
          </a:p>
          <a:p>
            <a:pPr lvl="1">
              <a:buFont typeface="Wingdings" panose="05000000000000000000" pitchFamily="2" charset="2"/>
              <a:buChar char="q"/>
            </a:pPr>
            <a:r>
              <a:rPr lang="en-IN" dirty="0"/>
              <a:t> Schedule Appointment </a:t>
            </a:r>
          </a:p>
          <a:p>
            <a:pPr lvl="1">
              <a:buFont typeface="Wingdings" panose="05000000000000000000" pitchFamily="2" charset="2"/>
              <a:buChar char="q"/>
            </a:pPr>
            <a:r>
              <a:rPr lang="en-IN" dirty="0"/>
              <a:t> Check Eligibility</a:t>
            </a:r>
          </a:p>
          <a:p>
            <a:pPr lvl="1">
              <a:buFont typeface="Wingdings" panose="05000000000000000000" pitchFamily="2" charset="2"/>
              <a:buChar char="q"/>
            </a:pPr>
            <a:r>
              <a:rPr lang="en-IN" dirty="0"/>
              <a:t> Document verification</a:t>
            </a:r>
          </a:p>
          <a:p>
            <a:pPr lvl="1">
              <a:buFont typeface="Wingdings" panose="05000000000000000000" pitchFamily="2" charset="2"/>
              <a:buChar char="q"/>
            </a:pPr>
            <a:r>
              <a:rPr lang="en-IN" dirty="0" smtClean="0"/>
              <a:t> Nominee</a:t>
            </a:r>
            <a:r>
              <a:rPr lang="en-IN" dirty="0"/>
              <a:t>/ Guarantor </a:t>
            </a:r>
            <a:r>
              <a:rPr lang="en-IN" dirty="0" smtClean="0"/>
              <a:t>Details</a:t>
            </a:r>
          </a:p>
          <a:p>
            <a:pPr lvl="1">
              <a:buFont typeface="Wingdings" panose="05000000000000000000" pitchFamily="2" charset="2"/>
              <a:buChar char="q"/>
            </a:pPr>
            <a:r>
              <a:rPr lang="en-IN" dirty="0"/>
              <a:t> </a:t>
            </a:r>
            <a:r>
              <a:rPr lang="en-IN" dirty="0" smtClean="0"/>
              <a:t>Terms and Conditions</a:t>
            </a:r>
            <a:endParaRPr lang="en-IN" dirty="0"/>
          </a:p>
          <a:p>
            <a:pPr lvl="1">
              <a:buFont typeface="Wingdings" panose="05000000000000000000" pitchFamily="2" charset="2"/>
              <a:buChar char="q"/>
            </a:pPr>
            <a:r>
              <a:rPr lang="en-IN" dirty="0" smtClean="0"/>
              <a:t> Proceed </a:t>
            </a:r>
            <a:r>
              <a:rPr lang="en-IN" dirty="0"/>
              <a:t>to Book</a:t>
            </a:r>
          </a:p>
          <a:p>
            <a:pPr lvl="1">
              <a:buFont typeface="Wingdings" panose="05000000000000000000" pitchFamily="2" charset="2"/>
              <a:buChar char="q"/>
            </a:pPr>
            <a:r>
              <a:rPr lang="en-IN" dirty="0" smtClean="0"/>
              <a:t> Booking </a:t>
            </a:r>
            <a:r>
              <a:rPr lang="en-IN" dirty="0"/>
              <a:t>Amount Payment</a:t>
            </a:r>
          </a:p>
          <a:p>
            <a:pPr lvl="1">
              <a:buFont typeface="Wingdings" panose="05000000000000000000" pitchFamily="2" charset="2"/>
              <a:buChar char="q"/>
            </a:pPr>
            <a:endParaRPr lang="en-IN" dirty="0"/>
          </a:p>
          <a:p>
            <a:endParaRPr lang="en-IN" dirty="0"/>
          </a:p>
          <a:p>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2</a:t>
            </a:fld>
            <a:endParaRPr lang="en-IN"/>
          </a:p>
        </p:txBody>
      </p:sp>
      <p:pic>
        <p:nvPicPr>
          <p:cNvPr id="6" name="Picture 5"/>
          <p:cNvPicPr>
            <a:picLocks noChangeAspect="1"/>
          </p:cNvPicPr>
          <p:nvPr/>
        </p:nvPicPr>
        <p:blipFill>
          <a:blip r:embed="rId2"/>
          <a:stretch>
            <a:fillRect/>
          </a:stretch>
        </p:blipFill>
        <p:spPr>
          <a:xfrm>
            <a:off x="9258739" y="258763"/>
            <a:ext cx="2762250" cy="676275"/>
          </a:xfrm>
          <a:prstGeom prst="rect">
            <a:avLst/>
          </a:prstGeom>
        </p:spPr>
      </p:pic>
    </p:spTree>
    <p:extLst>
      <p:ext uri="{BB962C8B-B14F-4D97-AF65-F5344CB8AC3E}">
        <p14:creationId xmlns:p14="http://schemas.microsoft.com/office/powerpoint/2010/main" val="4022459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900"/>
          </a:xfrm>
        </p:spPr>
        <p:txBody>
          <a:bodyPr/>
          <a:lstStyle/>
          <a:p>
            <a:r>
              <a:rPr lang="en-IN" dirty="0"/>
              <a:t>Check Eligibility</a:t>
            </a:r>
          </a:p>
        </p:txBody>
      </p:sp>
      <p:sp>
        <p:nvSpPr>
          <p:cNvPr id="3" name="Content Placeholder 2"/>
          <p:cNvSpPr>
            <a:spLocks noGrp="1"/>
          </p:cNvSpPr>
          <p:nvPr>
            <p:ph idx="1"/>
          </p:nvPr>
        </p:nvSpPr>
        <p:spPr>
          <a:xfrm>
            <a:off x="838200" y="1252026"/>
            <a:ext cx="10515600" cy="4924937"/>
          </a:xfrm>
        </p:spPr>
        <p:txBody>
          <a:bodyPr/>
          <a:lstStyle/>
          <a:p>
            <a:r>
              <a:rPr lang="en-IN" dirty="0"/>
              <a:t>The customer can book a property by paying min of 30% of the face value </a:t>
            </a:r>
          </a:p>
          <a:p>
            <a:r>
              <a:rPr lang="en-IN" dirty="0"/>
              <a:t>The rest can be paid as rent 5/7/10/15 years [Checking Age]</a:t>
            </a:r>
          </a:p>
          <a:p>
            <a:r>
              <a:rPr lang="en-IN" dirty="0"/>
              <a:t>To check eligibility for the property fill the following details </a:t>
            </a:r>
          </a:p>
          <a:p>
            <a:pPr lvl="1">
              <a:buFont typeface="Wingdings" panose="05000000000000000000" pitchFamily="2" charset="2"/>
              <a:buChar char="q"/>
            </a:pPr>
            <a:r>
              <a:rPr lang="en-IN" dirty="0"/>
              <a:t> Date of Birth</a:t>
            </a:r>
          </a:p>
          <a:p>
            <a:pPr lvl="1">
              <a:buFont typeface="Wingdings" panose="05000000000000000000" pitchFamily="2" charset="2"/>
              <a:buChar char="q"/>
            </a:pPr>
            <a:r>
              <a:rPr lang="en-IN" dirty="0"/>
              <a:t> PAN Card No</a:t>
            </a:r>
          </a:p>
          <a:p>
            <a:pPr lvl="1">
              <a:buFont typeface="Wingdings" panose="05000000000000000000" pitchFamily="2" charset="2"/>
              <a:buChar char="q"/>
            </a:pPr>
            <a:r>
              <a:rPr lang="en-IN" dirty="0"/>
              <a:t> Existing Loans</a:t>
            </a:r>
          </a:p>
          <a:p>
            <a:pPr lvl="1">
              <a:buFont typeface="Wingdings" panose="05000000000000000000" pitchFamily="2" charset="2"/>
              <a:buChar char="q"/>
            </a:pPr>
            <a:r>
              <a:rPr lang="en-IN" dirty="0"/>
              <a:t> Salaried/ Self employed/ Business</a:t>
            </a:r>
          </a:p>
          <a:p>
            <a:pPr lvl="1">
              <a:buFont typeface="Wingdings" panose="05000000000000000000" pitchFamily="2" charset="2"/>
              <a:buChar char="q"/>
            </a:pPr>
            <a:r>
              <a:rPr lang="en-IN" dirty="0"/>
              <a:t> Annual Income </a:t>
            </a:r>
          </a:p>
          <a:p>
            <a:pPr lvl="1">
              <a:buFont typeface="Wingdings" panose="05000000000000000000" pitchFamily="2" charset="2"/>
              <a:buChar char="q"/>
            </a:pPr>
            <a:r>
              <a:rPr lang="en-IN" dirty="0"/>
              <a:t> Monthly Take  Home</a:t>
            </a:r>
          </a:p>
          <a:p>
            <a:pPr lvl="1">
              <a:buFont typeface="Wingdings" panose="05000000000000000000" pitchFamily="2" charset="2"/>
              <a:buChar char="q"/>
            </a:pPr>
            <a:r>
              <a:rPr lang="en-IN" dirty="0"/>
              <a:t> Form 16</a:t>
            </a:r>
          </a:p>
          <a:p>
            <a:pPr marL="457200" lvl="1" indent="0">
              <a:buNone/>
            </a:pPr>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20</a:t>
            </a:fld>
            <a:endParaRPr lang="en-IN" dirty="0"/>
          </a:p>
        </p:txBody>
      </p:sp>
      <p:sp>
        <p:nvSpPr>
          <p:cNvPr id="6" name="Rectangle 5"/>
          <p:cNvSpPr/>
          <p:nvPr/>
        </p:nvSpPr>
        <p:spPr>
          <a:xfrm>
            <a:off x="8229600" y="4417255"/>
            <a:ext cx="1941342" cy="534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 Eligibility</a:t>
            </a:r>
          </a:p>
        </p:txBody>
      </p:sp>
      <p:sp>
        <p:nvSpPr>
          <p:cNvPr id="7" name="Rectangle 6"/>
          <p:cNvSpPr/>
          <p:nvPr/>
        </p:nvSpPr>
        <p:spPr>
          <a:xfrm>
            <a:off x="8229600" y="5205046"/>
            <a:ext cx="1969477" cy="57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Eligible / Not Eligible </a:t>
            </a:r>
          </a:p>
        </p:txBody>
      </p:sp>
      <p:sp>
        <p:nvSpPr>
          <p:cNvPr id="8" name="Up Arrow Callout 7"/>
          <p:cNvSpPr/>
          <p:nvPr/>
        </p:nvSpPr>
        <p:spPr>
          <a:xfrm>
            <a:off x="8229599" y="5783068"/>
            <a:ext cx="1969477" cy="107493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Eligibility will be check on certain predefined criteria by Pradeep</a:t>
            </a:r>
          </a:p>
        </p:txBody>
      </p:sp>
      <p:pic>
        <p:nvPicPr>
          <p:cNvPr id="11" name="Picture 10"/>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455941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IN" dirty="0"/>
              <a:t>Document verification</a:t>
            </a:r>
          </a:p>
        </p:txBody>
      </p:sp>
      <p:sp>
        <p:nvSpPr>
          <p:cNvPr id="3" name="Content Placeholder 2"/>
          <p:cNvSpPr>
            <a:spLocks noGrp="1"/>
          </p:cNvSpPr>
          <p:nvPr>
            <p:ph idx="1"/>
          </p:nvPr>
        </p:nvSpPr>
        <p:spPr>
          <a:xfrm>
            <a:off x="838200" y="1280160"/>
            <a:ext cx="10515600" cy="4896803"/>
          </a:xfrm>
        </p:spPr>
        <p:txBody>
          <a:bodyPr/>
          <a:lstStyle/>
          <a:p>
            <a:r>
              <a:rPr lang="en-IN" dirty="0"/>
              <a:t>Based on customer eligibility the selected property can be booked </a:t>
            </a:r>
          </a:p>
          <a:p>
            <a:r>
              <a:rPr lang="en-IN" dirty="0"/>
              <a:t>Terms can condition (Defined by Pradeep) [Accept/ Reject]</a:t>
            </a:r>
          </a:p>
          <a:p>
            <a:r>
              <a:rPr lang="en-IN" dirty="0"/>
              <a:t>If the owner defaults single month rent then they have to vacate the property and serious action will be taken against the property owner</a:t>
            </a:r>
          </a:p>
          <a:p>
            <a:r>
              <a:rPr lang="en-IN" dirty="0"/>
              <a:t> Upload Documents</a:t>
            </a:r>
          </a:p>
          <a:p>
            <a:pPr lvl="2">
              <a:buFont typeface="Wingdings" panose="05000000000000000000" pitchFamily="2" charset="2"/>
              <a:buChar char="q"/>
            </a:pPr>
            <a:r>
              <a:rPr lang="en-IN" dirty="0"/>
              <a:t> Last six month salary slip</a:t>
            </a:r>
          </a:p>
          <a:p>
            <a:pPr lvl="2">
              <a:buFont typeface="Wingdings" panose="05000000000000000000" pitchFamily="2" charset="2"/>
              <a:buChar char="q"/>
            </a:pPr>
            <a:r>
              <a:rPr lang="en-IN" dirty="0"/>
              <a:t> Form 16</a:t>
            </a:r>
          </a:p>
          <a:p>
            <a:pPr lvl="2">
              <a:buFont typeface="Wingdings" panose="05000000000000000000" pitchFamily="2" charset="2"/>
              <a:buChar char="q"/>
            </a:pPr>
            <a:r>
              <a:rPr lang="en-IN" dirty="0"/>
              <a:t> Last 3 company appointment letters</a:t>
            </a:r>
          </a:p>
          <a:p>
            <a:pPr lvl="2">
              <a:buFont typeface="Wingdings" panose="05000000000000000000" pitchFamily="2" charset="2"/>
              <a:buChar char="q"/>
            </a:pPr>
            <a:r>
              <a:rPr lang="en-IN" dirty="0"/>
              <a:t> Permanent address proof</a:t>
            </a:r>
          </a:p>
          <a:p>
            <a:pPr lvl="2">
              <a:buFont typeface="Wingdings" panose="05000000000000000000" pitchFamily="2" charset="2"/>
              <a:buChar char="q"/>
            </a:pPr>
            <a:r>
              <a:rPr lang="en-IN" dirty="0"/>
              <a:t> etc.</a:t>
            </a:r>
          </a:p>
          <a:p>
            <a:pPr marL="914400" lvl="2" indent="0">
              <a:buNone/>
            </a:pPr>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21</a:t>
            </a:fld>
            <a:endParaRPr lang="en-IN"/>
          </a:p>
        </p:txBody>
      </p:sp>
      <p:sp>
        <p:nvSpPr>
          <p:cNvPr id="6" name="Rectangle 5"/>
          <p:cNvSpPr/>
          <p:nvPr/>
        </p:nvSpPr>
        <p:spPr>
          <a:xfrm>
            <a:off x="8271803" y="3981157"/>
            <a:ext cx="2053883" cy="61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Save</a:t>
            </a:r>
          </a:p>
        </p:txBody>
      </p:sp>
      <p:sp>
        <p:nvSpPr>
          <p:cNvPr id="7" name="Rectangle 6"/>
          <p:cNvSpPr/>
          <p:nvPr/>
        </p:nvSpPr>
        <p:spPr>
          <a:xfrm>
            <a:off x="8271803" y="4779522"/>
            <a:ext cx="2053883" cy="61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Verified</a:t>
            </a:r>
          </a:p>
        </p:txBody>
      </p:sp>
      <p:sp>
        <p:nvSpPr>
          <p:cNvPr id="8" name="Action Button: Forward or Next 7">
            <a:hlinkClick r:id="" action="ppaction://hlinkshowjump?jump=nextslide" highlightClick="1"/>
          </p:cNvPr>
          <p:cNvSpPr/>
          <p:nvPr/>
        </p:nvSpPr>
        <p:spPr>
          <a:xfrm>
            <a:off x="8271803" y="5669280"/>
            <a:ext cx="2053883" cy="68707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454684" y="5669280"/>
            <a:ext cx="1730326"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Proceed to Book</a:t>
            </a:r>
          </a:p>
        </p:txBody>
      </p:sp>
      <p:pic>
        <p:nvPicPr>
          <p:cNvPr id="12" name="Picture 11"/>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1176048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IN" dirty="0"/>
              <a:t>Nominee/ Guarantor Details</a:t>
            </a:r>
          </a:p>
        </p:txBody>
      </p:sp>
      <p:sp>
        <p:nvSpPr>
          <p:cNvPr id="3" name="Content Placeholder 2"/>
          <p:cNvSpPr>
            <a:spLocks noGrp="1"/>
          </p:cNvSpPr>
          <p:nvPr>
            <p:ph idx="1"/>
          </p:nvPr>
        </p:nvSpPr>
        <p:spPr>
          <a:xfrm>
            <a:off x="838200" y="1055078"/>
            <a:ext cx="10515600" cy="5121885"/>
          </a:xfrm>
        </p:spPr>
        <p:txBody>
          <a:bodyPr>
            <a:normAutofit fontScale="70000" lnSpcReduction="20000"/>
          </a:bodyPr>
          <a:lstStyle/>
          <a:p>
            <a:r>
              <a:rPr lang="en-IN" dirty="0"/>
              <a:t>The owner need to fill up the nominee/ guarantor  details which is mandatory</a:t>
            </a:r>
          </a:p>
          <a:p>
            <a:r>
              <a:rPr lang="en-IN" dirty="0"/>
              <a:t>If by any chance the first owner fails to pay the rent then nominee/guarantor is bond to pay the rent for the specified tenure agreed for, otherwise the property will be taken by the company </a:t>
            </a:r>
          </a:p>
          <a:p>
            <a:r>
              <a:rPr lang="en-IN" dirty="0"/>
              <a:t> Nominee/Guarantor Details [the following details to filled and upload the necessary documents] </a:t>
            </a:r>
          </a:p>
          <a:p>
            <a:r>
              <a:rPr lang="en-IN" dirty="0"/>
              <a:t> Name </a:t>
            </a:r>
          </a:p>
          <a:p>
            <a:r>
              <a:rPr lang="en-IN" dirty="0"/>
              <a:t>Address</a:t>
            </a:r>
          </a:p>
          <a:p>
            <a:r>
              <a:rPr lang="en-IN" dirty="0"/>
              <a:t>Phone no</a:t>
            </a:r>
          </a:p>
          <a:p>
            <a:r>
              <a:rPr lang="en-IN" dirty="0"/>
              <a:t>Mail id</a:t>
            </a:r>
          </a:p>
          <a:p>
            <a:r>
              <a:rPr lang="en-IN" dirty="0"/>
              <a:t>Relationship</a:t>
            </a:r>
          </a:p>
          <a:p>
            <a:r>
              <a:rPr lang="en-IN" dirty="0"/>
              <a:t>Pan Card </a:t>
            </a:r>
          </a:p>
          <a:p>
            <a:r>
              <a:rPr lang="en-IN" dirty="0"/>
              <a:t>Address proof</a:t>
            </a:r>
          </a:p>
          <a:p>
            <a:r>
              <a:rPr lang="en-IN" dirty="0"/>
              <a:t>Salaried/ self employed</a:t>
            </a:r>
          </a:p>
          <a:p>
            <a:r>
              <a:rPr lang="en-IN" dirty="0"/>
              <a:t>Income statement</a:t>
            </a:r>
          </a:p>
          <a:p>
            <a:r>
              <a:rPr lang="en-IN" dirty="0"/>
              <a:t>Form 16 </a:t>
            </a:r>
          </a:p>
          <a:p>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22</a:t>
            </a:fld>
            <a:endParaRPr lang="en-IN"/>
          </a:p>
        </p:txBody>
      </p:sp>
      <p:pic>
        <p:nvPicPr>
          <p:cNvPr id="7" name="Picture 6"/>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2550749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5366"/>
          </a:xfrm>
        </p:spPr>
        <p:txBody>
          <a:bodyPr>
            <a:normAutofit fontScale="90000"/>
          </a:bodyPr>
          <a:lstStyle/>
          <a:p>
            <a:r>
              <a:rPr lang="en-US" dirty="0" smtClean="0"/>
              <a:t>Terms and Condition </a:t>
            </a:r>
            <a:endParaRPr lang="en-US" dirty="0"/>
          </a:p>
        </p:txBody>
      </p:sp>
      <p:sp>
        <p:nvSpPr>
          <p:cNvPr id="3" name="Content Placeholder 2"/>
          <p:cNvSpPr>
            <a:spLocks noGrp="1"/>
          </p:cNvSpPr>
          <p:nvPr>
            <p:ph idx="1"/>
          </p:nvPr>
        </p:nvSpPr>
        <p:spPr>
          <a:xfrm>
            <a:off x="838200" y="841972"/>
            <a:ext cx="10515600" cy="5334991"/>
          </a:xfrm>
        </p:spPr>
        <p:txBody>
          <a:bodyPr/>
          <a:lstStyle/>
          <a:p>
            <a:r>
              <a:rPr lang="en-US" dirty="0" smtClean="0"/>
              <a:t>The terms and conditions to be read carefully by the customer </a:t>
            </a:r>
          </a:p>
          <a:p>
            <a:r>
              <a:rPr lang="en-US" dirty="0" smtClean="0"/>
              <a:t>Upon acceptation the terms and condition the user can proceed further to do the transactions </a:t>
            </a:r>
          </a:p>
          <a:p>
            <a:endParaRPr lang="en-US"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23</a:t>
            </a:fld>
            <a:endParaRPr lang="en-IN"/>
          </a:p>
        </p:txBody>
      </p:sp>
      <p:graphicFrame>
        <p:nvGraphicFramePr>
          <p:cNvPr id="11" name="Object 10"/>
          <p:cNvGraphicFramePr>
            <a:graphicFrameLocks noChangeAspect="1"/>
          </p:cNvGraphicFramePr>
          <p:nvPr>
            <p:extLst>
              <p:ext uri="{D42A27DB-BD31-4B8C-83A1-F6EECF244321}">
                <p14:modId xmlns:p14="http://schemas.microsoft.com/office/powerpoint/2010/main" val="2991365613"/>
              </p:ext>
            </p:extLst>
          </p:nvPr>
        </p:nvGraphicFramePr>
        <p:xfrm>
          <a:off x="1284972" y="3243715"/>
          <a:ext cx="1849655" cy="1386038"/>
        </p:xfrm>
        <a:graphic>
          <a:graphicData uri="http://schemas.openxmlformats.org/presentationml/2006/ole">
            <mc:AlternateContent xmlns:mc="http://schemas.openxmlformats.org/markup-compatibility/2006">
              <mc:Choice xmlns:v="urn:schemas-microsoft-com:vml" Requires="v">
                <p:oleObj spid="_x0000_s1027" name="Document" showAsIcon="1" r:id="rId3" imgW="914400" imgH="792360" progId="Word.Document.8">
                  <p:embed/>
                </p:oleObj>
              </mc:Choice>
              <mc:Fallback>
                <p:oleObj name="Document" showAsIcon="1" r:id="rId3" imgW="914400" imgH="792360" progId="Word.Document.8">
                  <p:embed/>
                  <p:pic>
                    <p:nvPicPr>
                      <p:cNvPr id="0" name=""/>
                      <p:cNvPicPr/>
                      <p:nvPr/>
                    </p:nvPicPr>
                    <p:blipFill>
                      <a:blip r:embed="rId4"/>
                      <a:stretch>
                        <a:fillRect/>
                      </a:stretch>
                    </p:blipFill>
                    <p:spPr>
                      <a:xfrm>
                        <a:off x="1284972" y="3243715"/>
                        <a:ext cx="1849655" cy="1386038"/>
                      </a:xfrm>
                      <a:prstGeom prst="rect">
                        <a:avLst/>
                      </a:prstGeom>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ln>
                        <a:noFill/>
                      </a:ln>
                    </p:spPr>
                  </p:pic>
                </p:oleObj>
              </mc:Fallback>
            </mc:AlternateContent>
          </a:graphicData>
        </a:graphic>
      </p:graphicFrame>
    </p:spTree>
    <p:extLst>
      <p:ext uri="{BB962C8B-B14F-4D97-AF65-F5344CB8AC3E}">
        <p14:creationId xmlns:p14="http://schemas.microsoft.com/office/powerpoint/2010/main" val="1555784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020"/>
          </a:xfrm>
        </p:spPr>
        <p:txBody>
          <a:bodyPr/>
          <a:lstStyle/>
          <a:p>
            <a:r>
              <a:rPr lang="en-IN" dirty="0"/>
              <a:t>Proceed to Book</a:t>
            </a:r>
          </a:p>
        </p:txBody>
      </p:sp>
      <p:sp>
        <p:nvSpPr>
          <p:cNvPr id="3" name="Content Placeholder 2"/>
          <p:cNvSpPr>
            <a:spLocks noGrp="1"/>
          </p:cNvSpPr>
          <p:nvPr>
            <p:ph idx="1"/>
          </p:nvPr>
        </p:nvSpPr>
        <p:spPr>
          <a:xfrm>
            <a:off x="838200" y="1069146"/>
            <a:ext cx="10515600" cy="5107817"/>
          </a:xfrm>
        </p:spPr>
        <p:txBody>
          <a:bodyPr/>
          <a:lstStyle/>
          <a:p>
            <a:r>
              <a:rPr lang="en-IN" dirty="0"/>
              <a:t>Customer can book their dream property by paying 30% or more by filling the following details</a:t>
            </a:r>
          </a:p>
          <a:p>
            <a:r>
              <a:rPr lang="en-IN" dirty="0"/>
              <a:t> Property face value ( Updated from selected property)</a:t>
            </a:r>
          </a:p>
          <a:p>
            <a:r>
              <a:rPr lang="en-IN" dirty="0"/>
              <a:t> Down payment (30% default can be edited to more than 30%)</a:t>
            </a:r>
          </a:p>
          <a:p>
            <a:r>
              <a:rPr lang="en-IN" dirty="0"/>
              <a:t> Down Payment Amount ( system will calculate the 30% automatically and can be edited to more than the calculated amount)</a:t>
            </a:r>
          </a:p>
          <a:p>
            <a:r>
              <a:rPr lang="en-IN" dirty="0"/>
              <a:t> Tenure ( Customer can select the tenure i.e. no of years he wants to pay the rent)</a:t>
            </a:r>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24</a:t>
            </a:fld>
            <a:endParaRPr lang="en-IN"/>
          </a:p>
        </p:txBody>
      </p:sp>
      <p:sp>
        <p:nvSpPr>
          <p:cNvPr id="6" name="Action Button: Forward or Next 5">
            <a:hlinkClick r:id="" action="ppaction://hlinkshowjump?jump=nextslide" highlightClick="1"/>
          </p:cNvPr>
          <p:cNvSpPr/>
          <p:nvPr/>
        </p:nvSpPr>
        <p:spPr>
          <a:xfrm>
            <a:off x="8440615" y="5401994"/>
            <a:ext cx="2349305" cy="63304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Proceed to pay</a:t>
            </a:r>
          </a:p>
        </p:txBody>
      </p:sp>
      <p:pic>
        <p:nvPicPr>
          <p:cNvPr id="9" name="Picture 8"/>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2809926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7"/>
          </a:xfrm>
        </p:spPr>
        <p:txBody>
          <a:bodyPr/>
          <a:lstStyle/>
          <a:p>
            <a:r>
              <a:rPr lang="en-IN" dirty="0"/>
              <a:t>Booking Amount Payment</a:t>
            </a:r>
          </a:p>
        </p:txBody>
      </p:sp>
      <p:sp>
        <p:nvSpPr>
          <p:cNvPr id="3" name="Content Placeholder 2"/>
          <p:cNvSpPr>
            <a:spLocks noGrp="1"/>
          </p:cNvSpPr>
          <p:nvPr>
            <p:ph idx="1"/>
          </p:nvPr>
        </p:nvSpPr>
        <p:spPr>
          <a:xfrm>
            <a:off x="838200" y="1266092"/>
            <a:ext cx="10515600" cy="4910871"/>
          </a:xfrm>
        </p:spPr>
        <p:txBody>
          <a:bodyPr/>
          <a:lstStyle/>
          <a:p>
            <a:r>
              <a:rPr lang="en-IN" dirty="0"/>
              <a:t>Customer can pay the booking amount easily</a:t>
            </a:r>
          </a:p>
          <a:p>
            <a:r>
              <a:rPr lang="en-IN" dirty="0"/>
              <a:t>Once payment is done the builder will receive invoice with unique bar code </a:t>
            </a: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25</a:t>
            </a:fld>
            <a:endParaRPr lang="en-IN"/>
          </a:p>
        </p:txBody>
      </p:sp>
      <p:pic>
        <p:nvPicPr>
          <p:cNvPr id="7" name="Picture 6"/>
          <p:cNvPicPr>
            <a:picLocks noChangeAspect="1"/>
          </p:cNvPicPr>
          <p:nvPr/>
        </p:nvPicPr>
        <p:blipFill>
          <a:blip r:embed="rId2"/>
          <a:stretch>
            <a:fillRect/>
          </a:stretch>
        </p:blipFill>
        <p:spPr>
          <a:xfrm>
            <a:off x="5430568" y="2321169"/>
            <a:ext cx="6648450" cy="3945487"/>
          </a:xfrm>
          <a:prstGeom prst="rect">
            <a:avLst/>
          </a:prstGeom>
        </p:spPr>
      </p:pic>
      <p:sp>
        <p:nvSpPr>
          <p:cNvPr id="8" name="Rectangle 7"/>
          <p:cNvSpPr/>
          <p:nvPr/>
        </p:nvSpPr>
        <p:spPr>
          <a:xfrm>
            <a:off x="1688123" y="2954214"/>
            <a:ext cx="241964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Confirm Payment</a:t>
            </a:r>
          </a:p>
        </p:txBody>
      </p:sp>
      <p:sp>
        <p:nvSpPr>
          <p:cNvPr id="9" name="Rectangle 8"/>
          <p:cNvSpPr/>
          <p:nvPr/>
        </p:nvSpPr>
        <p:spPr>
          <a:xfrm>
            <a:off x="1688122" y="3967724"/>
            <a:ext cx="2419643" cy="657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Print Receipt</a:t>
            </a:r>
          </a:p>
        </p:txBody>
      </p:sp>
      <p:sp>
        <p:nvSpPr>
          <p:cNvPr id="11" name="Up Arrow Callout 10"/>
          <p:cNvSpPr/>
          <p:nvPr/>
        </p:nvSpPr>
        <p:spPr>
          <a:xfrm>
            <a:off x="1688122" y="4714557"/>
            <a:ext cx="2419642" cy="146240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The user can send the receipt /Invoice to their registered mail id respectively in PDF and .jpg format </a:t>
            </a:r>
          </a:p>
          <a:p>
            <a:pPr algn="ctr"/>
            <a:endParaRPr lang="en-IN" dirty="0"/>
          </a:p>
        </p:txBody>
      </p:sp>
      <p:pic>
        <p:nvPicPr>
          <p:cNvPr id="13" name="Picture 12"/>
          <p:cNvPicPr>
            <a:picLocks noChangeAspect="1"/>
          </p:cNvPicPr>
          <p:nvPr/>
        </p:nvPicPr>
        <p:blipFill>
          <a:blip r:embed="rId3"/>
          <a:stretch>
            <a:fillRect/>
          </a:stretch>
        </p:blipFill>
        <p:spPr>
          <a:xfrm>
            <a:off x="9202469" y="198436"/>
            <a:ext cx="2762250" cy="676275"/>
          </a:xfrm>
          <a:prstGeom prst="rect">
            <a:avLst/>
          </a:prstGeom>
        </p:spPr>
      </p:pic>
      <p:pic>
        <p:nvPicPr>
          <p:cNvPr id="6" name="Picture 5"/>
          <p:cNvPicPr>
            <a:picLocks noChangeAspect="1"/>
          </p:cNvPicPr>
          <p:nvPr/>
        </p:nvPicPr>
        <p:blipFill>
          <a:blip r:embed="rId4"/>
          <a:stretch>
            <a:fillRect/>
          </a:stretch>
        </p:blipFill>
        <p:spPr>
          <a:xfrm>
            <a:off x="4269104" y="2815332"/>
            <a:ext cx="1000125" cy="990600"/>
          </a:xfrm>
          <a:prstGeom prst="rect">
            <a:avLst/>
          </a:prstGeom>
        </p:spPr>
      </p:pic>
    </p:spTree>
    <p:extLst>
      <p:ext uri="{BB962C8B-B14F-4D97-AF65-F5344CB8AC3E}">
        <p14:creationId xmlns:p14="http://schemas.microsoft.com/office/powerpoint/2010/main" val="2773991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a:t>Introduction</a:t>
            </a:r>
          </a:p>
        </p:txBody>
      </p:sp>
      <p:sp>
        <p:nvSpPr>
          <p:cNvPr id="12" name="Content Placeholder 11"/>
          <p:cNvSpPr>
            <a:spLocks noGrp="1"/>
          </p:cNvSpPr>
          <p:nvPr>
            <p:ph idx="1"/>
          </p:nvPr>
        </p:nvSpPr>
        <p:spPr>
          <a:xfrm>
            <a:off x="838200" y="1378226"/>
            <a:ext cx="10515600" cy="4798737"/>
          </a:xfrm>
        </p:spPr>
        <p:txBody>
          <a:bodyPr>
            <a:normAutofit fontScale="85000" lnSpcReduction="10000"/>
          </a:bodyPr>
          <a:lstStyle/>
          <a:p>
            <a:pPr marL="0" indent="0">
              <a:buNone/>
            </a:pPr>
            <a:r>
              <a:rPr lang="en-IN" dirty="0"/>
              <a:t>This presentation is to develop an app to facilitate the builder to sell the properties and also on the facilitate the common people to buy their own property.</a:t>
            </a:r>
          </a:p>
          <a:p>
            <a:pPr marL="0" indent="0">
              <a:buNone/>
            </a:pPr>
            <a:r>
              <a:rPr lang="en-IN" dirty="0"/>
              <a:t>This app is developed keeping in mind that all the users are benefited and no hackle for the builder to sell their properties and the customers will be served all best deal in their finger tips.</a:t>
            </a:r>
          </a:p>
          <a:p>
            <a:pPr marL="0" indent="0">
              <a:buNone/>
            </a:pPr>
            <a:r>
              <a:rPr lang="en-IN" dirty="0"/>
              <a:t>The customer can own their own dream house by paying just 30% of face value and rest on rent in every month for the selected tenure. No bank interest no waiting to long process.</a:t>
            </a:r>
          </a:p>
          <a:p>
            <a:pPr marL="0" indent="0">
              <a:buNone/>
            </a:pPr>
            <a:r>
              <a:rPr lang="en-IN" dirty="0"/>
              <a:t>The app will be developed for iOS, Android and windows phone.</a:t>
            </a:r>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7" name="Date Placeholder 6"/>
          <p:cNvSpPr>
            <a:spLocks noGrp="1"/>
          </p:cNvSpPr>
          <p:nvPr>
            <p:ph type="dt" sz="half" idx="10"/>
          </p:nvPr>
        </p:nvSpPr>
        <p:spPr/>
        <p:txBody>
          <a:bodyPr/>
          <a:lstStyle/>
          <a:p>
            <a:fld id="{079AA771-C35C-4917-89D9-3A0C279649EB}" type="datetime1">
              <a:rPr lang="en-IN" smtClean="0"/>
              <a:t>09-09-2016</a:t>
            </a:fld>
            <a:endParaRPr lang="en-IN"/>
          </a:p>
        </p:txBody>
      </p:sp>
      <p:sp>
        <p:nvSpPr>
          <p:cNvPr id="8" name="Slide Number Placeholder 7"/>
          <p:cNvSpPr>
            <a:spLocks noGrp="1"/>
          </p:cNvSpPr>
          <p:nvPr>
            <p:ph type="sldNum" sz="quarter" idx="12"/>
          </p:nvPr>
        </p:nvSpPr>
        <p:spPr/>
        <p:txBody>
          <a:bodyPr/>
          <a:lstStyle/>
          <a:p>
            <a:fld id="{75951CCE-B50C-4228-9822-08A0761DB58C}" type="slidenum">
              <a:rPr lang="en-IN" smtClean="0"/>
              <a:t>3</a:t>
            </a:fld>
            <a:endParaRPr lang="en-IN"/>
          </a:p>
        </p:txBody>
      </p:sp>
      <p:pic>
        <p:nvPicPr>
          <p:cNvPr id="2" name="Picture 1"/>
          <p:cNvPicPr>
            <a:picLocks noChangeAspect="1"/>
          </p:cNvPicPr>
          <p:nvPr/>
        </p:nvPicPr>
        <p:blipFill>
          <a:blip r:embed="rId2"/>
          <a:stretch>
            <a:fillRect/>
          </a:stretch>
        </p:blipFill>
        <p:spPr>
          <a:xfrm>
            <a:off x="9188401" y="274120"/>
            <a:ext cx="2762250" cy="676275"/>
          </a:xfrm>
          <a:prstGeom prst="rect">
            <a:avLst/>
          </a:prstGeom>
        </p:spPr>
      </p:pic>
    </p:spTree>
    <p:extLst>
      <p:ext uri="{BB962C8B-B14F-4D97-AF65-F5344CB8AC3E}">
        <p14:creationId xmlns:p14="http://schemas.microsoft.com/office/powerpoint/2010/main" val="428980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Business Process Overview</a:t>
            </a:r>
          </a:p>
        </p:txBody>
      </p:sp>
      <p:sp>
        <p:nvSpPr>
          <p:cNvPr id="3" name="Content Placeholder 2"/>
          <p:cNvSpPr>
            <a:spLocks noGrp="1"/>
          </p:cNvSpPr>
          <p:nvPr>
            <p:ph sz="half" idx="2"/>
          </p:nvPr>
        </p:nvSpPr>
        <p:spPr>
          <a:xfrm>
            <a:off x="839788" y="1444487"/>
            <a:ext cx="5157787" cy="4745176"/>
          </a:xfrm>
        </p:spPr>
        <p:txBody>
          <a:bodyPr>
            <a:normAutofit fontScale="92500" lnSpcReduction="10000"/>
          </a:bodyPr>
          <a:lstStyle/>
          <a:p>
            <a:r>
              <a:rPr lang="en-IN" sz="2400" b="1" u="sng" dirty="0"/>
              <a:t>Builder Registration Process:</a:t>
            </a:r>
            <a:r>
              <a:rPr lang="en-IN" sz="2400" dirty="0"/>
              <a:t> The builder to register in Rent-O-Wn app with all the mentioned details like Builder name, address, contact details, registration number and builders market reputation details as mentioned in the upcoming slides</a:t>
            </a:r>
          </a:p>
          <a:p>
            <a:r>
              <a:rPr lang="en-IN" sz="2400" b="1" u="sng" dirty="0"/>
              <a:t>Site registration details:</a:t>
            </a:r>
            <a:r>
              <a:rPr lang="en-IN" sz="2400" b="1" dirty="0"/>
              <a:t> </a:t>
            </a:r>
            <a:r>
              <a:rPr lang="en-IN" sz="2400" dirty="0"/>
              <a:t>Builder to insert and update the site details such as the site location map, number of flats, upload the plan, amenities details etc. as mentioned in the upcoming slides </a:t>
            </a:r>
          </a:p>
          <a:p>
            <a:r>
              <a:rPr lang="en-IN" sz="2400" dirty="0"/>
              <a:t> </a:t>
            </a:r>
            <a:r>
              <a:rPr lang="en-IN" sz="2400" b="1" u="sng" dirty="0"/>
              <a:t>Contract to register:</a:t>
            </a:r>
            <a:r>
              <a:rPr lang="en-IN" sz="2400" dirty="0"/>
              <a:t>  To register with Rent-O-Wn the builder to sign a contract with Rent-O-Wn and with a deposit of 1million ₹                                        </a:t>
            </a:r>
            <a:r>
              <a:rPr lang="en-IN" dirty="0"/>
              <a:t>                      </a:t>
            </a:r>
          </a:p>
        </p:txBody>
      </p:sp>
      <p:sp>
        <p:nvSpPr>
          <p:cNvPr id="9" name="Content Placeholder 8"/>
          <p:cNvSpPr>
            <a:spLocks noGrp="1"/>
          </p:cNvSpPr>
          <p:nvPr>
            <p:ph sz="quarter" idx="4"/>
          </p:nvPr>
        </p:nvSpPr>
        <p:spPr>
          <a:xfrm>
            <a:off x="6172200" y="1444486"/>
            <a:ext cx="5183188" cy="5102087"/>
          </a:xfrm>
        </p:spPr>
        <p:txBody>
          <a:bodyPr>
            <a:normAutofit fontScale="92500" lnSpcReduction="20000"/>
          </a:bodyPr>
          <a:lstStyle/>
          <a:p>
            <a:r>
              <a:rPr lang="en-IN" sz="2200" b="1" u="sng" dirty="0"/>
              <a:t>Buyer Registration:</a:t>
            </a:r>
            <a:r>
              <a:rPr lang="en-IN" sz="2200" dirty="0"/>
              <a:t> The buyer to register in Rent-O-Wn app along with name, phone number, email address</a:t>
            </a:r>
          </a:p>
          <a:p>
            <a:r>
              <a:rPr lang="en-IN" sz="2200" b="1" u="sng" dirty="0"/>
              <a:t>Property Selection:</a:t>
            </a:r>
            <a:r>
              <a:rPr lang="en-IN" sz="2200" dirty="0"/>
              <a:t> Select of the site will defined with a search engine. The user can search the sites with location, Type of property, Rooms requirements, Budget, BHK requirement etc.</a:t>
            </a:r>
          </a:p>
          <a:p>
            <a:r>
              <a:rPr lang="en-IN" sz="2200" b="1" u="sng" dirty="0"/>
              <a:t>Schedule Appointment:</a:t>
            </a:r>
            <a:r>
              <a:rPr lang="en-IN" sz="2200" dirty="0"/>
              <a:t>  User can schedule appointment to visit to the site as per their convenience</a:t>
            </a:r>
          </a:p>
          <a:p>
            <a:r>
              <a:rPr lang="en-IN" sz="2200" b="1" u="sng" dirty="0"/>
              <a:t>Select Property:</a:t>
            </a:r>
            <a:r>
              <a:rPr lang="en-IN" sz="2200" dirty="0"/>
              <a:t> User can select the property online and book and confirm booking with making  30% or more down payment of property’s face value</a:t>
            </a:r>
          </a:p>
          <a:p>
            <a:r>
              <a:rPr lang="en-IN" sz="2200" dirty="0"/>
              <a:t>Contract: User to sign the contract with Rent-O-Wn the details are mentioned in the upcoming slides</a:t>
            </a:r>
            <a:br>
              <a:rPr lang="en-IN" sz="2200" dirty="0"/>
            </a:br>
            <a:endParaRPr lang="en-IN" sz="2200" dirty="0"/>
          </a:p>
          <a:p>
            <a:endParaRPr lang="en-IN" sz="2200" b="1" u="sng" dirty="0"/>
          </a:p>
          <a:p>
            <a:endParaRPr lang="en-IN" dirty="0"/>
          </a:p>
        </p:txBody>
      </p:sp>
      <p:sp>
        <p:nvSpPr>
          <p:cNvPr id="4" name="Date Placeholder 3"/>
          <p:cNvSpPr>
            <a:spLocks noGrp="1"/>
          </p:cNvSpPr>
          <p:nvPr>
            <p:ph type="dt" sz="half" idx="10"/>
          </p:nvPr>
        </p:nvSpPr>
        <p:spPr/>
        <p:txBody>
          <a:bodyPr/>
          <a:lstStyle/>
          <a:p>
            <a:fld id="{2988DEC2-BE2B-4E3B-B920-8039207C0BE0}"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4</a:t>
            </a:fld>
            <a:endParaRPr lang="en-IN" dirty="0"/>
          </a:p>
        </p:txBody>
      </p:sp>
      <p:pic>
        <p:nvPicPr>
          <p:cNvPr id="6" name="Picture 5"/>
          <p:cNvPicPr>
            <a:picLocks noChangeAspect="1"/>
          </p:cNvPicPr>
          <p:nvPr/>
        </p:nvPicPr>
        <p:blipFill>
          <a:blip r:embed="rId2"/>
          <a:stretch>
            <a:fillRect/>
          </a:stretch>
        </p:blipFill>
        <p:spPr>
          <a:xfrm>
            <a:off x="9089927" y="228530"/>
            <a:ext cx="2762250" cy="676275"/>
          </a:xfrm>
          <a:prstGeom prst="rect">
            <a:avLst/>
          </a:prstGeom>
        </p:spPr>
      </p:pic>
    </p:spTree>
    <p:extLst>
      <p:ext uri="{BB962C8B-B14F-4D97-AF65-F5344CB8AC3E}">
        <p14:creationId xmlns:p14="http://schemas.microsoft.com/office/powerpoint/2010/main" val="3960917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 Process Overview  </a:t>
            </a:r>
          </a:p>
        </p:txBody>
      </p:sp>
      <p:sp>
        <p:nvSpPr>
          <p:cNvPr id="7" name="Text Placeholder 6"/>
          <p:cNvSpPr>
            <a:spLocks noGrp="1"/>
          </p:cNvSpPr>
          <p:nvPr>
            <p:ph type="body" idx="1"/>
          </p:nvPr>
        </p:nvSpPr>
        <p:spPr>
          <a:xfrm>
            <a:off x="839788" y="1364975"/>
            <a:ext cx="5157787" cy="492402"/>
          </a:xfrm>
        </p:spPr>
        <p:txBody>
          <a:bodyPr>
            <a:normAutofit/>
          </a:bodyPr>
          <a:lstStyle/>
          <a:p>
            <a:r>
              <a:rPr lang="en-IN" dirty="0"/>
              <a:t>Builder Process</a:t>
            </a:r>
          </a:p>
        </p:txBody>
      </p:sp>
      <p:sp>
        <p:nvSpPr>
          <p:cNvPr id="3" name="Content Placeholder 2"/>
          <p:cNvSpPr>
            <a:spLocks noGrp="1"/>
          </p:cNvSpPr>
          <p:nvPr>
            <p:ph sz="half" idx="2"/>
          </p:nvPr>
        </p:nvSpPr>
        <p:spPr>
          <a:xfrm>
            <a:off x="839788" y="1961323"/>
            <a:ext cx="5157787" cy="4228340"/>
          </a:xfrm>
        </p:spPr>
        <p:txBody>
          <a:bodyPr/>
          <a:lstStyle/>
          <a:p>
            <a:pPr lvl="1">
              <a:buFont typeface="Wingdings" panose="05000000000000000000" pitchFamily="2" charset="2"/>
              <a:buChar char="Ø"/>
            </a:pPr>
            <a:r>
              <a:rPr lang="en-IN" dirty="0"/>
              <a:t> Builder Login</a:t>
            </a:r>
          </a:p>
          <a:p>
            <a:pPr lvl="1">
              <a:buFont typeface="Wingdings" panose="05000000000000000000" pitchFamily="2" charset="2"/>
              <a:buChar char="Ø"/>
            </a:pPr>
            <a:r>
              <a:rPr lang="en-IN" dirty="0"/>
              <a:t> Builder details </a:t>
            </a:r>
          </a:p>
          <a:p>
            <a:pPr lvl="1">
              <a:buFont typeface="Wingdings" panose="05000000000000000000" pitchFamily="2" charset="2"/>
              <a:buChar char="Ø"/>
            </a:pPr>
            <a:r>
              <a:rPr lang="en-IN" dirty="0"/>
              <a:t> Builder Contact details </a:t>
            </a:r>
          </a:p>
          <a:p>
            <a:pPr lvl="1">
              <a:buFont typeface="Wingdings" panose="05000000000000000000" pitchFamily="2" charset="2"/>
              <a:buChar char="Ø"/>
            </a:pPr>
            <a:r>
              <a:rPr lang="en-IN" dirty="0"/>
              <a:t> Site Details </a:t>
            </a:r>
          </a:p>
          <a:p>
            <a:pPr lvl="1">
              <a:buFont typeface="Wingdings" panose="05000000000000000000" pitchFamily="2" charset="2"/>
              <a:buChar char="Ø"/>
            </a:pPr>
            <a:r>
              <a:rPr lang="en-IN" dirty="0"/>
              <a:t> Contract</a:t>
            </a:r>
          </a:p>
          <a:p>
            <a:pPr lvl="1">
              <a:buFont typeface="Wingdings" panose="05000000000000000000" pitchFamily="2" charset="2"/>
              <a:buChar char="Ø"/>
            </a:pPr>
            <a:r>
              <a:rPr lang="en-IN" dirty="0"/>
              <a:t> Payment details </a:t>
            </a:r>
          </a:p>
          <a:p>
            <a:pPr lvl="1">
              <a:buFont typeface="Wingdings" panose="05000000000000000000" pitchFamily="2" charset="2"/>
              <a:buChar char="Ø"/>
            </a:pPr>
            <a:r>
              <a:rPr lang="en-IN" dirty="0"/>
              <a:t> Receipt details </a:t>
            </a:r>
          </a:p>
          <a:p>
            <a:pPr lvl="1">
              <a:buFont typeface="Wingdings" panose="05000000000000000000" pitchFamily="2" charset="2"/>
              <a:buChar char="Ø"/>
            </a:pPr>
            <a:endParaRPr lang="en-IN" dirty="0"/>
          </a:p>
        </p:txBody>
      </p:sp>
      <p:sp>
        <p:nvSpPr>
          <p:cNvPr id="8" name="Text Placeholder 7"/>
          <p:cNvSpPr>
            <a:spLocks noGrp="1"/>
          </p:cNvSpPr>
          <p:nvPr>
            <p:ph type="body" sz="quarter" idx="3"/>
          </p:nvPr>
        </p:nvSpPr>
        <p:spPr>
          <a:xfrm>
            <a:off x="6172200" y="1139687"/>
            <a:ext cx="5183188" cy="654949"/>
          </a:xfrm>
        </p:spPr>
        <p:txBody>
          <a:bodyPr/>
          <a:lstStyle/>
          <a:p>
            <a:r>
              <a:rPr lang="en-IN" dirty="0"/>
              <a:t>Buyer Process</a:t>
            </a:r>
          </a:p>
        </p:txBody>
      </p:sp>
      <p:sp>
        <p:nvSpPr>
          <p:cNvPr id="9" name="Content Placeholder 8"/>
          <p:cNvSpPr>
            <a:spLocks noGrp="1"/>
          </p:cNvSpPr>
          <p:nvPr>
            <p:ph sz="quarter" idx="4"/>
          </p:nvPr>
        </p:nvSpPr>
        <p:spPr>
          <a:xfrm>
            <a:off x="6172200" y="1794636"/>
            <a:ext cx="5183188" cy="4395027"/>
          </a:xfrm>
        </p:spPr>
        <p:txBody>
          <a:bodyPr>
            <a:normAutofit/>
          </a:bodyPr>
          <a:lstStyle/>
          <a:p>
            <a:pPr lvl="1">
              <a:lnSpc>
                <a:spcPct val="100000"/>
              </a:lnSpc>
              <a:buFont typeface="Wingdings" panose="05000000000000000000" pitchFamily="2" charset="2"/>
              <a:buChar char="Ø"/>
            </a:pPr>
            <a:r>
              <a:rPr lang="en-IN" dirty="0"/>
              <a:t> Buyer Login</a:t>
            </a:r>
          </a:p>
          <a:p>
            <a:pPr lvl="1">
              <a:lnSpc>
                <a:spcPct val="100000"/>
              </a:lnSpc>
              <a:buFont typeface="Wingdings" panose="05000000000000000000" pitchFamily="2" charset="2"/>
              <a:buChar char="Ø"/>
            </a:pPr>
            <a:r>
              <a:rPr lang="en-IN" dirty="0"/>
              <a:t> Buyer details </a:t>
            </a:r>
          </a:p>
          <a:p>
            <a:pPr lvl="1">
              <a:lnSpc>
                <a:spcPct val="100000"/>
              </a:lnSpc>
              <a:buFont typeface="Wingdings" panose="05000000000000000000" pitchFamily="2" charset="2"/>
              <a:buChar char="Ø"/>
            </a:pPr>
            <a:r>
              <a:rPr lang="en-IN" dirty="0"/>
              <a:t> View Site List</a:t>
            </a:r>
          </a:p>
          <a:p>
            <a:pPr lvl="1">
              <a:lnSpc>
                <a:spcPct val="100000"/>
              </a:lnSpc>
              <a:buFont typeface="Wingdings" panose="05000000000000000000" pitchFamily="2" charset="2"/>
              <a:buChar char="Ø"/>
            </a:pPr>
            <a:r>
              <a:rPr lang="en-IN" dirty="0"/>
              <a:t> Site details </a:t>
            </a:r>
          </a:p>
          <a:p>
            <a:pPr lvl="1">
              <a:lnSpc>
                <a:spcPct val="100000"/>
              </a:lnSpc>
              <a:buFont typeface="Wingdings" panose="05000000000000000000" pitchFamily="2" charset="2"/>
              <a:buChar char="Ø"/>
            </a:pPr>
            <a:r>
              <a:rPr lang="en-IN" dirty="0"/>
              <a:t> Site visit</a:t>
            </a:r>
          </a:p>
          <a:p>
            <a:pPr lvl="1">
              <a:lnSpc>
                <a:spcPct val="100000"/>
              </a:lnSpc>
              <a:buFont typeface="Wingdings" panose="05000000000000000000" pitchFamily="2" charset="2"/>
              <a:buChar char="Ø"/>
            </a:pPr>
            <a:r>
              <a:rPr lang="en-IN" dirty="0"/>
              <a:t> Contract</a:t>
            </a:r>
          </a:p>
          <a:p>
            <a:pPr lvl="1">
              <a:lnSpc>
                <a:spcPct val="100000"/>
              </a:lnSpc>
              <a:buFont typeface="Wingdings" panose="05000000000000000000" pitchFamily="2" charset="2"/>
              <a:buChar char="Ø"/>
            </a:pPr>
            <a:r>
              <a:rPr lang="en-IN" dirty="0"/>
              <a:t> Payment details</a:t>
            </a:r>
          </a:p>
          <a:p>
            <a:pPr lvl="1">
              <a:lnSpc>
                <a:spcPct val="100000"/>
              </a:lnSpc>
              <a:buFont typeface="Wingdings" panose="05000000000000000000" pitchFamily="2" charset="2"/>
              <a:buChar char="Ø"/>
            </a:pPr>
            <a:r>
              <a:rPr lang="en-IN" dirty="0"/>
              <a:t> Payment</a:t>
            </a:r>
          </a:p>
          <a:p>
            <a:pPr lvl="1">
              <a:lnSpc>
                <a:spcPct val="100000"/>
              </a:lnSpc>
              <a:buFont typeface="Wingdings" panose="05000000000000000000" pitchFamily="2" charset="2"/>
              <a:buChar char="Ø"/>
            </a:pPr>
            <a:r>
              <a:rPr lang="en-IN" dirty="0"/>
              <a:t> Receipt details</a:t>
            </a:r>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5</a:t>
            </a:fld>
            <a:endParaRPr lang="en-IN"/>
          </a:p>
        </p:txBody>
      </p:sp>
      <p:pic>
        <p:nvPicPr>
          <p:cNvPr id="6" name="Picture 5"/>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1310327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Architecture </a:t>
            </a:r>
          </a:p>
        </p:txBody>
      </p:sp>
      <p:sp>
        <p:nvSpPr>
          <p:cNvPr id="10" name="Content Placeholder 9"/>
          <p:cNvSpPr>
            <a:spLocks noGrp="1"/>
          </p:cNvSpPr>
          <p:nvPr>
            <p:ph idx="1"/>
          </p:nvPr>
        </p:nvSpPr>
        <p:spPr>
          <a:xfrm>
            <a:off x="838200" y="1322363"/>
            <a:ext cx="10515600" cy="4854600"/>
          </a:xfrm>
        </p:spPr>
        <p:txBody>
          <a:bodyPr>
            <a:normAutofit/>
          </a:bodyPr>
          <a:lstStyle/>
          <a:p>
            <a:r>
              <a:rPr lang="en-IN" b="1" dirty="0"/>
              <a:t>Application Architecture Figures</a:t>
            </a:r>
            <a:r>
              <a:rPr lang="en-IN" dirty="0"/>
              <a:t> </a:t>
            </a:r>
            <a:br>
              <a:rPr lang="en-IN" dirty="0"/>
            </a:br>
            <a:r>
              <a:rPr lang="en-IN" sz="2400" dirty="0"/>
              <a:t>Here’s the figures available:</a:t>
            </a:r>
          </a:p>
          <a:p>
            <a:pPr lvl="1">
              <a:buFont typeface="Wingdings" panose="05000000000000000000" pitchFamily="2" charset="2"/>
              <a:buChar char="q"/>
            </a:pPr>
            <a:r>
              <a:rPr lang="en-IN" sz="2000" dirty="0"/>
              <a:t>Architecture Meta Frame (AMF)</a:t>
            </a:r>
          </a:p>
          <a:p>
            <a:pPr lvl="1">
              <a:buFont typeface="Wingdings" panose="05000000000000000000" pitchFamily="2" charset="2"/>
              <a:buChar char="q"/>
            </a:pPr>
            <a:r>
              <a:rPr lang="en-IN" sz="2000" dirty="0"/>
              <a:t>User, Business, and System Perspectives</a:t>
            </a:r>
          </a:p>
          <a:p>
            <a:pPr lvl="1">
              <a:buFont typeface="Wingdings" panose="05000000000000000000" pitchFamily="2" charset="2"/>
              <a:buChar char="q"/>
            </a:pPr>
            <a:r>
              <a:rPr lang="en-IN" sz="2000" dirty="0"/>
              <a:t>Agile Architecture Method</a:t>
            </a:r>
          </a:p>
          <a:p>
            <a:pPr lvl="1">
              <a:buFont typeface="Wingdings" panose="05000000000000000000" pitchFamily="2" charset="2"/>
              <a:buChar char="q"/>
            </a:pPr>
            <a:r>
              <a:rPr lang="en-IN" sz="2000" dirty="0"/>
              <a:t>Layered Architecture</a:t>
            </a:r>
          </a:p>
          <a:p>
            <a:pPr lvl="1">
              <a:buFont typeface="Wingdings" panose="05000000000000000000" pitchFamily="2" charset="2"/>
              <a:buChar char="q"/>
            </a:pPr>
            <a:r>
              <a:rPr lang="en-IN" sz="2000" dirty="0"/>
              <a:t> Layered Architecture with Services Layer</a:t>
            </a:r>
          </a:p>
          <a:p>
            <a:pPr lvl="1">
              <a:buFont typeface="Wingdings" panose="05000000000000000000" pitchFamily="2" charset="2"/>
              <a:buChar char="q"/>
            </a:pPr>
            <a:r>
              <a:rPr lang="en-IN" sz="2000" dirty="0"/>
              <a:t> Layered Architecture with Multi-Clients / Multi-Channel </a:t>
            </a:r>
          </a:p>
          <a:p>
            <a:pPr lvl="1">
              <a:buFont typeface="Wingdings" panose="05000000000000000000" pitchFamily="2" charset="2"/>
              <a:buChar char="q"/>
            </a:pPr>
            <a:r>
              <a:rPr lang="en-IN" sz="2000" dirty="0"/>
              <a:t> Web Application Archetype</a:t>
            </a:r>
          </a:p>
          <a:p>
            <a:pPr lvl="1">
              <a:buFont typeface="Wingdings" panose="05000000000000000000" pitchFamily="2" charset="2"/>
              <a:buChar char="q"/>
            </a:pPr>
            <a:r>
              <a:rPr lang="en-IN" sz="2000" dirty="0"/>
              <a:t> Mobile Application Archetype</a:t>
            </a:r>
          </a:p>
          <a:p>
            <a:pPr lvl="1">
              <a:buFont typeface="Wingdings" panose="05000000000000000000" pitchFamily="2" charset="2"/>
              <a:buChar char="q"/>
            </a:pPr>
            <a:r>
              <a:rPr lang="en-IN" sz="2000" dirty="0"/>
              <a:t>Rich Internet Application (RIA) Archetype</a:t>
            </a:r>
          </a:p>
          <a:p>
            <a:pPr lvl="1">
              <a:buFont typeface="Wingdings" panose="05000000000000000000" pitchFamily="2" charset="2"/>
              <a:buChar char="q"/>
            </a:pPr>
            <a:r>
              <a:rPr lang="en-IN" sz="2000" dirty="0"/>
              <a:t>Rich Client Archetype</a:t>
            </a:r>
          </a:p>
          <a:p>
            <a:pPr lvl="1">
              <a:buFont typeface="Wingdings" panose="05000000000000000000" pitchFamily="2" charset="2"/>
              <a:buChar char="q"/>
            </a:pPr>
            <a:r>
              <a:rPr lang="en-IN" sz="2000" dirty="0"/>
              <a:t>Service Archetype</a:t>
            </a:r>
          </a:p>
          <a:p>
            <a:endParaRPr lang="en-IN" dirty="0"/>
          </a:p>
        </p:txBody>
      </p:sp>
      <p:sp>
        <p:nvSpPr>
          <p:cNvPr id="7" name="Date Placeholder 6"/>
          <p:cNvSpPr>
            <a:spLocks noGrp="1"/>
          </p:cNvSpPr>
          <p:nvPr>
            <p:ph type="dt" sz="half" idx="10"/>
          </p:nvPr>
        </p:nvSpPr>
        <p:spPr/>
        <p:txBody>
          <a:bodyPr/>
          <a:lstStyle/>
          <a:p>
            <a:fld id="{079AA771-C35C-4917-89D9-3A0C279649EB}" type="datetime1">
              <a:rPr lang="en-IN" smtClean="0"/>
              <a:t>09-09-2016</a:t>
            </a:fld>
            <a:endParaRPr lang="en-IN"/>
          </a:p>
        </p:txBody>
      </p:sp>
      <p:sp>
        <p:nvSpPr>
          <p:cNvPr id="8" name="Slide Number Placeholder 7"/>
          <p:cNvSpPr>
            <a:spLocks noGrp="1"/>
          </p:cNvSpPr>
          <p:nvPr>
            <p:ph type="sldNum" sz="quarter" idx="12"/>
          </p:nvPr>
        </p:nvSpPr>
        <p:spPr/>
        <p:txBody>
          <a:bodyPr/>
          <a:lstStyle/>
          <a:p>
            <a:fld id="{75951CCE-B50C-4228-9822-08A0761DB58C}" type="slidenum">
              <a:rPr lang="en-IN" smtClean="0"/>
              <a:t>6</a:t>
            </a:fld>
            <a:endParaRPr lang="en-IN"/>
          </a:p>
        </p:txBody>
      </p:sp>
      <p:pic>
        <p:nvPicPr>
          <p:cNvPr id="12" name="Picture 11"/>
          <p:cNvPicPr>
            <a:picLocks noChangeAspect="1"/>
          </p:cNvPicPr>
          <p:nvPr/>
        </p:nvPicPr>
        <p:blipFill>
          <a:blip r:embed="rId2"/>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20334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4460"/>
          </a:xfrm>
        </p:spPr>
        <p:txBody>
          <a:bodyPr/>
          <a:lstStyle/>
          <a:p>
            <a:r>
              <a:rPr lang="en-IN" dirty="0"/>
              <a:t>Architectural Meta Frame (AMF)</a:t>
            </a:r>
          </a:p>
        </p:txBody>
      </p:sp>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7</a:t>
            </a:fld>
            <a:endParaRPr lang="en-IN"/>
          </a:p>
        </p:txBody>
      </p:sp>
      <p:sp>
        <p:nvSpPr>
          <p:cNvPr id="7" name="Content Placeholder 6"/>
          <p:cNvSpPr>
            <a:spLocks noGrp="1"/>
          </p:cNvSpPr>
          <p:nvPr>
            <p:ph idx="1"/>
          </p:nvPr>
        </p:nvSpPr>
        <p:spPr>
          <a:xfrm>
            <a:off x="838200" y="1825625"/>
            <a:ext cx="10950526" cy="3702978"/>
          </a:xfrm>
        </p:spPr>
        <p:txBody>
          <a:bodyPr/>
          <a:lstStyle/>
          <a:p>
            <a:endParaRPr lang="en-IN" dirty="0"/>
          </a:p>
        </p:txBody>
      </p:sp>
      <p:pic>
        <p:nvPicPr>
          <p:cNvPr id="8" name="Picture 7"/>
          <p:cNvPicPr>
            <a:picLocks noChangeAspect="1"/>
          </p:cNvPicPr>
          <p:nvPr/>
        </p:nvPicPr>
        <p:blipFill>
          <a:blip r:embed="rId2"/>
          <a:stretch>
            <a:fillRect/>
          </a:stretch>
        </p:blipFill>
        <p:spPr>
          <a:xfrm>
            <a:off x="838201" y="1448973"/>
            <a:ext cx="9389012" cy="4304714"/>
          </a:xfrm>
          <a:prstGeom prst="rect">
            <a:avLst/>
          </a:prstGeom>
        </p:spPr>
      </p:pic>
      <p:pic>
        <p:nvPicPr>
          <p:cNvPr id="9" name="Picture 8"/>
          <p:cNvPicPr>
            <a:picLocks noChangeAspect="1"/>
          </p:cNvPicPr>
          <p:nvPr/>
        </p:nvPicPr>
        <p:blipFill>
          <a:blip r:embed="rId3"/>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2267922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633558" y="1475129"/>
            <a:ext cx="4458947" cy="4405166"/>
          </a:xfrm>
          <a:prstGeom prst="rect">
            <a:avLst/>
          </a:prstGeom>
        </p:spPr>
      </p:pic>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8</a:t>
            </a:fld>
            <a:endParaRPr lang="en-IN"/>
          </a:p>
        </p:txBody>
      </p:sp>
      <p:pic>
        <p:nvPicPr>
          <p:cNvPr id="7" name="Picture 6"/>
          <p:cNvPicPr>
            <a:picLocks noChangeAspect="1"/>
          </p:cNvPicPr>
          <p:nvPr/>
        </p:nvPicPr>
        <p:blipFill>
          <a:blip r:embed="rId3"/>
          <a:stretch>
            <a:fillRect/>
          </a:stretch>
        </p:blipFill>
        <p:spPr>
          <a:xfrm>
            <a:off x="6049108" y="1475129"/>
            <a:ext cx="4642338" cy="4405166"/>
          </a:xfrm>
          <a:prstGeom prst="rect">
            <a:avLst/>
          </a:prstGeom>
        </p:spPr>
      </p:pic>
      <p:sp>
        <p:nvSpPr>
          <p:cNvPr id="8" name="Rectangle 7"/>
          <p:cNvSpPr/>
          <p:nvPr/>
        </p:nvSpPr>
        <p:spPr>
          <a:xfrm>
            <a:off x="838200" y="788986"/>
            <a:ext cx="9614095" cy="533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Architecture Objective </a:t>
            </a:r>
          </a:p>
        </p:txBody>
      </p:sp>
      <p:pic>
        <p:nvPicPr>
          <p:cNvPr id="9" name="Picture 8"/>
          <p:cNvPicPr>
            <a:picLocks noChangeAspect="1"/>
          </p:cNvPicPr>
          <p:nvPr/>
        </p:nvPicPr>
        <p:blipFill>
          <a:blip r:embed="rId4"/>
          <a:stretch>
            <a:fillRect/>
          </a:stretch>
        </p:blipFill>
        <p:spPr>
          <a:xfrm>
            <a:off x="9310321" y="112711"/>
            <a:ext cx="2762250" cy="676275"/>
          </a:xfrm>
          <a:prstGeom prst="rect">
            <a:avLst/>
          </a:prstGeom>
        </p:spPr>
      </p:pic>
    </p:spTree>
    <p:extLst>
      <p:ext uri="{BB962C8B-B14F-4D97-AF65-F5344CB8AC3E}">
        <p14:creationId xmlns:p14="http://schemas.microsoft.com/office/powerpoint/2010/main" val="4007803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Layered Architecture </a:t>
            </a:r>
          </a:p>
        </p:txBody>
      </p:sp>
      <p:pic>
        <p:nvPicPr>
          <p:cNvPr id="6" name="Content Placeholder 5"/>
          <p:cNvPicPr>
            <a:picLocks noGrp="1" noChangeAspect="1"/>
          </p:cNvPicPr>
          <p:nvPr>
            <p:ph idx="1"/>
          </p:nvPr>
        </p:nvPicPr>
        <p:blipFill>
          <a:blip r:embed="rId2"/>
          <a:stretch>
            <a:fillRect/>
          </a:stretch>
        </p:blipFill>
        <p:spPr>
          <a:xfrm>
            <a:off x="998807" y="1477107"/>
            <a:ext cx="7104184" cy="4879243"/>
          </a:xfrm>
          <a:prstGeom prst="rect">
            <a:avLst/>
          </a:prstGeom>
        </p:spPr>
      </p:pic>
      <p:sp>
        <p:nvSpPr>
          <p:cNvPr id="4" name="Date Placeholder 3"/>
          <p:cNvSpPr>
            <a:spLocks noGrp="1"/>
          </p:cNvSpPr>
          <p:nvPr>
            <p:ph type="dt" sz="half" idx="10"/>
          </p:nvPr>
        </p:nvSpPr>
        <p:spPr/>
        <p:txBody>
          <a:bodyPr/>
          <a:lstStyle/>
          <a:p>
            <a:fld id="{FC9F22F0-A20B-4F83-AB0B-FF25BE46E99B}" type="datetime1">
              <a:rPr lang="en-IN" smtClean="0"/>
              <a:t>09-09-2016</a:t>
            </a:fld>
            <a:endParaRPr lang="en-IN"/>
          </a:p>
        </p:txBody>
      </p:sp>
      <p:sp>
        <p:nvSpPr>
          <p:cNvPr id="5" name="Slide Number Placeholder 4"/>
          <p:cNvSpPr>
            <a:spLocks noGrp="1"/>
          </p:cNvSpPr>
          <p:nvPr>
            <p:ph type="sldNum" sz="quarter" idx="12"/>
          </p:nvPr>
        </p:nvSpPr>
        <p:spPr/>
        <p:txBody>
          <a:bodyPr/>
          <a:lstStyle/>
          <a:p>
            <a:fld id="{75951CCE-B50C-4228-9822-08A0761DB58C}" type="slidenum">
              <a:rPr lang="en-IN" smtClean="0"/>
              <a:t>9</a:t>
            </a:fld>
            <a:endParaRPr lang="en-IN"/>
          </a:p>
        </p:txBody>
      </p:sp>
      <p:pic>
        <p:nvPicPr>
          <p:cNvPr id="7" name="Picture 6"/>
          <p:cNvPicPr>
            <a:picLocks noChangeAspect="1"/>
          </p:cNvPicPr>
          <p:nvPr/>
        </p:nvPicPr>
        <p:blipFill>
          <a:blip r:embed="rId3"/>
          <a:stretch>
            <a:fillRect/>
          </a:stretch>
        </p:blipFill>
        <p:spPr>
          <a:xfrm>
            <a:off x="9202469" y="198436"/>
            <a:ext cx="2762250" cy="676275"/>
          </a:xfrm>
          <a:prstGeom prst="rect">
            <a:avLst/>
          </a:prstGeom>
        </p:spPr>
      </p:pic>
    </p:spTree>
    <p:extLst>
      <p:ext uri="{BB962C8B-B14F-4D97-AF65-F5344CB8AC3E}">
        <p14:creationId xmlns:p14="http://schemas.microsoft.com/office/powerpoint/2010/main" val="1704498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1740</TotalTime>
  <Words>1397</Words>
  <Application>Microsoft Office PowerPoint</Application>
  <PresentationFormat>Widescreen</PresentationFormat>
  <Paragraphs>286</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Calibri Light</vt:lpstr>
      <vt:lpstr>Wingdings</vt:lpstr>
      <vt:lpstr>Office Theme</vt:lpstr>
      <vt:lpstr>Microsoft Word 97 - 2003 Document</vt:lpstr>
      <vt:lpstr>         Project  </vt:lpstr>
      <vt:lpstr>Content </vt:lpstr>
      <vt:lpstr>Introduction</vt:lpstr>
      <vt:lpstr>Business Process Overview</vt:lpstr>
      <vt:lpstr>App Process Overview  </vt:lpstr>
      <vt:lpstr>Architecture </vt:lpstr>
      <vt:lpstr>Architectural Meta Frame (AMF)</vt:lpstr>
      <vt:lpstr>PowerPoint Presentation</vt:lpstr>
      <vt:lpstr>Layered Architecture </vt:lpstr>
      <vt:lpstr>Layered Architecture with Multi-Client / Multi-Channel</vt:lpstr>
      <vt:lpstr>Mobile Application Archetype</vt:lpstr>
      <vt:lpstr>Builder Login </vt:lpstr>
      <vt:lpstr>Procced to Register</vt:lpstr>
      <vt:lpstr>Register Site</vt:lpstr>
      <vt:lpstr>Property Specification</vt:lpstr>
      <vt:lpstr>Site Amenities </vt:lpstr>
      <vt:lpstr>Customer login </vt:lpstr>
      <vt:lpstr>View Properties </vt:lpstr>
      <vt:lpstr>Schedule Appointment </vt:lpstr>
      <vt:lpstr>Check Eligibility</vt:lpstr>
      <vt:lpstr>Document verification</vt:lpstr>
      <vt:lpstr>Nominee/ Guarantor Details</vt:lpstr>
      <vt:lpstr>Terms and Condition </vt:lpstr>
      <vt:lpstr>Proceed to Book</vt:lpstr>
      <vt:lpstr>Booking Amount Payment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Basu Chaudhary, D.</dc:creator>
  <cp:lastModifiedBy>Joybaba</cp:lastModifiedBy>
  <cp:revision>77</cp:revision>
  <cp:lastPrinted>2016-08-19T11:44:33Z</cp:lastPrinted>
  <dcterms:created xsi:type="dcterms:W3CDTF">2016-08-17T10:37:06Z</dcterms:created>
  <dcterms:modified xsi:type="dcterms:W3CDTF">2016-09-09T07:38:15Z</dcterms:modified>
</cp:coreProperties>
</file>