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57" r:id="rId5"/>
    <p:sldId id="264" r:id="rId6"/>
    <p:sldId id="269" r:id="rId7"/>
    <p:sldId id="261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136E1-400C-4EE8-81B0-D77D947578FC}" v="3" dt="2020-06-21T19:20:1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94" d="100"/>
          <a:sy n="94" d="100"/>
        </p:scale>
        <p:origin x="33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Vartak" userId="215716fc-9a69-4199-9281-f7e778daa7d0" providerId="ADAL" clId="{84F136E1-400C-4EE8-81B0-D77D947578FC}"/>
    <pc:docChg chg="modSld">
      <pc:chgData name="Saurabh Vartak" userId="215716fc-9a69-4199-9281-f7e778daa7d0" providerId="ADAL" clId="{84F136E1-400C-4EE8-81B0-D77D947578FC}" dt="2020-06-21T20:09:51.170" v="118" actId="20577"/>
      <pc:docMkLst>
        <pc:docMk/>
      </pc:docMkLst>
      <pc:sldChg chg="modSp mod">
        <pc:chgData name="Saurabh Vartak" userId="215716fc-9a69-4199-9281-f7e778daa7d0" providerId="ADAL" clId="{84F136E1-400C-4EE8-81B0-D77D947578FC}" dt="2020-06-21T16:49:46.354" v="0" actId="20577"/>
        <pc:sldMkLst>
          <pc:docMk/>
          <pc:sldMk cId="1968075160" sldId="256"/>
        </pc:sldMkLst>
        <pc:spChg chg="mod">
          <ac:chgData name="Saurabh Vartak" userId="215716fc-9a69-4199-9281-f7e778daa7d0" providerId="ADAL" clId="{84F136E1-400C-4EE8-81B0-D77D947578FC}" dt="2020-06-21T16:49:46.354" v="0" actId="20577"/>
          <ac:spMkLst>
            <pc:docMk/>
            <pc:sldMk cId="1968075160" sldId="256"/>
            <ac:spMk id="2" creationId="{FBC4242A-24E7-47D5-BAAC-F3EA09C645BE}"/>
          </ac:spMkLst>
        </pc:spChg>
      </pc:sldChg>
      <pc:sldChg chg="modSp mod">
        <pc:chgData name="Saurabh Vartak" userId="215716fc-9a69-4199-9281-f7e778daa7d0" providerId="ADAL" clId="{84F136E1-400C-4EE8-81B0-D77D947578FC}" dt="2020-06-21T16:50:07.678" v="3" actId="20577"/>
        <pc:sldMkLst>
          <pc:docMk/>
          <pc:sldMk cId="4003966488" sldId="263"/>
        </pc:sldMkLst>
        <pc:spChg chg="mod">
          <ac:chgData name="Saurabh Vartak" userId="215716fc-9a69-4199-9281-f7e778daa7d0" providerId="ADAL" clId="{84F136E1-400C-4EE8-81B0-D77D947578FC}" dt="2020-06-21T16:50:07.678" v="3" actId="20577"/>
          <ac:spMkLst>
            <pc:docMk/>
            <pc:sldMk cId="4003966488" sldId="263"/>
            <ac:spMk id="5" creationId="{E62FE57A-F7AC-4D57-81D1-A6E8FE74F971}"/>
          </ac:spMkLst>
        </pc:spChg>
      </pc:sldChg>
      <pc:sldChg chg="modSp mod">
        <pc:chgData name="Saurabh Vartak" userId="215716fc-9a69-4199-9281-f7e778daa7d0" providerId="ADAL" clId="{84F136E1-400C-4EE8-81B0-D77D947578FC}" dt="2020-06-21T20:09:51.170" v="118" actId="20577"/>
        <pc:sldMkLst>
          <pc:docMk/>
          <pc:sldMk cId="2715415327" sldId="266"/>
        </pc:sldMkLst>
        <pc:spChg chg="mod">
          <ac:chgData name="Saurabh Vartak" userId="215716fc-9a69-4199-9281-f7e778daa7d0" providerId="ADAL" clId="{84F136E1-400C-4EE8-81B0-D77D947578FC}" dt="2020-06-21T20:09:51.170" v="118" actId="20577"/>
          <ac:spMkLst>
            <pc:docMk/>
            <pc:sldMk cId="2715415327" sldId="266"/>
            <ac:spMk id="3" creationId="{297A0903-043B-4529-AA12-F7E2C397FCD6}"/>
          </ac:spMkLst>
        </pc:spChg>
      </pc:sldChg>
      <pc:sldChg chg="modSp mod">
        <pc:chgData name="Saurabh Vartak" userId="215716fc-9a69-4199-9281-f7e778daa7d0" providerId="ADAL" clId="{84F136E1-400C-4EE8-81B0-D77D947578FC}" dt="2020-06-21T19:20:17.793" v="64" actId="1076"/>
        <pc:sldMkLst>
          <pc:docMk/>
          <pc:sldMk cId="3482986314" sldId="267"/>
        </pc:sldMkLst>
        <pc:spChg chg="mod">
          <ac:chgData name="Saurabh Vartak" userId="215716fc-9a69-4199-9281-f7e778daa7d0" providerId="ADAL" clId="{84F136E1-400C-4EE8-81B0-D77D947578FC}" dt="2020-06-21T19:19:02.052" v="21" actId="20577"/>
          <ac:spMkLst>
            <pc:docMk/>
            <pc:sldMk cId="3482986314" sldId="267"/>
            <ac:spMk id="2" creationId="{798CA08A-6510-448D-9701-9C92250CAB81}"/>
          </ac:spMkLst>
        </pc:spChg>
        <pc:spChg chg="mod">
          <ac:chgData name="Saurabh Vartak" userId="215716fc-9a69-4199-9281-f7e778daa7d0" providerId="ADAL" clId="{84F136E1-400C-4EE8-81B0-D77D947578FC}" dt="2020-06-21T19:20:03.477" v="61" actId="5793"/>
          <ac:spMkLst>
            <pc:docMk/>
            <pc:sldMk cId="3482986314" sldId="267"/>
            <ac:spMk id="3" creationId="{297A0903-043B-4529-AA12-F7E2C397FCD6}"/>
          </ac:spMkLst>
        </pc:spChg>
        <pc:picChg chg="mod">
          <ac:chgData name="Saurabh Vartak" userId="215716fc-9a69-4199-9281-f7e778daa7d0" providerId="ADAL" clId="{84F136E1-400C-4EE8-81B0-D77D947578FC}" dt="2020-06-21T19:20:17.793" v="64" actId="1076"/>
          <ac:picMkLst>
            <pc:docMk/>
            <pc:sldMk cId="3482986314" sldId="267"/>
            <ac:picMk id="8194" creationId="{0C2607DC-AD32-4894-B22D-58086558C258}"/>
          </ac:picMkLst>
        </pc:picChg>
        <pc:picChg chg="mod">
          <ac:chgData name="Saurabh Vartak" userId="215716fc-9a69-4199-9281-f7e778daa7d0" providerId="ADAL" clId="{84F136E1-400C-4EE8-81B0-D77D947578FC}" dt="2020-06-21T19:20:14.270" v="63" actId="1076"/>
          <ac:picMkLst>
            <pc:docMk/>
            <pc:sldMk cId="3482986314" sldId="267"/>
            <ac:picMk id="17410" creationId="{EF518761-9F1C-4788-A458-47FE137AA9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5E2-9097-4952-9BE2-9E8A3A9C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3B15D-0E2F-476D-925A-813353A2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FECF-3B46-44D3-AB96-91E8FF3E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CB1A-AAF1-4950-ACA9-9945CB8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5F62-B574-4411-9588-8640566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D9C-4B07-451C-8278-3751E37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2F74-264B-4F0F-B95B-DE6A3737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14A-5D2A-471E-9B1C-6C1DA55F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DD1B-D100-47B9-8832-63390044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A3B8-293E-481F-9569-4CDC0BF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74FD-AB89-4B42-9F7B-9B0A86FE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0CFB-6EA7-4C66-9118-2D1B386B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97AD-7C58-4C26-AA8C-1E6F768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6FF9-0EC8-4470-9FD6-985EC569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0FC-45FA-4D2B-AD3C-F690D55A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E62A-4336-48EF-8863-5D212A6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4EF-ADD0-4C30-97F0-147AFB50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4CE-F847-4AE2-BE82-1DF9E6A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C2F2-86D8-47CE-ACA9-E5AD3DC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D9CC-3540-40EC-A41F-BBD43AF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D66-D18C-4DAF-B0DD-0934D13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ADC4-5553-4BD6-B438-78F9A2D5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0D18-8BA8-428C-8CFC-CCEBBCD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AB27-0B36-493A-8123-870A33D9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5394-5FFB-4D44-98DF-CEF94A3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515-6D54-40FC-936B-D8CB003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73E-F2C0-4BA0-ACD6-DA06CC6B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AA76-F9E2-4098-B243-30EC30DD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5D69-7943-4367-8E53-6DB6E24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9F591-2DE8-43A0-9226-215DAEE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BCC4-ED98-4B77-B943-240E673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1C55-0C7F-44FA-9307-037CF28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2CD-DF7E-4C8A-8B24-18E173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0602-48E5-4378-A792-B5FC0702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1B7ED-E111-422F-8515-A98CA0BDD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9CCD8-C4D7-457A-8A2A-7B85932A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6E88A-7804-432F-BFF8-C6CF9F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EC9AF-D63B-46F0-9294-52DAF7C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2FFA-2846-4CC0-B1CA-6E29016F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3CC3-7064-405E-B185-9670F27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E328-E905-4BAE-9DAB-98A58F0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199F-A721-4E95-87B3-727B19D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6D55-3FD1-47D7-87D3-E7D15F1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8A9D-3022-4CB5-B2CE-243C2B8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1D19-2C19-4DC7-9287-048B403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760F-A992-422E-BEFA-689CBDC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021-35F2-49C8-AC3D-E59B781C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BB2-1948-436C-A92B-B7C7F512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55075-D419-4EA7-AEB9-0BEF843B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3F8F-6E62-458A-9BEF-3EEC64F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F0F2-3EFC-4CBF-B56B-29D8209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9C72-5729-4230-95E3-3818790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302-B422-45B2-8973-9A9F1E6D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3B17-745E-4BF1-9866-3ABBDE12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33AB-14A5-4A1F-AB2F-432B1CA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9C8A-C01C-478D-AC9C-06C9D231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92B4-AA56-49C4-9136-CD544D44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F8AC-DCF7-4EC1-9264-2CBBA103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4C06-4BA1-4513-B46F-7A9E81D1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8A13-B538-46B2-858F-16AE2CBD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4BFE-367E-4C35-88B3-CCB57785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46F0-FF54-4F32-9667-9637F546185C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A40F-17A4-4A5E-8D89-FD5FF970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39FA-F3C3-4FDF-8F52-6CAA84126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ocs.microsoft.com/en-us/azure/container-registry/container-registry-quickstart-task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zure.microsoft.com/en-in/free/search/?&amp;ef_id=CjwKCAjwxLH3BRApEiwAqX9arTykac6daZ5P2BSY60M2R0433PYH0w3DlxxoZRZM_4aEFTxS6v302RoCqfEQAvD_BwE:G:s&amp;OCID=AID2000081_SEM_CjwKCAjwxLH3BRApEiwAqX9arTykac6daZ5P2BSY60M2R0433PYH0w3DlxxoZRZM_4aEFTxS6v302RoCqfEQAvD_BwE:G:s&amp;dclid=CMeH3LfljeoCFVxBnQkdHK8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products/docker-desktop" TargetMode="External"/><Relationship Id="rId5" Type="http://schemas.openxmlformats.org/officeDocument/2006/relationships/hyperlink" Target="https://docs.microsoft.com/en-us/cli/azure/install-azure-cli?view=azure-cli-latest" TargetMode="External"/><Relationship Id="rId4" Type="http://schemas.openxmlformats.org/officeDocument/2006/relationships/hyperlink" Target="https://azure.microsoft.com/en-in/services/devo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registry/container-registry-quickstart-task-cli" TargetMode="External"/><Relationship Id="rId2" Type="http://schemas.openxmlformats.org/officeDocument/2006/relationships/hyperlink" Target="https://docs.microsoft.com/en-us/azure/aks/cluster-container-registry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242A-24E7-47D5-BAAC-F3EA09C64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 HACKATHON</a:t>
            </a:r>
          </a:p>
        </p:txBody>
      </p:sp>
    </p:spTree>
    <p:extLst>
      <p:ext uri="{BB962C8B-B14F-4D97-AF65-F5344CB8AC3E}">
        <p14:creationId xmlns:p14="http://schemas.microsoft.com/office/powerpoint/2010/main" val="19680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App Gateway + Helm Deploy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behind App Gateway</a:t>
            </a:r>
          </a:p>
          <a:p>
            <a:pPr marL="0" indent="0">
              <a:buNone/>
            </a:pPr>
            <a:r>
              <a:rPr lang="en-US" sz="2800" dirty="0"/>
              <a:t>			+</a:t>
            </a:r>
          </a:p>
          <a:p>
            <a:endParaRPr lang="en-US" dirty="0"/>
          </a:p>
          <a:p>
            <a:r>
              <a:rPr lang="en-US" dirty="0"/>
              <a:t>Install helm 3.x</a:t>
            </a:r>
          </a:p>
          <a:p>
            <a:r>
              <a:rPr lang="en-US" dirty="0"/>
              <a:t>Create helm chart for these services</a:t>
            </a:r>
          </a:p>
          <a:p>
            <a:r>
              <a:rPr lang="en-US" dirty="0"/>
              <a:t>Deploy helm chart with CLI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1050621" y="569697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use YAML as far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589C-ACB6-4B2C-970B-52A8F15CAF21}"/>
              </a:ext>
            </a:extLst>
          </p:cNvPr>
          <p:cNvSpPr txBox="1"/>
          <p:nvPr/>
        </p:nvSpPr>
        <p:spPr>
          <a:xfrm>
            <a:off x="1050621" y="6133773"/>
            <a:ext cx="972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https://docs.microsoft.com/en-us/azure/container-registry/container-registry-quickstart-task-cli</a:t>
            </a:r>
            <a:endParaRPr lang="en-US" dirty="0"/>
          </a:p>
        </p:txBody>
      </p:sp>
      <p:pic>
        <p:nvPicPr>
          <p:cNvPr id="8194" name="Picture 2" descr="Three benefits to using a Helm Chart on Kubernetes | Nebulaworks ...">
            <a:extLst>
              <a:ext uri="{FF2B5EF4-FFF2-40B4-BE49-F238E27FC236}">
                <a16:creationId xmlns:a16="http://schemas.microsoft.com/office/drawing/2014/main" id="{0C2607DC-AD32-4894-B22D-58086558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59" y="3429000"/>
            <a:ext cx="1725969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Application Gateway | Microsoft Azure Mono">
            <a:extLst>
              <a:ext uri="{FF2B5EF4-FFF2-40B4-BE49-F238E27FC236}">
                <a16:creationId xmlns:a16="http://schemas.microsoft.com/office/drawing/2014/main" id="{EF518761-9F1C-4788-A458-47FE137A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35" y="1825625"/>
            <a:ext cx="1206218" cy="12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CI/CD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Check-in all your code into Azure Repo</a:t>
            </a:r>
          </a:p>
          <a:p>
            <a:r>
              <a:rPr lang="en-US" dirty="0"/>
              <a:t>Ensure you build &amp; deploy your containers using Azure DevOps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Azure DevOps Workflow">
            <a:extLst>
              <a:ext uri="{FF2B5EF4-FFF2-40B4-BE49-F238E27FC236}">
                <a16:creationId xmlns:a16="http://schemas.microsoft.com/office/drawing/2014/main" id="{02268F4F-051E-4F63-825E-A9437430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0" y="3300434"/>
            <a:ext cx="6350026" cy="28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Private Ingress Controller behind App Gateway</a:t>
            </a:r>
          </a:p>
          <a:p>
            <a:r>
              <a:rPr lang="en-US" dirty="0"/>
              <a:t>Network Policy to allow only flight, quakes &amp; weather API to call data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pplication architecture diagram">
            <a:extLst>
              <a:ext uri="{FF2B5EF4-FFF2-40B4-BE49-F238E27FC236}">
                <a16:creationId xmlns:a16="http://schemas.microsoft.com/office/drawing/2014/main" id="{AA2808A6-683C-485E-BC3E-CD919A814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926777" y="3198073"/>
            <a:ext cx="4476588" cy="30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1566-9253-4532-98BD-AB4EF71E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Monitoring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E54-F65E-4509-8A4F-E3B7DC5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Azure Monitoring</a:t>
            </a:r>
          </a:p>
          <a:p>
            <a:r>
              <a:rPr lang="en-US" dirty="0"/>
              <a:t>Configure Prometheus Monitoring and expose it via Public IP</a:t>
            </a:r>
          </a:p>
          <a:p>
            <a:endParaRPr lang="en-US" dirty="0"/>
          </a:p>
        </p:txBody>
      </p:sp>
      <p:pic>
        <p:nvPicPr>
          <p:cNvPr id="11266" name="Picture 2" descr="App Insights Dashboard">
            <a:extLst>
              <a:ext uri="{FF2B5EF4-FFF2-40B4-BE49-F238E27FC236}">
                <a16:creationId xmlns:a16="http://schemas.microsoft.com/office/drawing/2014/main" id="{50BA0E39-4FD4-4432-AE3E-B99F9E7A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6" y="3429000"/>
            <a:ext cx="5976054" cy="26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rafana Snapshot">
            <a:extLst>
              <a:ext uri="{FF2B5EF4-FFF2-40B4-BE49-F238E27FC236}">
                <a16:creationId xmlns:a16="http://schemas.microsoft.com/office/drawing/2014/main" id="{730F4FCD-7533-4177-B133-25FFDF2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3" y="3429000"/>
            <a:ext cx="5294019" cy="2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08D52E-D5E0-4FB4-B605-C7CB34489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19F5E7D-3F43-4564-BC5C-EAEF6F2E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CC8968D-607C-448D-B7E2-8468F236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F8609C-71D4-4156-B8F6-BA9C0B279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CDA77A8-A525-4167-8D4D-AE037B53E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EBCBA55-B529-4C1C-9138-4E5B0282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82174F7-84A8-4231-9B9C-07E76488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A155A6D-2CC0-4BBE-ACB9-44A674F7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r="-4" b="16250"/>
          <a:stretch/>
        </p:blipFill>
        <p:spPr>
          <a:xfrm>
            <a:off x="600456" y="412377"/>
            <a:ext cx="2647399" cy="3162778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3DFA0DA9-9E79-4EA5-A7CF-C3E3EC6B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8" r="3" b="6598"/>
          <a:stretch/>
        </p:blipFill>
        <p:spPr>
          <a:xfrm>
            <a:off x="3343738" y="412377"/>
            <a:ext cx="2647399" cy="3162778"/>
          </a:xfrm>
          <a:prstGeom prst="rect">
            <a:avLst/>
          </a:prstGeom>
        </p:spPr>
      </p:pic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72B1917-030A-41E3-8ADE-0648534C9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 r="4" b="4"/>
          <a:stretch/>
        </p:blipFill>
        <p:spPr>
          <a:xfrm>
            <a:off x="6087020" y="412377"/>
            <a:ext cx="2647399" cy="3162778"/>
          </a:xfrm>
          <a:prstGeom prst="rect">
            <a:avLst/>
          </a:prstGeom>
        </p:spPr>
      </p:pic>
      <p:pic>
        <p:nvPicPr>
          <p:cNvPr id="13314" name="Picture 2" descr="Emp Name VIDHYADHAR PANDIT">
            <a:extLst>
              <a:ext uri="{FF2B5EF4-FFF2-40B4-BE49-F238E27FC236}">
                <a16:creationId xmlns:a16="http://schemas.microsoft.com/office/drawing/2014/main" id="{EAC5398B-F347-4178-948F-320100760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979" b="-2"/>
          <a:stretch/>
        </p:blipFill>
        <p:spPr bwMode="auto">
          <a:xfrm>
            <a:off x="8830303" y="412377"/>
            <a:ext cx="2647399" cy="31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C7934-F1C4-486F-9181-3BD68071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6871"/>
            <a:ext cx="5552791" cy="2303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869CF-CBD7-4475-AA60-EB3B6DAD6DAB}"/>
              </a:ext>
            </a:extLst>
          </p:cNvPr>
          <p:cNvSpPr txBox="1"/>
          <p:nvPr/>
        </p:nvSpPr>
        <p:spPr>
          <a:xfrm>
            <a:off x="8830303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Vidhyadhar Pandit - CSA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D8F71-3162-4B0D-BF3C-5C52DAD57E00}"/>
              </a:ext>
            </a:extLst>
          </p:cNvPr>
          <p:cNvSpPr txBox="1"/>
          <p:nvPr/>
        </p:nvSpPr>
        <p:spPr>
          <a:xfrm>
            <a:off x="600456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Saurabh Vartak – CSA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704AB-02D1-491D-919D-C22311756094}"/>
              </a:ext>
            </a:extLst>
          </p:cNvPr>
          <p:cNvSpPr txBox="1"/>
          <p:nvPr/>
        </p:nvSpPr>
        <p:spPr>
          <a:xfrm>
            <a:off x="6087020" y="3258878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Sumit Kute – CSA-P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3D0A9-2FCF-49AE-959A-7918B10E4873}"/>
              </a:ext>
            </a:extLst>
          </p:cNvPr>
          <p:cNvSpPr txBox="1"/>
          <p:nvPr/>
        </p:nvSpPr>
        <p:spPr>
          <a:xfrm>
            <a:off x="3343737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Vijay Jethani – CSA</a:t>
            </a:r>
          </a:p>
        </p:txBody>
      </p:sp>
      <p:pic>
        <p:nvPicPr>
          <p:cNvPr id="18434" name="Picture 2" descr="Emp Name SHIVA S TOMAR">
            <a:extLst>
              <a:ext uri="{FF2B5EF4-FFF2-40B4-BE49-F238E27FC236}">
                <a16:creationId xmlns:a16="http://schemas.microsoft.com/office/drawing/2014/main" id="{6BDB7DDE-8008-48A4-86A3-41C5E862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03" y="3691443"/>
            <a:ext cx="2649959" cy="26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3B62D-AEE9-48E3-8CB3-7BF0EB1BA941}"/>
              </a:ext>
            </a:extLst>
          </p:cNvPr>
          <p:cNvSpPr txBox="1"/>
          <p:nvPr/>
        </p:nvSpPr>
        <p:spPr>
          <a:xfrm>
            <a:off x="8827255" y="6037954"/>
            <a:ext cx="2656054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Shiva Tomar - CSA</a:t>
            </a:r>
          </a:p>
        </p:txBody>
      </p:sp>
    </p:spTree>
    <p:extLst>
      <p:ext uri="{BB962C8B-B14F-4D97-AF65-F5344CB8AC3E}">
        <p14:creationId xmlns:p14="http://schemas.microsoft.com/office/powerpoint/2010/main" val="33703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Building Effective Corporate Work Teams">
            <a:extLst>
              <a:ext uri="{FF2B5EF4-FFF2-40B4-BE49-F238E27FC236}">
                <a16:creationId xmlns:a16="http://schemas.microsoft.com/office/drawing/2014/main" id="{C7C7E013-D956-4FDD-BD9E-49042FD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12" y="1884059"/>
            <a:ext cx="59912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4BCB0-C10E-4C43-B57D-D60CCF09A0A0}"/>
              </a:ext>
            </a:extLst>
          </p:cNvPr>
          <p:cNvSpPr txBox="1"/>
          <p:nvPr/>
        </p:nvSpPr>
        <p:spPr>
          <a:xfrm>
            <a:off x="461897" y="6532085"/>
            <a:ext cx="431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Source</a:t>
            </a:r>
            <a:r>
              <a:rPr lang="en-US" sz="900" i="1" u="sng" dirty="0"/>
              <a:t>: https://www.outlife.in/uploads/6/1/9/7/6197204/839049869.png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E57A-F7AC-4D57-81D1-A6E8FE74F971}"/>
              </a:ext>
            </a:extLst>
          </p:cNvPr>
          <p:cNvSpPr txBox="1"/>
          <p:nvPr/>
        </p:nvSpPr>
        <p:spPr>
          <a:xfrm>
            <a:off x="8497837" y="3504113"/>
            <a:ext cx="355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AS A TEAM</a:t>
            </a:r>
          </a:p>
        </p:txBody>
      </p:sp>
      <p:pic>
        <p:nvPicPr>
          <p:cNvPr id="2050" name="Picture 2" descr="Microsoft Teams vs. RingCentral Office: What's the Best Tool for ...">
            <a:extLst>
              <a:ext uri="{FF2B5EF4-FFF2-40B4-BE49-F238E27FC236}">
                <a16:creationId xmlns:a16="http://schemas.microsoft.com/office/drawing/2014/main" id="{C90C3545-68A2-4D76-B4F7-3A5DC5D3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788" y="4358514"/>
            <a:ext cx="1431447" cy="8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9C97E-8E26-461C-B19C-98773871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Use Case for the Hack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pplication architecture diagram">
            <a:extLst>
              <a:ext uri="{FF2B5EF4-FFF2-40B4-BE49-F238E27FC236}">
                <a16:creationId xmlns:a16="http://schemas.microsoft.com/office/drawing/2014/main" id="{37AF461E-B820-45AF-B79C-763AA6F89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872-45D7-478E-BB13-74EEDC7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374CCB-BFE7-4ECA-855E-A73F8FE5E940}"/>
              </a:ext>
            </a:extLst>
          </p:cNvPr>
          <p:cNvSpPr/>
          <p:nvPr/>
        </p:nvSpPr>
        <p:spPr>
          <a:xfrm>
            <a:off x="1020871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Locally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C9A02-2293-4632-B2E3-8844367C60C8}"/>
              </a:ext>
            </a:extLst>
          </p:cNvPr>
          <p:cNvSpPr/>
          <p:nvPr/>
        </p:nvSpPr>
        <p:spPr>
          <a:xfrm>
            <a:off x="3722318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to Azure Kubernetes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76032-604E-474A-9719-11B0119B3192}"/>
              </a:ext>
            </a:extLst>
          </p:cNvPr>
          <p:cNvSpPr/>
          <p:nvPr/>
        </p:nvSpPr>
        <p:spPr>
          <a:xfrm>
            <a:off x="6528148" y="1910218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442C-E32E-462B-8181-3D45FB6CE9D1}"/>
              </a:ext>
            </a:extLst>
          </p:cNvPr>
          <p:cNvSpPr/>
          <p:nvPr/>
        </p:nvSpPr>
        <p:spPr>
          <a:xfrm>
            <a:off x="935277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Automation</a:t>
            </a:r>
          </a:p>
          <a:p>
            <a:pPr algn="ctr"/>
            <a:r>
              <a:rPr lang="en-US" dirty="0"/>
              <a:t>using Azure DevOps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C4639D-CFD5-4A40-8066-B95A4EFEFB9E}"/>
              </a:ext>
            </a:extLst>
          </p:cNvPr>
          <p:cNvSpPr/>
          <p:nvPr/>
        </p:nvSpPr>
        <p:spPr>
          <a:xfrm>
            <a:off x="3636724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&amp; Security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A8273F-62B8-4E1E-B07F-615E1AB3FE95}"/>
              </a:ext>
            </a:extLst>
          </p:cNvPr>
          <p:cNvSpPr/>
          <p:nvPr/>
        </p:nvSpPr>
        <p:spPr>
          <a:xfrm>
            <a:off x="6442554" y="4273135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Logging</a:t>
            </a:r>
          </a:p>
        </p:txBody>
      </p:sp>
      <p:pic>
        <p:nvPicPr>
          <p:cNvPr id="3074" name="Picture 2" descr="Objectives images png 4 » PNG Image">
            <a:extLst>
              <a:ext uri="{FF2B5EF4-FFF2-40B4-BE49-F238E27FC236}">
                <a16:creationId xmlns:a16="http://schemas.microsoft.com/office/drawing/2014/main" id="{988E1A72-1E50-4BDD-B094-6DB64065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88" y="565032"/>
            <a:ext cx="1413354" cy="9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76C41-6650-4DAA-B016-DE22B2327B2B}"/>
              </a:ext>
            </a:extLst>
          </p:cNvPr>
          <p:cNvSpPr txBox="1"/>
          <p:nvPr/>
        </p:nvSpPr>
        <p:spPr>
          <a:xfrm>
            <a:off x="6250488" y="77661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Objectives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576531-2CC1-4DE8-AB0D-E1C54290D258}"/>
              </a:ext>
            </a:extLst>
          </p:cNvPr>
          <p:cNvSpPr/>
          <p:nvPr/>
        </p:nvSpPr>
        <p:spPr>
          <a:xfrm>
            <a:off x="9493683" y="1910217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Helm Deploy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1F7DE-3656-44F6-B11F-9E5165E81D72}"/>
              </a:ext>
            </a:extLst>
          </p:cNvPr>
          <p:cNvSpPr/>
          <p:nvPr/>
        </p:nvSpPr>
        <p:spPr>
          <a:xfrm>
            <a:off x="9474896" y="4197980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HPA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272C3-B03E-40DD-BB27-E03CB7DD9E00}"/>
              </a:ext>
            </a:extLst>
          </p:cNvPr>
          <p:cNvSpPr/>
          <p:nvPr/>
        </p:nvSpPr>
        <p:spPr>
          <a:xfrm>
            <a:off x="651353" y="157828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64F3C-850B-4947-B592-3CF32CE54BEF}"/>
              </a:ext>
            </a:extLst>
          </p:cNvPr>
          <p:cNvSpPr/>
          <p:nvPr/>
        </p:nvSpPr>
        <p:spPr>
          <a:xfrm>
            <a:off x="659182" y="389240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88D0A0-5368-44D8-AD85-A24B4607A862}"/>
              </a:ext>
            </a:extLst>
          </p:cNvPr>
          <p:cNvSpPr/>
          <p:nvPr/>
        </p:nvSpPr>
        <p:spPr>
          <a:xfrm>
            <a:off x="9333977" y="1296258"/>
            <a:ext cx="2638817" cy="4597238"/>
          </a:xfrm>
          <a:custGeom>
            <a:avLst/>
            <a:gdLst>
              <a:gd name="connsiteX0" fmla="*/ 0 w 2638817"/>
              <a:gd name="connsiteY0" fmla="*/ 28631 h 4597238"/>
              <a:gd name="connsiteX1" fmla="*/ 28631 w 2638817"/>
              <a:gd name="connsiteY1" fmla="*/ 0 h 4597238"/>
              <a:gd name="connsiteX2" fmla="*/ 648204 w 2638817"/>
              <a:gd name="connsiteY2" fmla="*/ 0 h 4597238"/>
              <a:gd name="connsiteX3" fmla="*/ 1267777 w 2638817"/>
              <a:gd name="connsiteY3" fmla="*/ 0 h 4597238"/>
              <a:gd name="connsiteX4" fmla="*/ 1835720 w 2638817"/>
              <a:gd name="connsiteY4" fmla="*/ 0 h 4597238"/>
              <a:gd name="connsiteX5" fmla="*/ 2610186 w 2638817"/>
              <a:gd name="connsiteY5" fmla="*/ 0 h 4597238"/>
              <a:gd name="connsiteX6" fmla="*/ 2638817 w 2638817"/>
              <a:gd name="connsiteY6" fmla="*/ 28631 h 4597238"/>
              <a:gd name="connsiteX7" fmla="*/ 2638817 w 2638817"/>
              <a:gd name="connsiteY7" fmla="*/ 722599 h 4597238"/>
              <a:gd name="connsiteX8" fmla="*/ 2638817 w 2638817"/>
              <a:gd name="connsiteY8" fmla="*/ 1280367 h 4597238"/>
              <a:gd name="connsiteX9" fmla="*/ 2638817 w 2638817"/>
              <a:gd name="connsiteY9" fmla="*/ 1883535 h 4597238"/>
              <a:gd name="connsiteX10" fmla="*/ 2638817 w 2638817"/>
              <a:gd name="connsiteY10" fmla="*/ 2532103 h 4597238"/>
              <a:gd name="connsiteX11" fmla="*/ 2638817 w 2638817"/>
              <a:gd name="connsiteY11" fmla="*/ 3044472 h 4597238"/>
              <a:gd name="connsiteX12" fmla="*/ 2638817 w 2638817"/>
              <a:gd name="connsiteY12" fmla="*/ 3647640 h 4597238"/>
              <a:gd name="connsiteX13" fmla="*/ 2638817 w 2638817"/>
              <a:gd name="connsiteY13" fmla="*/ 4568607 h 4597238"/>
              <a:gd name="connsiteX14" fmla="*/ 2610186 w 2638817"/>
              <a:gd name="connsiteY14" fmla="*/ 4597238 h 4597238"/>
              <a:gd name="connsiteX15" fmla="*/ 1938982 w 2638817"/>
              <a:gd name="connsiteY15" fmla="*/ 4597238 h 4597238"/>
              <a:gd name="connsiteX16" fmla="*/ 1267777 w 2638817"/>
              <a:gd name="connsiteY16" fmla="*/ 4597238 h 4597238"/>
              <a:gd name="connsiteX17" fmla="*/ 28631 w 2638817"/>
              <a:gd name="connsiteY17" fmla="*/ 4597238 h 4597238"/>
              <a:gd name="connsiteX18" fmla="*/ 0 w 2638817"/>
              <a:gd name="connsiteY18" fmla="*/ 4568607 h 4597238"/>
              <a:gd name="connsiteX19" fmla="*/ 0 w 2638817"/>
              <a:gd name="connsiteY19" fmla="*/ 3965439 h 4597238"/>
              <a:gd name="connsiteX20" fmla="*/ 0 w 2638817"/>
              <a:gd name="connsiteY20" fmla="*/ 3271471 h 4597238"/>
              <a:gd name="connsiteX21" fmla="*/ 0 w 2638817"/>
              <a:gd name="connsiteY21" fmla="*/ 2759102 h 4597238"/>
              <a:gd name="connsiteX22" fmla="*/ 0 w 2638817"/>
              <a:gd name="connsiteY22" fmla="*/ 2065135 h 4597238"/>
              <a:gd name="connsiteX23" fmla="*/ 0 w 2638817"/>
              <a:gd name="connsiteY23" fmla="*/ 1507366 h 4597238"/>
              <a:gd name="connsiteX24" fmla="*/ 0 w 2638817"/>
              <a:gd name="connsiteY24" fmla="*/ 813398 h 4597238"/>
              <a:gd name="connsiteX25" fmla="*/ 0 w 2638817"/>
              <a:gd name="connsiteY25" fmla="*/ 28631 h 45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38817" h="4597238" extrusionOk="0">
                <a:moveTo>
                  <a:pt x="0" y="28631"/>
                </a:moveTo>
                <a:cubicBezTo>
                  <a:pt x="695" y="14514"/>
                  <a:pt x="15612" y="-2405"/>
                  <a:pt x="28631" y="0"/>
                </a:cubicBezTo>
                <a:cubicBezTo>
                  <a:pt x="181225" y="-9337"/>
                  <a:pt x="402836" y="-5738"/>
                  <a:pt x="648204" y="0"/>
                </a:cubicBezTo>
                <a:cubicBezTo>
                  <a:pt x="893572" y="5738"/>
                  <a:pt x="991743" y="22947"/>
                  <a:pt x="1267777" y="0"/>
                </a:cubicBezTo>
                <a:cubicBezTo>
                  <a:pt x="1543811" y="-22947"/>
                  <a:pt x="1654631" y="18320"/>
                  <a:pt x="1835720" y="0"/>
                </a:cubicBezTo>
                <a:cubicBezTo>
                  <a:pt x="2016809" y="-18320"/>
                  <a:pt x="2383694" y="26616"/>
                  <a:pt x="2610186" y="0"/>
                </a:cubicBezTo>
                <a:cubicBezTo>
                  <a:pt x="2628769" y="-106"/>
                  <a:pt x="2639777" y="12358"/>
                  <a:pt x="2638817" y="28631"/>
                </a:cubicBezTo>
                <a:cubicBezTo>
                  <a:pt x="2605389" y="190303"/>
                  <a:pt x="2608483" y="398566"/>
                  <a:pt x="2638817" y="722599"/>
                </a:cubicBezTo>
                <a:cubicBezTo>
                  <a:pt x="2669151" y="1046632"/>
                  <a:pt x="2632316" y="1007334"/>
                  <a:pt x="2638817" y="1280367"/>
                </a:cubicBezTo>
                <a:cubicBezTo>
                  <a:pt x="2645318" y="1553400"/>
                  <a:pt x="2655942" y="1708783"/>
                  <a:pt x="2638817" y="1883535"/>
                </a:cubicBezTo>
                <a:cubicBezTo>
                  <a:pt x="2621692" y="2058287"/>
                  <a:pt x="2653259" y="2387942"/>
                  <a:pt x="2638817" y="2532103"/>
                </a:cubicBezTo>
                <a:cubicBezTo>
                  <a:pt x="2624375" y="2676264"/>
                  <a:pt x="2637479" y="2797414"/>
                  <a:pt x="2638817" y="3044472"/>
                </a:cubicBezTo>
                <a:cubicBezTo>
                  <a:pt x="2640155" y="3291530"/>
                  <a:pt x="2635958" y="3440881"/>
                  <a:pt x="2638817" y="3647640"/>
                </a:cubicBezTo>
                <a:cubicBezTo>
                  <a:pt x="2641676" y="3854399"/>
                  <a:pt x="2618714" y="4326690"/>
                  <a:pt x="2638817" y="4568607"/>
                </a:cubicBezTo>
                <a:cubicBezTo>
                  <a:pt x="2636321" y="4584826"/>
                  <a:pt x="2626166" y="4598712"/>
                  <a:pt x="2610186" y="4597238"/>
                </a:cubicBezTo>
                <a:cubicBezTo>
                  <a:pt x="2457092" y="4608824"/>
                  <a:pt x="2256551" y="4588604"/>
                  <a:pt x="1938982" y="4597238"/>
                </a:cubicBezTo>
                <a:cubicBezTo>
                  <a:pt x="1621413" y="4605872"/>
                  <a:pt x="1594821" y="4608220"/>
                  <a:pt x="1267777" y="4597238"/>
                </a:cubicBezTo>
                <a:cubicBezTo>
                  <a:pt x="940733" y="4586256"/>
                  <a:pt x="322409" y="4574092"/>
                  <a:pt x="28631" y="4597238"/>
                </a:cubicBezTo>
                <a:cubicBezTo>
                  <a:pt x="12378" y="4595646"/>
                  <a:pt x="1316" y="4583401"/>
                  <a:pt x="0" y="4568607"/>
                </a:cubicBezTo>
                <a:cubicBezTo>
                  <a:pt x="-649" y="4298406"/>
                  <a:pt x="2105" y="4256139"/>
                  <a:pt x="0" y="3965439"/>
                </a:cubicBezTo>
                <a:cubicBezTo>
                  <a:pt x="-2105" y="3674739"/>
                  <a:pt x="21013" y="3471076"/>
                  <a:pt x="0" y="3271471"/>
                </a:cubicBezTo>
                <a:cubicBezTo>
                  <a:pt x="-21013" y="3071866"/>
                  <a:pt x="4631" y="2871493"/>
                  <a:pt x="0" y="2759102"/>
                </a:cubicBezTo>
                <a:cubicBezTo>
                  <a:pt x="-4631" y="2646711"/>
                  <a:pt x="10350" y="2276456"/>
                  <a:pt x="0" y="2065135"/>
                </a:cubicBezTo>
                <a:cubicBezTo>
                  <a:pt x="-10350" y="1853814"/>
                  <a:pt x="-1794" y="1771237"/>
                  <a:pt x="0" y="1507366"/>
                </a:cubicBezTo>
                <a:cubicBezTo>
                  <a:pt x="1794" y="1243495"/>
                  <a:pt x="28055" y="966053"/>
                  <a:pt x="0" y="813398"/>
                </a:cubicBezTo>
                <a:cubicBezTo>
                  <a:pt x="-28055" y="660743"/>
                  <a:pt x="-31621" y="293150"/>
                  <a:pt x="0" y="2863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740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B35-0EFF-45A1-A9E0-A96CDF1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B2AC-756A-4C02-80FA-461D02CA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Azure Subscription</a:t>
            </a:r>
            <a:endParaRPr lang="en-US" dirty="0"/>
          </a:p>
          <a:p>
            <a:r>
              <a:rPr lang="en-US" dirty="0">
                <a:hlinkClick r:id="rId3"/>
              </a:rPr>
              <a:t>VS Code</a:t>
            </a:r>
            <a:endParaRPr lang="en-US" dirty="0"/>
          </a:p>
          <a:p>
            <a:r>
              <a:rPr lang="en-US" dirty="0">
                <a:hlinkClick r:id="rId4"/>
              </a:rPr>
              <a:t>Azure DevOps Subscription</a:t>
            </a:r>
            <a:endParaRPr lang="en-US" dirty="0"/>
          </a:p>
          <a:p>
            <a:r>
              <a:rPr lang="en-US" dirty="0">
                <a:hlinkClick r:id="rId5"/>
              </a:rPr>
              <a:t>Azure CLI</a:t>
            </a:r>
            <a:endParaRPr lang="en-US" dirty="0"/>
          </a:p>
          <a:p>
            <a:r>
              <a:rPr lang="en-US" dirty="0">
                <a:hlinkClick r:id="rId6"/>
              </a:rPr>
              <a:t>Docker Desktop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team will be assigned a proctor.</a:t>
            </a:r>
          </a:p>
          <a:p>
            <a:r>
              <a:rPr lang="en-US" dirty="0"/>
              <a:t>Once you complete an objective please review it with the proctor. On approval by the proctor you can move to the next objective.</a:t>
            </a:r>
          </a:p>
          <a:p>
            <a:r>
              <a:rPr lang="en-US" dirty="0"/>
              <a:t>You must complete a minimum of 3 objectives in a day.</a:t>
            </a:r>
          </a:p>
          <a:p>
            <a:r>
              <a:rPr lang="en-US" dirty="0"/>
              <a:t>You are free to use tools which you are comfortable working with.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1: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source code is available at the GitHub location here</a:t>
            </a:r>
          </a:p>
          <a:p>
            <a:r>
              <a:rPr lang="en-US" dirty="0"/>
              <a:t>Run the solution locally using docker-compose</a:t>
            </a:r>
          </a:p>
          <a:p>
            <a:r>
              <a:rPr lang="en-US" dirty="0"/>
              <a:t>Use of MongoDB container for local DB deployment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Local Tour Svg Png Icon Free Download (#175952) - OnlineWebFonts.COM">
            <a:extLst>
              <a:ext uri="{FF2B5EF4-FFF2-40B4-BE49-F238E27FC236}">
                <a16:creationId xmlns:a16="http://schemas.microsoft.com/office/drawing/2014/main" id="{D3965544-9536-4EC5-9269-15F356C3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8" y="4001294"/>
            <a:ext cx="1968491" cy="1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6A54-C6AA-4491-9474-11F235E5A9AC}"/>
              </a:ext>
            </a:extLst>
          </p:cNvPr>
          <p:cNvSpPr txBox="1"/>
          <p:nvPr/>
        </p:nvSpPr>
        <p:spPr>
          <a:xfrm>
            <a:off x="261482" y="6611779"/>
            <a:ext cx="3577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</a:t>
            </a:r>
            <a:r>
              <a:rPr lang="en-US" sz="1000" b="1" dirty="0"/>
              <a:t>https://cdn.onlinewebfonts.com/svg/img_175952.png</a:t>
            </a:r>
          </a:p>
        </p:txBody>
      </p:sp>
    </p:spTree>
    <p:extLst>
      <p:ext uri="{BB962C8B-B14F-4D97-AF65-F5344CB8AC3E}">
        <p14:creationId xmlns:p14="http://schemas.microsoft.com/office/powerpoint/2010/main" val="2288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2: Deploy to Azure 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Azure Kubernetes Cluster </a:t>
            </a:r>
          </a:p>
          <a:p>
            <a:pPr lvl="1"/>
            <a:r>
              <a:rPr lang="en-US" sz="1900" dirty="0"/>
              <a:t>Use Advanced Networking and choose Network Policy as Azure</a:t>
            </a:r>
            <a:endParaRPr lang="en-US" sz="3900" dirty="0"/>
          </a:p>
          <a:p>
            <a:r>
              <a:rPr lang="en-US" dirty="0"/>
              <a:t>Create a separate namespace “</a:t>
            </a:r>
            <a:r>
              <a:rPr lang="en-US" dirty="0" err="1"/>
              <a:t>hackTEAMNAME</a:t>
            </a:r>
            <a:r>
              <a:rPr lang="en-US" dirty="0"/>
              <a:t>” </a:t>
            </a:r>
          </a:p>
          <a:p>
            <a:r>
              <a:rPr lang="en-US" dirty="0"/>
              <a:t>Create Application Insights Instance</a:t>
            </a:r>
          </a:p>
          <a:p>
            <a:r>
              <a:rPr lang="en-US" dirty="0"/>
              <a:t>Create Cosmos DB</a:t>
            </a:r>
          </a:p>
          <a:p>
            <a:r>
              <a:rPr lang="en-US" dirty="0"/>
              <a:t>Ensure that the credentials of </a:t>
            </a:r>
            <a:r>
              <a:rPr lang="en-US" dirty="0" err="1"/>
              <a:t>CosmosDB</a:t>
            </a:r>
            <a:r>
              <a:rPr lang="en-US" dirty="0"/>
              <a:t> &amp; the Application </a:t>
            </a:r>
          </a:p>
          <a:p>
            <a:pPr marL="0" indent="0">
              <a:buNone/>
            </a:pPr>
            <a:r>
              <a:rPr lang="en-US"/>
              <a:t>   Insights </a:t>
            </a:r>
            <a:r>
              <a:rPr lang="en-US" dirty="0"/>
              <a:t>Instrumentation </a:t>
            </a:r>
            <a:r>
              <a:rPr lang="en-US"/>
              <a:t>Key are </a:t>
            </a:r>
            <a:r>
              <a:rPr lang="en-US" dirty="0"/>
              <a:t>stored as AKS Secrets</a:t>
            </a:r>
          </a:p>
          <a:p>
            <a:r>
              <a:rPr lang="en-US" dirty="0"/>
              <a:t>Configure ACR integration with </a:t>
            </a:r>
            <a:r>
              <a:rPr lang="en-US" dirty="0">
                <a:hlinkClick r:id="rId2"/>
              </a:rPr>
              <a:t>AKS</a:t>
            </a:r>
            <a:endParaRPr lang="en-US" dirty="0"/>
          </a:p>
          <a:p>
            <a:r>
              <a:rPr lang="en-US" dirty="0"/>
              <a:t>Create docker image using ACR Tasks</a:t>
            </a:r>
          </a:p>
          <a:p>
            <a:pPr lvl="1"/>
            <a:r>
              <a:rPr lang="en-US" dirty="0"/>
              <a:t>Try to use ACR for building the images – </a:t>
            </a:r>
            <a:r>
              <a:rPr lang="en-US" dirty="0">
                <a:hlinkClick r:id="rId3"/>
              </a:rPr>
              <a:t>reference</a:t>
            </a:r>
            <a:endParaRPr lang="en-US" dirty="0"/>
          </a:p>
          <a:p>
            <a:r>
              <a:rPr lang="en-US" dirty="0"/>
              <a:t>Create Deployment &amp; Services manifest files for all services</a:t>
            </a:r>
          </a:p>
          <a:p>
            <a:pPr lvl="1"/>
            <a:r>
              <a:rPr lang="en-US" dirty="0"/>
              <a:t>Expose the service-tracker </a:t>
            </a:r>
            <a:r>
              <a:rPr lang="en-US" dirty="0" err="1"/>
              <a:t>ui</a:t>
            </a:r>
            <a:r>
              <a:rPr lang="en-US" dirty="0"/>
              <a:t> on Public IP, rest on Private IP’s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Azure Kubernetes Services – Day Three: Deploying ASP.NET Core ...">
            <a:extLst>
              <a:ext uri="{FF2B5EF4-FFF2-40B4-BE49-F238E27FC236}">
                <a16:creationId xmlns:a16="http://schemas.microsoft.com/office/drawing/2014/main" id="{D13912DB-BBEB-4989-B854-E8BE86C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66" y="2533650"/>
            <a:ext cx="3067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9098592" y="469145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Mostly use YAML</a:t>
            </a:r>
          </a:p>
        </p:txBody>
      </p:sp>
    </p:spTree>
    <p:extLst>
      <p:ext uri="{BB962C8B-B14F-4D97-AF65-F5344CB8AC3E}">
        <p14:creationId xmlns:p14="http://schemas.microsoft.com/office/powerpoint/2010/main" val="27154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421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Kubernetes Service HACKATHON</vt:lpstr>
      <vt:lpstr>HACK PROCTORS</vt:lpstr>
      <vt:lpstr>Hackathon Kickoff</vt:lpstr>
      <vt:lpstr>Use Case for the Hack</vt:lpstr>
      <vt:lpstr>Hackathon Kickoff</vt:lpstr>
      <vt:lpstr>Pre-requisites</vt:lpstr>
      <vt:lpstr>Hackathon Guidelines</vt:lpstr>
      <vt:lpstr>Objective 1: Run Locally</vt:lpstr>
      <vt:lpstr>Objective 2: Deploy to Azure Kubernetes Services</vt:lpstr>
      <vt:lpstr>App Gateway + Helm Deploy (Bonus)</vt:lpstr>
      <vt:lpstr>CI/CD Deployment</vt:lpstr>
      <vt:lpstr>Network &amp; Security</vt:lpstr>
      <vt:lpstr>Enable Monitoring &amp;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 HACKATON</dc:title>
  <dc:creator>Sumit Kute</dc:creator>
  <cp:lastModifiedBy>Saurabh Vartak</cp:lastModifiedBy>
  <cp:revision>7</cp:revision>
  <dcterms:created xsi:type="dcterms:W3CDTF">2020-06-19T13:55:05Z</dcterms:created>
  <dcterms:modified xsi:type="dcterms:W3CDTF">2020-06-21T20:10:05Z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2020-06-19T14:05:16Z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89d49440-a255-44fb-b4b3-6fbdcb0f311e</vt:lpwstr>
  </property>
  <property fmtid="{D5CDD505-2E9C-101B-9397-08002B2CF9AE}" pid="8" name="MSIP_Label_f42aa342-8706-4288-bd11-ebb85995028c_ContentBits">
    <vt:lpwstr>0</vt:lpwstr>
  </property>
</Properties>
</file>