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34" r:id="rId4"/>
  </p:sldMasterIdLst>
  <p:sldIdLst>
    <p:sldId id="256" r:id="rId5"/>
    <p:sldId id="257" r:id="rId6"/>
    <p:sldId id="262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B81C"/>
    <a:srgbClr val="C7B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61C-933E-47D3-B73D-696DFD45B620}" type="datetimeFigureOut">
              <a:rPr lang="he-IL" smtClean="0"/>
              <a:t>י"ב/אב/תשפ"ב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8565-F7F2-4397-930C-D3A7CA5FA8AF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61C-933E-47D3-B73D-696DFD45B620}" type="datetimeFigureOut">
              <a:rPr lang="he-IL" smtClean="0"/>
              <a:t>י"ב/אב/תשפ"ב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8565-F7F2-4397-930C-D3A7CA5FA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958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61C-933E-47D3-B73D-696DFD45B620}" type="datetimeFigureOut">
              <a:rPr lang="he-IL" smtClean="0"/>
              <a:t>י"ב/אב/תשפ"ב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8565-F7F2-4397-930C-D3A7CA5FA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083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61C-933E-47D3-B73D-696DFD45B620}" type="datetimeFigureOut">
              <a:rPr lang="he-IL" smtClean="0"/>
              <a:t>י"ב/אב/תשפ"ב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8565-F7F2-4397-930C-D3A7CA5FA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5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61C-933E-47D3-B73D-696DFD45B620}" type="datetimeFigureOut">
              <a:rPr lang="he-IL" smtClean="0"/>
              <a:t>י"ב/אב/תשפ"ב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8565-F7F2-4397-930C-D3A7CA5FA8AF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5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61C-933E-47D3-B73D-696DFD45B620}" type="datetimeFigureOut">
              <a:rPr lang="he-IL" smtClean="0"/>
              <a:t>י"ב/אב/תשפ"ב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8565-F7F2-4397-930C-D3A7CA5FA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75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61C-933E-47D3-B73D-696DFD45B620}" type="datetimeFigureOut">
              <a:rPr lang="he-IL" smtClean="0"/>
              <a:t>י"ב/אב/תשפ"ב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8565-F7F2-4397-930C-D3A7CA5FA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313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61C-933E-47D3-B73D-696DFD45B620}" type="datetimeFigureOut">
              <a:rPr lang="he-IL" smtClean="0"/>
              <a:t>י"ב/אב/תשפ"ב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8565-F7F2-4397-930C-D3A7CA5FA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864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61C-933E-47D3-B73D-696DFD45B620}" type="datetimeFigureOut">
              <a:rPr lang="he-IL" smtClean="0"/>
              <a:t>י"ב/אב/תשפ"ב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8565-F7F2-4397-930C-D3A7CA5FA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99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7B061C-933E-47D3-B73D-696DFD45B620}" type="datetimeFigureOut">
              <a:rPr lang="he-IL" smtClean="0"/>
              <a:t>י"ב/אב/תשפ"ב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78565-F7F2-4397-930C-D3A7CA5FA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06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061C-933E-47D3-B73D-696DFD45B620}" type="datetimeFigureOut">
              <a:rPr lang="he-IL" smtClean="0"/>
              <a:t>י"ב/אב/תשפ"ב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8565-F7F2-4397-930C-D3A7CA5FA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19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7B061C-933E-47D3-B73D-696DFD45B620}" type="datetimeFigureOut">
              <a:rPr lang="he-IL" smtClean="0"/>
              <a:t>י"ב/אב/תשפ"ב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978565-F7F2-4397-930C-D3A7CA5FA8AF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4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8001E4B-EAC3-4A6E-A653-32EAE75549F3}"/>
              </a:ext>
            </a:extLst>
          </p:cNvPr>
          <p:cNvSpPr txBox="1"/>
          <p:nvPr/>
        </p:nvSpPr>
        <p:spPr>
          <a:xfrm>
            <a:off x="3290656" y="1659285"/>
            <a:ext cx="5610688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ctr" rtl="1"/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שם הפרויקט: 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TrizItOut</a:t>
            </a:r>
            <a:b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מספר פרויקט: 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221309</a:t>
            </a:r>
            <a:b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שם הסדנא: משחקים ולמידת מכונה</a:t>
            </a:r>
            <a:b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שמות הסטודנטים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:</a:t>
            </a: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תום ספיר, עדן סופיר ותומר מוחבר</a:t>
            </a:r>
            <a:b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שם המנחה: ד"ר אורי גלובס</a:t>
            </a:r>
            <a:b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b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0632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6DC6E1-E35C-47F7-8F4B-5F599946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7927"/>
            <a:ext cx="10058400" cy="1450757"/>
          </a:xfrm>
        </p:spPr>
        <p:txBody>
          <a:bodyPr/>
          <a:lstStyle/>
          <a:p>
            <a:pPr algn="ctr"/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מוטיבציה</a:t>
            </a:r>
            <a:r>
              <a:rPr lang="he-IL" dirty="0"/>
              <a:t> </a:t>
            </a:r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לפרויקט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0E7B4D8-E624-48BB-8871-84841520FC08}"/>
              </a:ext>
            </a:extLst>
          </p:cNvPr>
          <p:cNvSpPr txBox="1"/>
          <p:nvPr/>
        </p:nvSpPr>
        <p:spPr>
          <a:xfrm>
            <a:off x="2712734" y="2677429"/>
            <a:ext cx="784519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2" algn="ctr" rtl="1"/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בתור חובבי משחקים ואנשים שאוהבים חידות, רצינו לנסות להנגיש את שיטת טריז בדרך מהנה ויצירתית שתעניין את כלל האנשים.</a:t>
            </a:r>
            <a:br>
              <a:rPr lang="en-US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שיטת טריז עוסקת בפיתוח חשיבה יצירתית ומכאן שהתפיסה כי "הכל אפשרי" בפתרון בעיות מהווה יתרון בפתיחות מחשבתית.</a:t>
            </a:r>
            <a:br>
              <a:rPr lang="en-US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ב-</a:t>
            </a:r>
            <a:r>
              <a:rPr lang="en-US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TrizItOut</a:t>
            </a:r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שילבנו את עקרונות הטריז לצד חידות שפתרונן מדגיש את חשיבותם.</a:t>
            </a:r>
          </a:p>
        </p:txBody>
      </p:sp>
    </p:spTree>
    <p:extLst>
      <p:ext uri="{BB962C8B-B14F-4D97-AF65-F5344CB8AC3E}">
        <p14:creationId xmlns:p14="http://schemas.microsoft.com/office/powerpoint/2010/main" val="176988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190B26-B2FE-422B-8453-891964F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Hadassah Friedlaender" panose="02020603050405020304" pitchFamily="18" charset="-79"/>
                <a:ea typeface="HGSSoeiKakugothicUB" panose="020B0400000000000000" pitchFamily="34" charset="-128"/>
                <a:cs typeface="Hadassah Friedlaender" panose="02020603050405020304" pitchFamily="18" charset="-79"/>
              </a:rPr>
              <a:t>אז מה זה טריז?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D94FEB-2CB3-4010-AF9E-8B62589A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he-IL" b="1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טריז </a:t>
            </a:r>
            <a:r>
              <a:rPr lang="he-IL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זו שיטה </a:t>
            </a:r>
            <a:r>
              <a:rPr lang="he-IL" dirty="0">
                <a:solidFill>
                  <a:srgbClr val="202122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מעשית לפתרון בעיות המצאתי. השיטה הומצאה על ידי </a:t>
            </a:r>
            <a:r>
              <a:rPr lang="he-IL" dirty="0" err="1">
                <a:solidFill>
                  <a:srgbClr val="202122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גנריץ</a:t>
            </a:r>
            <a:r>
              <a:rPr lang="he-IL" dirty="0">
                <a:solidFill>
                  <a:srgbClr val="202122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' </a:t>
            </a:r>
            <a:r>
              <a:rPr lang="he-IL" dirty="0" err="1">
                <a:solidFill>
                  <a:srgbClr val="202122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אלטשולר</a:t>
            </a:r>
            <a:r>
              <a:rPr lang="he-IL" dirty="0">
                <a:solidFill>
                  <a:srgbClr val="202122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לפני כ-80 שנה, ועדיין בימים אלו השיטה נמצאת בשימוש מעשי מסביב לעולם. </a:t>
            </a:r>
          </a:p>
          <a:p>
            <a:pPr algn="ctr"/>
            <a:r>
              <a:rPr lang="he-IL" b="1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טריז </a:t>
            </a:r>
            <a:r>
              <a:rPr lang="he-IL" dirty="0">
                <a:solidFill>
                  <a:srgbClr val="202122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נוצרה מתוך חקירה וקטלוג של פטנטים ע"פ רמת </a:t>
            </a:r>
            <a:r>
              <a:rPr lang="he-IL" dirty="0" err="1">
                <a:solidFill>
                  <a:srgbClr val="202122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ההמצאתיות</a:t>
            </a:r>
            <a:r>
              <a:rPr lang="he-IL" dirty="0">
                <a:solidFill>
                  <a:srgbClr val="202122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שלהם. </a:t>
            </a:r>
            <a:r>
              <a:rPr lang="he-IL" dirty="0" err="1">
                <a:solidFill>
                  <a:srgbClr val="202122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אלטשולר</a:t>
            </a:r>
            <a:r>
              <a:rPr lang="he-IL" dirty="0">
                <a:solidFill>
                  <a:srgbClr val="202122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זיהה מספר עקרונות שאפיינו רעיונות גאוניים, למשל:</a:t>
            </a:r>
          </a:p>
          <a:p>
            <a:pPr algn="ctr"/>
            <a:r>
              <a:rPr lang="he-IL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1. </a:t>
            </a:r>
            <a:r>
              <a:rPr lang="he-IL" dirty="0">
                <a:solidFill>
                  <a:srgbClr val="202122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"עקרון העולם הסגור" - </a:t>
            </a:r>
            <a:r>
              <a:rPr lang="he-IL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הפתרון משתמש במשאבים שכבר קיימים בדרך חדשה ולכן גם </a:t>
            </a:r>
            <a:r>
              <a:rPr lang="he-IL" b="0" i="0" dirty="0" err="1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פיזיבילי</a:t>
            </a:r>
            <a:r>
              <a:rPr lang="he-IL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גם ישים ולרוב גם זול ביחס לחלופות.</a:t>
            </a:r>
            <a:br>
              <a:rPr lang="en-US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r>
              <a:rPr lang="he-IL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2. </a:t>
            </a:r>
            <a:r>
              <a:rPr lang="he-IL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"עקרון ניתוק הגורם לבעיה מתוצאתה הגרועה"  - </a:t>
            </a:r>
            <a:r>
              <a:rPr lang="he-IL" dirty="0">
                <a:solidFill>
                  <a:srgbClr val="202122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בעקרון זה </a:t>
            </a:r>
            <a:r>
              <a:rPr lang="he-IL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הגורם המקורי לבעיה יהיה האחראי לא רק למניעת התוצאה הגרועה, אלא לשלילתה ולחיזוק התוצאה הרצויה.</a:t>
            </a:r>
            <a:endParaRPr lang="en-US" b="0" i="0" dirty="0">
              <a:solidFill>
                <a:srgbClr val="202122"/>
              </a:solidFill>
              <a:effectLst/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algn="ctr"/>
            <a:br>
              <a:rPr lang="en-US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r>
              <a:rPr lang="he-IL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השיטה מבוססת על מספר תכסיסים כמו "צמצום" – בדיקת חיוניות השימוש של כל אחד מהמרכיבים בבעיה והסרתם אם נדרש , דבר זה יביא לפתרון הבעיה.</a:t>
            </a:r>
            <a:br>
              <a:rPr lang="en-US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r>
              <a:rPr lang="he-IL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"הכפלה" – שימוש ברכיבים שקיימים כבר במערכת ולעשות בהם שימוש חוזר לצורך פתרון בעיה אחרת</a:t>
            </a:r>
            <a:r>
              <a:rPr lang="en-US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.</a:t>
            </a:r>
          </a:p>
          <a:p>
            <a:pPr algn="ctr"/>
            <a:br>
              <a:rPr lang="en-US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r>
              <a:rPr lang="he-IL" b="0" i="0" dirty="0">
                <a:solidFill>
                  <a:srgbClr val="202122"/>
                </a:solidFill>
                <a:effectLst/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כל זאת ועוד מאפשר לייצר מחולל "המצאות" אשר פותר בעיות שלכאורה נחשבות לבלתי פתירות ומביא לפריצות דרך טכנולוגיות</a:t>
            </a:r>
            <a:endParaRPr lang="he-IL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014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B1C4E2-2FB8-4B5D-9C73-5BE9328C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47" y="117534"/>
            <a:ext cx="10058400" cy="1450757"/>
          </a:xfrm>
        </p:spPr>
        <p:txBody>
          <a:bodyPr/>
          <a:lstStyle/>
          <a:p>
            <a:pPr algn="ctr"/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הדגמת המשחק</a:t>
            </a:r>
          </a:p>
        </p:txBody>
      </p:sp>
      <p:pic>
        <p:nvPicPr>
          <p:cNvPr id="13" name="מציין מיקום תוכן 12">
            <a:extLst>
              <a:ext uri="{FF2B5EF4-FFF2-40B4-BE49-F238E27FC236}">
                <a16:creationId xmlns:a16="http://schemas.microsoft.com/office/drawing/2014/main" id="{F8DB8B37-F056-43FD-AE3F-42D0BC959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8" y="3070859"/>
            <a:ext cx="6279349" cy="3150769"/>
          </a:xfr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77C0783-6F2C-44BF-83A9-CE93F68A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86" y="1750671"/>
            <a:ext cx="5544986" cy="315077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53DB29E7-54CC-4562-B37B-97446350E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47" y="5628238"/>
            <a:ext cx="1731087" cy="506994"/>
          </a:xfrm>
          <a:prstGeom prst="rect">
            <a:avLst/>
          </a:prstGeom>
        </p:spPr>
      </p:pic>
      <p:sp>
        <p:nvSpPr>
          <p:cNvPr id="18" name="אליפסה 17">
            <a:extLst>
              <a:ext uri="{FF2B5EF4-FFF2-40B4-BE49-F238E27FC236}">
                <a16:creationId xmlns:a16="http://schemas.microsoft.com/office/drawing/2014/main" id="{3D6D5848-AFCA-4F40-B207-B99C91E93347}"/>
              </a:ext>
            </a:extLst>
          </p:cNvPr>
          <p:cNvSpPr/>
          <p:nvPr/>
        </p:nvSpPr>
        <p:spPr>
          <a:xfrm>
            <a:off x="6692629" y="2996118"/>
            <a:ext cx="632299" cy="578795"/>
          </a:xfrm>
          <a:prstGeom prst="ellipse">
            <a:avLst/>
          </a:prstGeom>
          <a:noFill/>
          <a:ln w="28575">
            <a:solidFill>
              <a:srgbClr val="C5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5C9E75F8-2BB2-46F7-AD35-2B13F59451AC}"/>
              </a:ext>
            </a:extLst>
          </p:cNvPr>
          <p:cNvSpPr/>
          <p:nvPr/>
        </p:nvSpPr>
        <p:spPr>
          <a:xfrm>
            <a:off x="10685833" y="2946400"/>
            <a:ext cx="432273" cy="409643"/>
          </a:xfrm>
          <a:prstGeom prst="ellipse">
            <a:avLst/>
          </a:prstGeom>
          <a:noFill/>
          <a:ln w="19050">
            <a:solidFill>
              <a:srgbClr val="C5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726305F3-3A9C-468B-BD2D-03158C3924B9}"/>
              </a:ext>
            </a:extLst>
          </p:cNvPr>
          <p:cNvCxnSpPr>
            <a:cxnSpLocks/>
          </p:cNvCxnSpPr>
          <p:nvPr/>
        </p:nvCxnSpPr>
        <p:spPr>
          <a:xfrm>
            <a:off x="7008778" y="3574913"/>
            <a:ext cx="1195422" cy="1804807"/>
          </a:xfrm>
          <a:prstGeom prst="straightConnector1">
            <a:avLst/>
          </a:prstGeom>
          <a:ln>
            <a:solidFill>
              <a:srgbClr val="C7BE3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68D49146-E589-459D-BDC3-891F2B671D0E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8661531" y="3356043"/>
            <a:ext cx="2240439" cy="2023677"/>
          </a:xfrm>
          <a:prstGeom prst="straightConnector1">
            <a:avLst/>
          </a:prstGeom>
          <a:ln>
            <a:solidFill>
              <a:srgbClr val="C5B81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0C88FC4E-2E30-4E04-B320-0F0DEA8B4C7D}"/>
              </a:ext>
            </a:extLst>
          </p:cNvPr>
          <p:cNvSpPr/>
          <p:nvPr/>
        </p:nvSpPr>
        <p:spPr>
          <a:xfrm>
            <a:off x="7606490" y="5439694"/>
            <a:ext cx="1520578" cy="781933"/>
          </a:xfrm>
          <a:prstGeom prst="roundRect">
            <a:avLst/>
          </a:prstGeom>
          <a:solidFill>
            <a:srgbClr val="C5B81C">
              <a:alpha val="27000"/>
            </a:srgbClr>
          </a:solidFill>
          <a:ln>
            <a:solidFill>
              <a:srgbClr val="C7B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כיצד ניתן לנקות את כדוריות האבק באמצעות הכלים הנתונים לך?</a:t>
            </a:r>
          </a:p>
        </p:txBody>
      </p:sp>
    </p:spTree>
    <p:extLst>
      <p:ext uri="{BB962C8B-B14F-4D97-AF65-F5344CB8AC3E}">
        <p14:creationId xmlns:p14="http://schemas.microsoft.com/office/powerpoint/2010/main" val="240436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264E17-D766-4E71-BBEA-9188150F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549" y="252023"/>
            <a:ext cx="10058400" cy="1450757"/>
          </a:xfrm>
        </p:spPr>
        <p:txBody>
          <a:bodyPr/>
          <a:lstStyle/>
          <a:p>
            <a:pPr algn="ctr"/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ארכיטקטורת המשחק</a:t>
            </a:r>
            <a:endParaRPr lang="he-IL" dirty="0"/>
          </a:p>
        </p:txBody>
      </p:sp>
      <p:pic>
        <p:nvPicPr>
          <p:cNvPr id="4" name="תמונה 3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C5EC9D3E-2DE5-4F65-AB21-45246C851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70" y="1951083"/>
            <a:ext cx="3138981" cy="1765677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3E65758-DEB5-4F09-AA39-8BC324C78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35" y="2065897"/>
            <a:ext cx="1573127" cy="1573127"/>
          </a:xfrm>
          <a:prstGeom prst="rect">
            <a:avLst/>
          </a:prstGeom>
          <a:effectLst/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30D1655-1AA1-4C37-B5B7-40F3657F6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49" y="1904969"/>
            <a:ext cx="3406710" cy="1894982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981BF7D-454E-40F3-B105-2F136015B6A0}"/>
              </a:ext>
            </a:extLst>
          </p:cNvPr>
          <p:cNvSpPr txBox="1"/>
          <p:nvPr/>
        </p:nvSpPr>
        <p:spPr>
          <a:xfrm>
            <a:off x="8847667" y="3716760"/>
            <a:ext cx="17402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גרפיקה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FA9C0E4-17D7-4A4F-8BE5-6687D861528F}"/>
              </a:ext>
            </a:extLst>
          </p:cNvPr>
          <p:cNvSpPr txBox="1"/>
          <p:nvPr/>
        </p:nvSpPr>
        <p:spPr>
          <a:xfrm>
            <a:off x="5225880" y="3755419"/>
            <a:ext cx="17402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מנוע משחק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1801A32-5203-4B99-B8F4-BD6050DE7725}"/>
              </a:ext>
            </a:extLst>
          </p:cNvPr>
          <p:cNvSpPr txBox="1"/>
          <p:nvPr/>
        </p:nvSpPr>
        <p:spPr>
          <a:xfrm>
            <a:off x="1791237" y="3760105"/>
            <a:ext cx="17402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שפה</a:t>
            </a:r>
          </a:p>
        </p:txBody>
      </p:sp>
    </p:spTree>
    <p:extLst>
      <p:ext uri="{BB962C8B-B14F-4D97-AF65-F5344CB8AC3E}">
        <p14:creationId xmlns:p14="http://schemas.microsoft.com/office/powerpoint/2010/main" val="301720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724BA3-EA84-44B8-815C-A4765DEB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B99016-5098-48E5-BB60-1C2FAA88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497" y="2345266"/>
            <a:ext cx="8139006" cy="2167467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220000"/>
              </a:lnSpc>
            </a:pPr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לסיכום ניתן לראות כי עקרונות הטריז מנחים את משחקנו בצורה מהנה ומלמדת.</a:t>
            </a:r>
            <a:endParaRPr lang="en-US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algn="ctr">
              <a:lnSpc>
                <a:spcPct val="220000"/>
              </a:lnSpc>
            </a:pPr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למה אתם עוד פה?</a:t>
            </a:r>
            <a:br>
              <a:rPr lang="en-US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</a:br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לכו ותנסו למצוא את דרכם החוצה!</a:t>
            </a:r>
          </a:p>
        </p:txBody>
      </p:sp>
    </p:spTree>
    <p:extLst>
      <p:ext uri="{BB962C8B-B14F-4D97-AF65-F5344CB8AC3E}">
        <p14:creationId xmlns:p14="http://schemas.microsoft.com/office/powerpoint/2010/main" val="1993205773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49B8AC37BEC409F098464A1161CF5" ma:contentTypeVersion="9" ma:contentTypeDescription="Create a new document." ma:contentTypeScope="" ma:versionID="a9c74a251b1405434167f1b02bce93b7">
  <xsd:schema xmlns:xsd="http://www.w3.org/2001/XMLSchema" xmlns:xs="http://www.w3.org/2001/XMLSchema" xmlns:p="http://schemas.microsoft.com/office/2006/metadata/properties" xmlns:ns3="5058e39b-a336-482f-93f6-7cd214ce7176" xmlns:ns4="160fe2b9-e571-42a4-8d9d-f0e2e9cabebd" targetNamespace="http://schemas.microsoft.com/office/2006/metadata/properties" ma:root="true" ma:fieldsID="3cb2416356afa5a365430b8ef2c9a107" ns3:_="" ns4:_="">
    <xsd:import namespace="5058e39b-a336-482f-93f6-7cd214ce7176"/>
    <xsd:import namespace="160fe2b9-e571-42a4-8d9d-f0e2e9cabe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8e39b-a336-482f-93f6-7cd214ce71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0fe2b9-e571-42a4-8d9d-f0e2e9cabe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0F8C66-D684-46CC-87EE-A10AD1BF8D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58e39b-a336-482f-93f6-7cd214ce7176"/>
    <ds:schemaRef ds:uri="160fe2b9-e571-42a4-8d9d-f0e2e9cabe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14D744-1D9C-44F8-A598-EFD673D356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86B1D7-53D1-4B78-930C-5BBE9B0A7415}">
  <ds:schemaRefs>
    <ds:schemaRef ds:uri="http://purl.org/dc/elements/1.1/"/>
    <ds:schemaRef ds:uri="http://schemas.microsoft.com/office/2006/documentManagement/types"/>
    <ds:schemaRef ds:uri="http://www.w3.org/XML/1998/namespace"/>
    <ds:schemaRef ds:uri="5058e39b-a336-482f-93f6-7cd214ce7176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160fe2b9-e571-42a4-8d9d-f0e2e9cabeb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323</Words>
  <Application>Microsoft Office PowerPoint</Application>
  <PresentationFormat>מסך רחב</PresentationFormat>
  <Paragraphs>18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Hadassah Friedlaender</vt:lpstr>
      <vt:lpstr>מבט לאחור</vt:lpstr>
      <vt:lpstr>מצגת של PowerPoint‏</vt:lpstr>
      <vt:lpstr>מוטיבציה לפרויקט</vt:lpstr>
      <vt:lpstr>אז מה זה טריז?</vt:lpstr>
      <vt:lpstr>הדגמת המשחק</vt:lpstr>
      <vt:lpstr>ארכיטקטורת המשחק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Eden Sofir</dc:creator>
  <cp:lastModifiedBy>tomer mehaber</cp:lastModifiedBy>
  <cp:revision>4</cp:revision>
  <dcterms:created xsi:type="dcterms:W3CDTF">2022-08-09T06:28:31Z</dcterms:created>
  <dcterms:modified xsi:type="dcterms:W3CDTF">2022-08-09T13:31:37Z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0x0101003D349B8AC37BEC409F098464A1161CF5</vt:lpwstr>
  </property>
</Properties>
</file>