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75" r:id="rId10"/>
    <p:sldId id="262" r:id="rId11"/>
    <p:sldId id="265" r:id="rId12"/>
    <p:sldId id="266" r:id="rId13"/>
    <p:sldId id="267" r:id="rId14"/>
    <p:sldId id="268" r:id="rId15"/>
    <p:sldId id="273" r:id="rId16"/>
    <p:sldId id="274" r:id="rId17"/>
    <p:sldId id="269" r:id="rId18"/>
    <p:sldId id="276" r:id="rId19"/>
    <p:sldId id="277" r:id="rId20"/>
    <p:sldId id="270" r:id="rId21"/>
    <p:sldId id="278" r:id="rId22"/>
    <p:sldId id="279" r:id="rId23"/>
    <p:sldId id="280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1F3E-2B06-43EC-BE96-69774225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A3038-D25F-4493-BF1C-AEEE1E6EA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3E81-4879-4008-A2D9-D91A74E0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11AB-5E65-4DDE-90FB-496E91F5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8B23-2F17-4352-8A13-4027CDB7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D728-483F-4CD8-8CAE-CFF68F1A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4E08F-8BC7-47F2-B72B-0636574A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B206-A449-493D-9102-C84FBFDB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EEAB-0F3B-497F-B7A5-D1C855B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E8DA7-6D18-47A9-87DC-F27182F8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1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F2B7-76E3-4720-B3F7-29F2EC2E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D74E-998C-408D-8139-21E2E3F49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32ED-8AE0-44AD-8536-43BB42C9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B0BF-CD07-40D4-B35A-9E941631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9322-4FCD-4CCD-8764-FF191DC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7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639-31D0-4A2C-8727-14E945F2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E7E1-B373-4C4F-992F-1B89E7D2B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BE71-1EFD-4DAA-A6A4-39B1326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80C-19BE-4F2A-B98D-4D63B2A4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346B-FDC7-4EFE-9A57-6DC37501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F4C-C258-45E3-957C-4EBD853C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E231-01A8-4D44-BC0B-C26F2C15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0383-FADC-4345-AF36-763AC570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EF33-F1E2-42CD-BDF8-AE3ACA36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37F2-8FA5-4D7D-9C12-6A553853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18C2-0C2C-45CB-B136-EFED68CD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D16F-B673-44A2-8491-1A51B28F8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6756C-5F23-4DFA-A54C-4F69F93E8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3FE6A-3ED8-4196-9A59-F46A5503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A406-26A6-4869-BAF4-72C2E7CB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80CA-8362-44AA-B1B8-81E3CF72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2448-3206-4F62-9F02-8230410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3DEB-1AE9-4E1A-8CC3-891CFBBD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01D2-1620-402B-BC5F-6F137C3C0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F1359-E883-4614-9A4A-A829C121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B4594-065B-4601-88ED-B4C501B91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D67A8-51B3-4322-9C52-3A3C8EE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CADE5-9497-4E88-A7FA-831F0264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42B9E-08B8-4289-9215-236CD4E3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AB1D-2225-44FE-9BCA-D7DD7A79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8ABC4-6B34-4F83-B015-FAF226A1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F80E2-0498-4935-9DB0-14655FAD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D2572-47E6-432D-BBB8-33C1F7F2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61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66F36-F0A7-41B7-87A1-BC64F6C3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3AB75-3EFF-4572-BAE3-2629CDD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22077-94E1-4946-A080-9CF69C7C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1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C554-4A80-45D2-A774-0B358489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369B-9C8E-4198-995B-F3A99A35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AB48E-FB1B-4BC9-8046-97CFE51B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04261-2B5D-41D1-812C-7DE3AF15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14A3A-92F9-4E18-8752-A2619783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AAFE-5115-4C8E-AB53-E7110833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0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26FA-2960-4E4D-A78E-AAA90852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13906-7F5B-4000-905C-59611865B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7E490-40A9-4904-B400-E3925926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2FE6A-D5B6-4484-A6E2-ECA636DE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43E98-E967-4661-9C4D-747FA48C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98F3-D7A3-4FA6-9DCE-BBB974B3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88316-D97B-4C25-816B-3E256C85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7E86-5BB5-4E67-801B-F1DFD8EB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8D9D-9977-45B4-84B9-CB5545C10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09B2-3DEE-4E42-9F94-36D451A79F28}" type="datetimeFigureOut">
              <a:rPr lang="en-IN" smtClean="0"/>
              <a:t>20-01-2019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C12D-81D7-48A4-8AB7-6A7D18809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9970-1430-4CA9-9F07-4BA4C4A2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BF1A-E257-42AA-A5E8-9869A073B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2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4C15-6A35-4A5D-A0F2-F73344A7E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Project </a:t>
            </a:r>
            <a:r>
              <a:rPr lang="en-IN" sz="4000" dirty="0" err="1"/>
              <a:t>Profilation</a:t>
            </a:r>
            <a:r>
              <a:rPr lang="en-IN" sz="4000" dirty="0"/>
              <a:t> using Skill analysis by applying Formal Context Analysis and Stable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B79F3-24C6-42F9-99D6-E8160B261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Stage 1: Skill Extraction</a:t>
            </a:r>
          </a:p>
          <a:p>
            <a:pPr algn="l"/>
            <a:r>
              <a:rPr lang="en-IN" dirty="0"/>
              <a:t>Stage 2: Formal Context Analysis (FCA)</a:t>
            </a:r>
          </a:p>
          <a:p>
            <a:pPr algn="l"/>
            <a:r>
              <a:rPr lang="en-IN" dirty="0"/>
              <a:t>Stage 3: Stable matching (or Stable Marriage Problem)</a:t>
            </a:r>
          </a:p>
        </p:txBody>
      </p:sp>
    </p:spTree>
    <p:extLst>
      <p:ext uri="{BB962C8B-B14F-4D97-AF65-F5344CB8AC3E}">
        <p14:creationId xmlns:p14="http://schemas.microsoft.com/office/powerpoint/2010/main" val="63168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83D0-CFD8-4CA1-A3E2-71DDFB5F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Stage 2: Formal Context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7BE3-800F-44C4-B015-97908BA3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Input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Conversion of Project-Skill data into Table, </a:t>
            </a:r>
            <a:r>
              <a:rPr lang="en-IN" dirty="0" err="1"/>
              <a:t>ProjSkill</a:t>
            </a:r>
            <a:r>
              <a:rPr lang="en-IN" dirty="0"/>
              <a:t>[q][r].</a:t>
            </a:r>
          </a:p>
          <a:p>
            <a:pPr marL="0" indent="0">
              <a:buNone/>
            </a:pPr>
            <a:r>
              <a:rPr lang="en-IN" dirty="0"/>
              <a:t>Conversion of Student-Skill data into Table, </a:t>
            </a:r>
            <a:r>
              <a:rPr lang="en-IN" dirty="0" err="1"/>
              <a:t>StuSkill</a:t>
            </a:r>
            <a:r>
              <a:rPr lang="en-IN" dirty="0"/>
              <a:t>[p][r].</a:t>
            </a:r>
          </a:p>
          <a:p>
            <a:pPr marL="0" indent="0">
              <a:buNone/>
            </a:pPr>
            <a:r>
              <a:rPr lang="en-IN" u="sng" dirty="0"/>
              <a:t>Output :</a:t>
            </a:r>
          </a:p>
          <a:p>
            <a:pPr marL="0" indent="0">
              <a:buNone/>
            </a:pPr>
            <a:r>
              <a:rPr lang="en-IN" dirty="0"/>
              <a:t>Project-Skill Concept matrix, </a:t>
            </a:r>
            <a:r>
              <a:rPr lang="en-IN" dirty="0" err="1"/>
              <a:t>ProjConc</a:t>
            </a:r>
            <a:r>
              <a:rPr lang="en-IN" dirty="0"/>
              <a:t>[n][</a:t>
            </a:r>
            <a:r>
              <a:rPr lang="en-IN" dirty="0" err="1"/>
              <a:t>r+q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Student-Skill Concept matrix, </a:t>
            </a:r>
            <a:r>
              <a:rPr lang="en-IN" dirty="0" err="1"/>
              <a:t>StuConc</a:t>
            </a:r>
            <a:r>
              <a:rPr lang="en-IN" dirty="0"/>
              <a:t>[m][</a:t>
            </a:r>
            <a:r>
              <a:rPr lang="en-IN" dirty="0" err="1"/>
              <a:t>r+p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4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69BF-802A-4D56-B142-AB6507F0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Table 1: Project-Skill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1008-316C-4F8E-AE66-9C2B9D6CE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78" b="3869"/>
          <a:stretch/>
        </p:blipFill>
        <p:spPr>
          <a:xfrm>
            <a:off x="838200" y="1068947"/>
            <a:ext cx="10515600" cy="535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69BF-802A-4D56-B142-AB6507F0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Table 2: Student-Skill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DA7A5-A891-4BAA-B903-DE14DBC30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4" b="4320"/>
          <a:stretch/>
        </p:blipFill>
        <p:spPr>
          <a:xfrm>
            <a:off x="838200" y="1068946"/>
            <a:ext cx="10515600" cy="53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69BF-802A-4D56-B142-AB6507F0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Output:</a:t>
            </a:r>
          </a:p>
          <a:p>
            <a:pPr marL="0" indent="0">
              <a:buNone/>
            </a:pPr>
            <a:r>
              <a:rPr lang="en-IN" u="sng" dirty="0"/>
              <a:t>Project-Skill FCA: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4E0EA-3856-4FA3-B7C8-475ADA786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t="14442" r="2395" b="11719"/>
          <a:stretch/>
        </p:blipFill>
        <p:spPr>
          <a:xfrm>
            <a:off x="838200" y="1361597"/>
            <a:ext cx="10515600" cy="50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8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69BF-802A-4D56-B142-AB6507F0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006"/>
            <a:ext cx="10515600" cy="574195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Student-Skill FCA: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1ADE2-754C-4E88-AF7D-029FE48BC5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30789" r="2395" b="27313"/>
          <a:stretch/>
        </p:blipFill>
        <p:spPr>
          <a:xfrm>
            <a:off x="838200" y="1378040"/>
            <a:ext cx="10515600" cy="44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6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C2BD5-73B4-4120-856F-E86B24E6743F}"/>
              </a:ext>
            </a:extLst>
          </p:cNvPr>
          <p:cNvSpPr txBox="1"/>
          <p:nvPr/>
        </p:nvSpPr>
        <p:spPr>
          <a:xfrm>
            <a:off x="772733" y="502277"/>
            <a:ext cx="418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Project-Skill formal concept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39670-E19A-49A0-9E83-61CD9425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" t="16510" b="10778"/>
          <a:stretch/>
        </p:blipFill>
        <p:spPr>
          <a:xfrm>
            <a:off x="772734" y="1146221"/>
            <a:ext cx="10534918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4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9B6E1A-1B18-42C7-AE6B-30E9C6F54E76}"/>
              </a:ext>
            </a:extLst>
          </p:cNvPr>
          <p:cNvSpPr txBox="1"/>
          <p:nvPr/>
        </p:nvSpPr>
        <p:spPr>
          <a:xfrm>
            <a:off x="734096" y="425002"/>
            <a:ext cx="424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/>
              <a:t>Student skill formal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7B859-7F00-4198-BB9A-C6D4033F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6134" r="7678" b="10403"/>
          <a:stretch/>
        </p:blipFill>
        <p:spPr>
          <a:xfrm>
            <a:off x="734096" y="1184857"/>
            <a:ext cx="10522039" cy="50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7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D87D-8F2B-4893-A70B-56E68501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Project-Skill FCA</a:t>
            </a:r>
          </a:p>
          <a:p>
            <a:pPr marL="0" indent="0">
              <a:buNone/>
            </a:pPr>
            <a:r>
              <a:rPr lang="en-IN" dirty="0"/>
              <a:t>No. of Nodes:384</a:t>
            </a:r>
          </a:p>
          <a:p>
            <a:pPr marL="0" indent="0">
              <a:buNone/>
            </a:pPr>
            <a:r>
              <a:rPr lang="en-IN" dirty="0"/>
              <a:t>No. of Edges:973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Student-Skill FCA</a:t>
            </a:r>
          </a:p>
          <a:p>
            <a:pPr marL="0" indent="0">
              <a:buNone/>
            </a:pPr>
            <a:r>
              <a:rPr lang="en-IN" dirty="0"/>
              <a:t>No. of Nodes:514</a:t>
            </a:r>
          </a:p>
          <a:p>
            <a:pPr marL="0" indent="0">
              <a:buNone/>
            </a:pPr>
            <a:r>
              <a:rPr lang="en-IN" dirty="0"/>
              <a:t>No. of Edges:1388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08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9DA0-D911-4D35-8E1A-D44461C7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29"/>
            <a:ext cx="10515600" cy="1325563"/>
          </a:xfrm>
        </p:spPr>
        <p:txBody>
          <a:bodyPr/>
          <a:lstStyle/>
          <a:p>
            <a:r>
              <a:rPr lang="en-IN" dirty="0"/>
              <a:t>Generate Preferences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7501D-D56D-4873-A647-855063C37C77}"/>
              </a:ext>
            </a:extLst>
          </p:cNvPr>
          <p:cNvSpPr txBox="1"/>
          <p:nvPr/>
        </p:nvSpPr>
        <p:spPr>
          <a:xfrm>
            <a:off x="838200" y="1306732"/>
            <a:ext cx="8615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Input :</a:t>
            </a:r>
          </a:p>
          <a:p>
            <a:r>
              <a:rPr lang="en-IN" sz="2800" dirty="0"/>
              <a:t>Project-Skill Concepts and Student-skill Concepts matrix.</a:t>
            </a:r>
          </a:p>
          <a:p>
            <a:r>
              <a:rPr lang="en-IN" sz="2800" dirty="0" err="1"/>
              <a:t>StuConc</a:t>
            </a:r>
            <a:r>
              <a:rPr lang="en-IN" sz="2800" dirty="0"/>
              <a:t>[n][</a:t>
            </a:r>
            <a:r>
              <a:rPr lang="en-IN" sz="2800" dirty="0" err="1"/>
              <a:t>r+p</a:t>
            </a:r>
            <a:r>
              <a:rPr lang="en-IN" sz="2800" dirty="0"/>
              <a:t>], </a:t>
            </a:r>
            <a:r>
              <a:rPr lang="en-IN" sz="2800" dirty="0" err="1"/>
              <a:t>ProjConc</a:t>
            </a:r>
            <a:r>
              <a:rPr lang="en-IN" sz="2800" dirty="0"/>
              <a:t>[m][</a:t>
            </a:r>
            <a:r>
              <a:rPr lang="en-IN" sz="2800" dirty="0" err="1"/>
              <a:t>r+q</a:t>
            </a:r>
            <a:r>
              <a:rPr lang="en-IN" sz="2800" dirty="0"/>
              <a:t>].</a:t>
            </a:r>
          </a:p>
          <a:p>
            <a:r>
              <a:rPr lang="en-IN" sz="2800" u="sng" dirty="0"/>
              <a:t>Output :</a:t>
            </a:r>
          </a:p>
          <a:p>
            <a:r>
              <a:rPr lang="en-IN" sz="2800" dirty="0"/>
              <a:t>List of Preferences for each Student, </a:t>
            </a:r>
            <a:r>
              <a:rPr lang="en-IN" sz="2800" dirty="0" err="1"/>
              <a:t>StuPref</a:t>
            </a:r>
            <a:r>
              <a:rPr lang="en-IN" sz="2800" dirty="0"/>
              <a:t>[n][m].</a:t>
            </a:r>
          </a:p>
          <a:p>
            <a:r>
              <a:rPr lang="en-IN" sz="2800" dirty="0"/>
              <a:t>List of Preferences for each Project, </a:t>
            </a:r>
            <a:r>
              <a:rPr lang="en-IN" sz="2800" dirty="0" err="1"/>
              <a:t>ProjPref</a:t>
            </a:r>
            <a:r>
              <a:rPr lang="en-IN" sz="2800" dirty="0"/>
              <a:t>[m][n]. </a:t>
            </a:r>
          </a:p>
        </p:txBody>
      </p:sp>
    </p:spTree>
    <p:extLst>
      <p:ext uri="{BB962C8B-B14F-4D97-AF65-F5344CB8AC3E}">
        <p14:creationId xmlns:p14="http://schemas.microsoft.com/office/powerpoint/2010/main" val="30330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D400C7-76B8-4E9A-9B64-21717559E8D1}"/>
              </a:ext>
            </a:extLst>
          </p:cNvPr>
          <p:cNvSpPr txBox="1"/>
          <p:nvPr/>
        </p:nvSpPr>
        <p:spPr>
          <a:xfrm>
            <a:off x="838200" y="399243"/>
            <a:ext cx="10515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u="sng" dirty="0"/>
              <a:t>Generate Affinity Matrix :</a:t>
            </a:r>
          </a:p>
          <a:p>
            <a:endParaRPr lang="en-IN" sz="2800" u="sng" dirty="0"/>
          </a:p>
          <a:p>
            <a:endParaRPr lang="en-IN" sz="1600" u="sng" dirty="0"/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team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StuConc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task j in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ProjConc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2"/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Aff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][j]:= 0</a:t>
            </a:r>
          </a:p>
          <a:p>
            <a:pPr lvl="2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skill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Skill{1..r}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3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(TESC[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][k] = 0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TASC[j][k] = 1)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lvl="3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Aff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:=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Aff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 + a*TESC[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][k]</a:t>
            </a:r>
          </a:p>
          <a:p>
            <a:pPr lvl="3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(TESC[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][k] = 0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TASC[j][k] = 0)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lvl="3"/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Aff[i][j] := Aff[i][j] + b</a:t>
            </a:r>
          </a:p>
          <a:p>
            <a:pPr lvl="3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(TESC[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][k] = 0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TASC[j][k] = 0)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lvl="3"/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Aff[i][j] := Aff[i][j] - c*TESC[i][k]</a:t>
            </a:r>
          </a:p>
          <a:p>
            <a:pPr lvl="3"/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3"/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Aff[i][j] := Aff[i][j] - d }</a:t>
            </a:r>
          </a:p>
          <a:p>
            <a:pPr lvl="2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800" u="sng" dirty="0">
                <a:cs typeface="Courier New" panose="02070309020205020404" pitchFamily="49" charset="0"/>
              </a:rPr>
              <a:t>2. Generate Preferences for each Project and Student according to Affinity matrix.</a:t>
            </a:r>
          </a:p>
        </p:txBody>
      </p:sp>
    </p:spTree>
    <p:extLst>
      <p:ext uri="{BB962C8B-B14F-4D97-AF65-F5344CB8AC3E}">
        <p14:creationId xmlns:p14="http://schemas.microsoft.com/office/powerpoint/2010/main" val="266641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5CAA-2DD0-449C-A6A3-DEFA4F76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Stage 1: Skill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AF8D-916A-4CDF-B8E2-3862F077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DATABASE</a:t>
            </a:r>
          </a:p>
          <a:p>
            <a:pPr marL="0" indent="0">
              <a:buNone/>
            </a:pPr>
            <a:r>
              <a:rPr lang="en-IN" dirty="0"/>
              <a:t>No. of Projects: 136</a:t>
            </a:r>
          </a:p>
          <a:p>
            <a:pPr marL="0" indent="0">
              <a:buNone/>
            </a:pPr>
            <a:r>
              <a:rPr lang="en-IN" dirty="0"/>
              <a:t>No. of Technical Skills: 1774</a:t>
            </a:r>
          </a:p>
          <a:p>
            <a:pPr marL="0" indent="0">
              <a:buNone/>
            </a:pPr>
            <a:r>
              <a:rPr lang="en-IN" dirty="0"/>
              <a:t>No. of Non-Technical Skills: 1140</a:t>
            </a:r>
          </a:p>
          <a:p>
            <a:pPr marL="0" indent="0">
              <a:buNone/>
            </a:pPr>
            <a:r>
              <a:rPr lang="en-IN" dirty="0"/>
              <a:t>No. of Projects taken for Training: </a:t>
            </a:r>
          </a:p>
          <a:p>
            <a:pPr marL="0" indent="0">
              <a:buNone/>
            </a:pPr>
            <a:r>
              <a:rPr lang="en-IN" dirty="0"/>
              <a:t>No. of Projects taken for Testing: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5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EE56-D713-4F70-AB08-2B1AF9F5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Stage 3: Stable Marriage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11E7-582E-4B60-B32F-59AF6BED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Input:</a:t>
            </a:r>
          </a:p>
          <a:p>
            <a:pPr marL="0" indent="0">
              <a:buNone/>
            </a:pPr>
            <a:r>
              <a:rPr lang="en-IN" dirty="0"/>
              <a:t>Student and Project Preferences, </a:t>
            </a:r>
            <a:r>
              <a:rPr lang="en-IN" dirty="0" err="1"/>
              <a:t>StuPref</a:t>
            </a:r>
            <a:r>
              <a:rPr lang="en-IN" dirty="0"/>
              <a:t>[n][m], </a:t>
            </a:r>
            <a:r>
              <a:rPr lang="en-IN" dirty="0" err="1"/>
              <a:t>ProjPref</a:t>
            </a:r>
            <a:r>
              <a:rPr lang="en-IN" dirty="0"/>
              <a:t>[m][n].</a:t>
            </a:r>
          </a:p>
          <a:p>
            <a:pPr marL="0" indent="0">
              <a:buNone/>
            </a:pPr>
            <a:r>
              <a:rPr lang="en-IN" u="sng" dirty="0"/>
              <a:t>Output : </a:t>
            </a:r>
          </a:p>
          <a:p>
            <a:pPr marL="0" indent="0">
              <a:buNone/>
            </a:pPr>
            <a:r>
              <a:rPr lang="en-IN" dirty="0"/>
              <a:t>List of best matching Project-concept &amp; Student-concept pairs.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52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83C64-8826-4622-9331-1D2197F0C4A6}"/>
              </a:ext>
            </a:extLst>
          </p:cNvPr>
          <p:cNvSpPr txBox="1"/>
          <p:nvPr/>
        </p:nvSpPr>
        <p:spPr>
          <a:xfrm>
            <a:off x="965915" y="927278"/>
            <a:ext cx="865460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Process :</a:t>
            </a:r>
          </a:p>
          <a:p>
            <a:endParaRPr lang="en-IN" sz="2800" u="sng" dirty="0"/>
          </a:p>
          <a:p>
            <a:r>
              <a:rPr lang="en-IN" sz="2800" dirty="0"/>
              <a:t>Hospital oriented Hospital-resident problem </a:t>
            </a:r>
          </a:p>
          <a:p>
            <a:r>
              <a:rPr lang="en-IN" sz="2800" dirty="0"/>
              <a:t>(extended stable marriage problem )</a:t>
            </a:r>
          </a:p>
          <a:p>
            <a:endParaRPr lang="en-IN" sz="2800" dirty="0"/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 in resident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free[R] := True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 in hospitals and H’s list contain R not allotted to H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 := first R not allotted to H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is Assigned to H’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 assignment (r, H’)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assign r to H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successor H’ of H in r’s list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remove H’ and r from each others list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93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88C7D3-A298-4CEF-AAB7-162ABB501396}"/>
              </a:ext>
            </a:extLst>
          </p:cNvPr>
          <p:cNvSpPr txBox="1"/>
          <p:nvPr/>
        </p:nvSpPr>
        <p:spPr>
          <a:xfrm>
            <a:off x="875763" y="553792"/>
            <a:ext cx="4584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/>
              <a:t>Output :</a:t>
            </a:r>
          </a:p>
          <a:p>
            <a:endParaRPr lang="en-IN" u="sng" dirty="0"/>
          </a:p>
          <a:p>
            <a:r>
              <a:rPr lang="en-IN" dirty="0"/>
              <a:t>some list of students included in projects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D5611-C0BE-4163-92BF-BF71B25CF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t="18013" r="7148" b="13222"/>
          <a:stretch/>
        </p:blipFill>
        <p:spPr>
          <a:xfrm>
            <a:off x="875763" y="1848118"/>
            <a:ext cx="10573556" cy="47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2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9D13B-1A3D-467F-AA98-1E3E8798E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18013" r="915" b="11155"/>
          <a:stretch/>
        </p:blipFill>
        <p:spPr>
          <a:xfrm>
            <a:off x="435734" y="1674253"/>
            <a:ext cx="11320531" cy="4855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5AFBC-82D7-419F-9161-321F6CCB6D36}"/>
              </a:ext>
            </a:extLst>
          </p:cNvPr>
          <p:cNvSpPr txBox="1"/>
          <p:nvPr/>
        </p:nvSpPr>
        <p:spPr>
          <a:xfrm>
            <a:off x="435734" y="940157"/>
            <a:ext cx="445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some list of projects allotted to each student</a:t>
            </a:r>
          </a:p>
        </p:txBody>
      </p:sp>
    </p:spTree>
    <p:extLst>
      <p:ext uri="{BB962C8B-B14F-4D97-AF65-F5344CB8AC3E}">
        <p14:creationId xmlns:p14="http://schemas.microsoft.com/office/powerpoint/2010/main" val="92140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9BE5-86B9-4C00-A0F8-8F4FEF95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Future Scope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B7AD-3712-4BFB-8F55-8BBC968C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Course Suggestions</a:t>
            </a:r>
          </a:p>
        </p:txBody>
      </p:sp>
    </p:spTree>
    <p:extLst>
      <p:ext uri="{BB962C8B-B14F-4D97-AF65-F5344CB8AC3E}">
        <p14:creationId xmlns:p14="http://schemas.microsoft.com/office/powerpoint/2010/main" val="9154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380-1C8A-43F8-8A33-EA28C6B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Technical Skill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93BF-3DD7-4FB9-8862-0CC141CD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Flowchart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5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ABE7-034A-4B71-80E6-52CA155C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Work Done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990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7C7A-7F26-4D1C-A446-9F1C6118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Non-Technical Skill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36BA-E69D-492E-A6DD-B06871C0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Flowchart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088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E58FF-995A-4F09-9BFD-37F75560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585736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Work Done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00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F850-224D-45A2-B3FD-136195D2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96"/>
            <a:ext cx="10515600" cy="5857367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Example:</a:t>
            </a:r>
          </a:p>
          <a:p>
            <a:pPr marL="0" indent="0">
              <a:buNone/>
            </a:pPr>
            <a:r>
              <a:rPr lang="en-IN" u="sng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7852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2B0C-EAEA-4A89-88C9-27E210F1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Output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4141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434664-FE46-4FB4-B2A0-D63EA7BD83D8}"/>
              </a:ext>
            </a:extLst>
          </p:cNvPr>
          <p:cNvSpPr txBox="1"/>
          <p:nvPr/>
        </p:nvSpPr>
        <p:spPr>
          <a:xfrm>
            <a:off x="1016000" y="75985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DFD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1C8CC9-233B-407F-9D1B-895487C49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344628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405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Project Profilation using Skill analysis by applying Formal Context Analysis and Stable matching</vt:lpstr>
      <vt:lpstr>Stage 1: Skill Extraction</vt:lpstr>
      <vt:lpstr>Technical Skill Extraction</vt:lpstr>
      <vt:lpstr>PowerPoint Presentation</vt:lpstr>
      <vt:lpstr>Non-Technical Skill Extraction</vt:lpstr>
      <vt:lpstr>PowerPoint Presentation</vt:lpstr>
      <vt:lpstr>PowerPoint Presentation</vt:lpstr>
      <vt:lpstr>PowerPoint Presentation</vt:lpstr>
      <vt:lpstr>PowerPoint Presentation</vt:lpstr>
      <vt:lpstr>Stage 2: Formal Context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Generate Preferences</vt:lpstr>
      <vt:lpstr>PowerPoint Presentation</vt:lpstr>
      <vt:lpstr>Stage 3: Stable Marriage </vt:lpstr>
      <vt:lpstr>PowerPoint Presentation</vt:lpstr>
      <vt:lpstr>PowerPoint Presentation</vt:lpstr>
      <vt:lpstr>PowerPoint Presentation</vt:lpstr>
      <vt:lpstr>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Profilation using Skill analysis by applying Formal Context Analysis and Stable matching</dc:title>
  <dc:creator>kumarnarender79@gmail.com</dc:creator>
  <cp:lastModifiedBy>Amit kumar</cp:lastModifiedBy>
  <cp:revision>23</cp:revision>
  <dcterms:created xsi:type="dcterms:W3CDTF">2019-01-07T13:47:21Z</dcterms:created>
  <dcterms:modified xsi:type="dcterms:W3CDTF">2019-01-20T12:59:27Z</dcterms:modified>
</cp:coreProperties>
</file>