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4.wmf"/><Relationship Id="rId1" Type="http://schemas.openxmlformats.org/officeDocument/2006/relationships/image" Target="../media/image6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18" Type="http://schemas.openxmlformats.org/officeDocument/2006/relationships/image" Target="../media/image47.wmf"/><Relationship Id="rId3" Type="http://schemas.openxmlformats.org/officeDocument/2006/relationships/image" Target="../media/image32.wmf"/><Relationship Id="rId21" Type="http://schemas.openxmlformats.org/officeDocument/2006/relationships/image" Target="../media/image50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17" Type="http://schemas.openxmlformats.org/officeDocument/2006/relationships/image" Target="../media/image46.wmf"/><Relationship Id="rId2" Type="http://schemas.openxmlformats.org/officeDocument/2006/relationships/image" Target="../media/image31.wmf"/><Relationship Id="rId16" Type="http://schemas.openxmlformats.org/officeDocument/2006/relationships/image" Target="../media/image45.wmf"/><Relationship Id="rId20" Type="http://schemas.openxmlformats.org/officeDocument/2006/relationships/image" Target="../media/image49.wmf"/><Relationship Id="rId1" Type="http://schemas.openxmlformats.org/officeDocument/2006/relationships/image" Target="../media/image27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44.wmf"/><Relationship Id="rId10" Type="http://schemas.openxmlformats.org/officeDocument/2006/relationships/image" Target="../media/image39.wmf"/><Relationship Id="rId19" Type="http://schemas.openxmlformats.org/officeDocument/2006/relationships/image" Target="../media/image48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Relationship Id="rId22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8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4.wmf"/><Relationship Id="rId10" Type="http://schemas.openxmlformats.org/officeDocument/2006/relationships/image" Target="../media/image74.wmf"/><Relationship Id="rId4" Type="http://schemas.openxmlformats.org/officeDocument/2006/relationships/image" Target="../media/image69.wmf"/><Relationship Id="rId9" Type="http://schemas.openxmlformats.org/officeDocument/2006/relationships/image" Target="../media/image7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41CFC-E501-42DF-8B74-BE7743777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C013F-6DE2-439C-9327-8EB3A83D5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F92A-51A5-423A-98D1-F246CBBD5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A2C47-F352-4B54-A7A2-64A54F754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C5B1B-A16E-49AA-857D-CEB6A31F5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6FDE7-E2F2-4A9C-BF42-AB0424A33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D6CEC-2D0A-47A0-A160-E28AF35C1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D266E-4EA0-45DD-B627-F9EDEA9E3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DF76-5E62-462C-915C-9AB15D0A3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BA6DF-222E-4EA7-8ABF-56E5670BA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430A-62BE-4ED8-A5AE-6DD018785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13B94EC-83F2-44E1-AE8D-13302D352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8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5.wmf"/><Relationship Id="rId18" Type="http://schemas.openxmlformats.org/officeDocument/2006/relationships/image" Target="../media/image30.png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9.png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3.bin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1.wmf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9" Type="http://schemas.openxmlformats.org/officeDocument/2006/relationships/oleObject" Target="../embeddings/oleObject45.bin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44.wmf"/><Relationship Id="rId42" Type="http://schemas.openxmlformats.org/officeDocument/2006/relationships/image" Target="../media/image48.wmf"/><Relationship Id="rId47" Type="http://schemas.openxmlformats.org/officeDocument/2006/relationships/oleObject" Target="../embeddings/oleObject49.bin"/><Relationship Id="rId7" Type="http://schemas.openxmlformats.org/officeDocument/2006/relationships/image" Target="../media/image52.png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2.bin"/><Relationship Id="rId38" Type="http://schemas.openxmlformats.org/officeDocument/2006/relationships/image" Target="../media/image46.wmf"/><Relationship Id="rId46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40.bin"/><Relationship Id="rId41" Type="http://schemas.openxmlformats.org/officeDocument/2006/relationships/oleObject" Target="../embeddings/oleObject4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9.wmf"/><Relationship Id="rId32" Type="http://schemas.openxmlformats.org/officeDocument/2006/relationships/image" Target="../media/image43.wmf"/><Relationship Id="rId37" Type="http://schemas.openxmlformats.org/officeDocument/2006/relationships/oleObject" Target="../embeddings/oleObject44.bin"/><Relationship Id="rId40" Type="http://schemas.openxmlformats.org/officeDocument/2006/relationships/image" Target="../media/image47.wmf"/><Relationship Id="rId45" Type="http://schemas.openxmlformats.org/officeDocument/2006/relationships/oleObject" Target="../embeddings/oleObject48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1.wmf"/><Relationship Id="rId36" Type="http://schemas.openxmlformats.org/officeDocument/2006/relationships/image" Target="../media/image45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4" Type="http://schemas.openxmlformats.org/officeDocument/2006/relationships/image" Target="../media/image49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2.wmf"/><Relationship Id="rId35" Type="http://schemas.openxmlformats.org/officeDocument/2006/relationships/oleObject" Target="../embeddings/oleObject43.bin"/><Relationship Id="rId43" Type="http://schemas.openxmlformats.org/officeDocument/2006/relationships/oleObject" Target="../embeddings/oleObject47.bin"/><Relationship Id="rId48" Type="http://schemas.openxmlformats.org/officeDocument/2006/relationships/image" Target="../media/image5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0.png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59.wmf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2.wmf"/><Relationship Id="rId26" Type="http://schemas.openxmlformats.org/officeDocument/2006/relationships/oleObject" Target="../embeddings/oleObject72.bin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68.bin"/><Relationship Id="rId25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5.bin"/><Relationship Id="rId24" Type="http://schemas.openxmlformats.org/officeDocument/2006/relationships/oleObject" Target="../embeddings/oleObject71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image" Target="../media/image77.png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Relationship Id="rId27" Type="http://schemas.openxmlformats.org/officeDocument/2006/relationships/image" Target="../media/image7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ChangeArrowheads="1"/>
          </p:cNvSpPr>
          <p:nvPr/>
        </p:nvSpPr>
        <p:spPr bwMode="auto">
          <a:xfrm>
            <a:off x="152400" y="304800"/>
            <a:ext cx="8839200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dirty="0"/>
              <a:t>Two Major Techniques: Butterworth and </a:t>
            </a:r>
            <a:r>
              <a:rPr lang="en-US" sz="2200" b="1" dirty="0" err="1"/>
              <a:t>Chebychev</a:t>
            </a:r>
            <a:endParaRPr lang="en-US" sz="2200" b="1" dirty="0"/>
          </a:p>
        </p:txBody>
      </p:sp>
      <p:sp>
        <p:nvSpPr>
          <p:cNvPr id="12296" name="Rectangle 3"/>
          <p:cNvSpPr>
            <a:spLocks noChangeArrowheads="1"/>
          </p:cNvSpPr>
          <p:nvPr/>
        </p:nvSpPr>
        <p:spPr bwMode="auto">
          <a:xfrm>
            <a:off x="228600" y="9906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Butterworth:</a:t>
            </a:r>
          </a:p>
        </p:txBody>
      </p:sp>
      <p:graphicFrame>
        <p:nvGraphicFramePr>
          <p:cNvPr id="12290" name="Object 0"/>
          <p:cNvGraphicFramePr>
            <a:graphicFrameLocks/>
          </p:cNvGraphicFramePr>
          <p:nvPr/>
        </p:nvGraphicFramePr>
        <p:xfrm>
          <a:off x="2185988" y="1462088"/>
          <a:ext cx="4138612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" imgW="2476440" imgH="723600" progId="Equation.2">
                  <p:embed/>
                </p:oleObj>
              </mc:Choice>
              <mc:Fallback>
                <p:oleObj name="Equation" r:id="rId3" imgW="2476440" imgH="723600" progId="Equation.2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1462088"/>
                        <a:ext cx="4138612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5"/>
          <p:cNvSpPr>
            <a:spLocks noChangeArrowheads="1"/>
          </p:cNvSpPr>
          <p:nvPr/>
        </p:nvSpPr>
        <p:spPr bwMode="auto">
          <a:xfrm>
            <a:off x="381000" y="28956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Specify               from passband, determine     N    from stopband:              </a:t>
            </a:r>
          </a:p>
        </p:txBody>
      </p:sp>
      <p:graphicFrame>
        <p:nvGraphicFramePr>
          <p:cNvPr id="12291" name="Object 1"/>
          <p:cNvGraphicFramePr>
            <a:graphicFrameLocks/>
          </p:cNvGraphicFramePr>
          <p:nvPr/>
        </p:nvGraphicFramePr>
        <p:xfrm>
          <a:off x="1246188" y="2928938"/>
          <a:ext cx="5826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5" imgW="393480" imgH="228600" progId="Equation.2">
                  <p:embed/>
                </p:oleObj>
              </mc:Choice>
              <mc:Fallback>
                <p:oleObj name="Equation" r:id="rId5" imgW="393480" imgH="228600" progId="Equation.2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2928938"/>
                        <a:ext cx="5826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2"/>
          <p:cNvGraphicFramePr>
            <a:graphicFrameLocks/>
          </p:cNvGraphicFramePr>
          <p:nvPr/>
        </p:nvGraphicFramePr>
        <p:xfrm>
          <a:off x="484188" y="3519488"/>
          <a:ext cx="3402012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7" imgW="1917360" imgH="723600" progId="Equation.2">
                  <p:embed/>
                </p:oleObj>
              </mc:Choice>
              <mc:Fallback>
                <p:oleObj name="Equation" r:id="rId7" imgW="1917360" imgH="723600" progId="Equation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3519488"/>
                        <a:ext cx="3402012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"/>
          <p:cNvGraphicFramePr>
            <a:graphicFrameLocks/>
          </p:cNvGraphicFramePr>
          <p:nvPr/>
        </p:nvGraphicFramePr>
        <p:xfrm>
          <a:off x="4243388" y="3576638"/>
          <a:ext cx="7778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9" imgW="190440" imgH="152280" progId="Equation.2">
                  <p:embed/>
                </p:oleObj>
              </mc:Choice>
              <mc:Fallback>
                <p:oleObj name="Equation" r:id="rId9" imgW="190440" imgH="152280" progId="Equation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3576638"/>
                        <a:ext cx="7778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4"/>
          <p:cNvGraphicFramePr>
            <a:graphicFrameLocks/>
          </p:cNvGraphicFramePr>
          <p:nvPr/>
        </p:nvGraphicFramePr>
        <p:xfrm>
          <a:off x="5545138" y="3176588"/>
          <a:ext cx="1862137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11" imgW="1091880" imgH="952200" progId="Equation.2">
                  <p:embed/>
                </p:oleObj>
              </mc:Choice>
              <mc:Fallback>
                <p:oleObj name="Equation" r:id="rId11" imgW="1091880" imgH="9522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3176588"/>
                        <a:ext cx="1862137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2"/>
          <p:cNvSpPr>
            <a:spLocks noChangeArrowheads="1"/>
          </p:cNvSpPr>
          <p:nvPr/>
        </p:nvSpPr>
        <p:spPr bwMode="auto">
          <a:xfrm>
            <a:off x="152400" y="3810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Poles of Butterworth Filter:</a:t>
            </a:r>
          </a:p>
        </p:txBody>
      </p:sp>
      <p:graphicFrame>
        <p:nvGraphicFramePr>
          <p:cNvPr id="13314" name="Object 1024"/>
          <p:cNvGraphicFramePr>
            <a:graphicFrameLocks/>
          </p:cNvGraphicFramePr>
          <p:nvPr/>
        </p:nvGraphicFramePr>
        <p:xfrm>
          <a:off x="0" y="1227138"/>
          <a:ext cx="30972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3" imgW="1612800" imgH="279360" progId="Equation.2">
                  <p:embed/>
                </p:oleObj>
              </mc:Choice>
              <mc:Fallback>
                <p:oleObj name="Equation" r:id="rId3" imgW="1612800" imgH="279360" progId="Equation.2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27138"/>
                        <a:ext cx="30972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025"/>
          <p:cNvGraphicFramePr>
            <a:graphicFrameLocks/>
          </p:cNvGraphicFramePr>
          <p:nvPr/>
        </p:nvGraphicFramePr>
        <p:xfrm>
          <a:off x="3100388" y="1290638"/>
          <a:ext cx="5857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5" imgW="190440" imgH="152280" progId="Equation.2">
                  <p:embed/>
                </p:oleObj>
              </mc:Choice>
              <mc:Fallback>
                <p:oleObj name="Equation" r:id="rId5" imgW="190440" imgH="152280" progId="Equation.2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1290638"/>
                        <a:ext cx="58578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026"/>
          <p:cNvGraphicFramePr>
            <a:graphicFrameLocks/>
          </p:cNvGraphicFramePr>
          <p:nvPr/>
        </p:nvGraphicFramePr>
        <p:xfrm>
          <a:off x="3627438" y="522288"/>
          <a:ext cx="3616325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7" imgW="1879560" imgH="1079280" progId="Equation.2">
                  <p:embed/>
                </p:oleObj>
              </mc:Choice>
              <mc:Fallback>
                <p:oleObj name="Equation" r:id="rId7" imgW="1879560" imgH="1079280" progId="Equation.2">
                  <p:embed/>
                  <p:pic>
                    <p:nvPicPr>
                      <p:cNvPr id="0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522288"/>
                        <a:ext cx="3616325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027"/>
          <p:cNvGraphicFramePr>
            <a:graphicFrameLocks/>
          </p:cNvGraphicFramePr>
          <p:nvPr/>
        </p:nvGraphicFramePr>
        <p:xfrm>
          <a:off x="7164388" y="1023938"/>
          <a:ext cx="1865312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9" imgW="901440" imgH="685800" progId="Equation.2">
                  <p:embed/>
                </p:oleObj>
              </mc:Choice>
              <mc:Fallback>
                <p:oleObj name="Equation" r:id="rId9" imgW="901440" imgH="685800" progId="Equation.2">
                  <p:embed/>
                  <p:pic>
                    <p:nvPicPr>
                      <p:cNvPr id="0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023938"/>
                        <a:ext cx="1865312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7"/>
          <p:cNvSpPr>
            <a:spLocks noChangeArrowheads="1"/>
          </p:cNvSpPr>
          <p:nvPr/>
        </p:nvSpPr>
        <p:spPr bwMode="auto">
          <a:xfrm>
            <a:off x="152400" y="2438400"/>
            <a:ext cx="609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which yields the poles as solutions</a:t>
            </a:r>
          </a:p>
        </p:txBody>
      </p:sp>
      <p:graphicFrame>
        <p:nvGraphicFramePr>
          <p:cNvPr id="13318" name="Object 1028"/>
          <p:cNvGraphicFramePr>
            <a:graphicFrameLocks/>
          </p:cNvGraphicFramePr>
          <p:nvPr/>
        </p:nvGraphicFramePr>
        <p:xfrm>
          <a:off x="84138" y="3195638"/>
          <a:ext cx="18065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11" imgW="888840" imgH="457200" progId="Equation.2">
                  <p:embed/>
                </p:oleObj>
              </mc:Choice>
              <mc:Fallback>
                <p:oleObj name="Equation" r:id="rId11" imgW="888840" imgH="457200" progId="Equation.2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8" y="3195638"/>
                        <a:ext cx="18065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029"/>
          <p:cNvGraphicFramePr>
            <a:graphicFrameLocks/>
          </p:cNvGraphicFramePr>
          <p:nvPr/>
        </p:nvGraphicFramePr>
        <p:xfrm>
          <a:off x="1881188" y="3424238"/>
          <a:ext cx="7778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13" imgW="190440" imgH="152280" progId="Equation.2">
                  <p:embed/>
                </p:oleObj>
              </mc:Choice>
              <mc:Fallback>
                <p:oleObj name="Equation" r:id="rId13" imgW="190440" imgH="152280" progId="Equation.2">
                  <p:embed/>
                  <p:pic>
                    <p:nvPicPr>
                      <p:cNvPr id="0" name="Object 102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3424238"/>
                        <a:ext cx="7778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030"/>
          <p:cNvGraphicFramePr>
            <a:graphicFrameLocks/>
          </p:cNvGraphicFramePr>
          <p:nvPr/>
        </p:nvGraphicFramePr>
        <p:xfrm>
          <a:off x="2725738" y="3182938"/>
          <a:ext cx="43608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15" imgW="2006280" imgH="330120" progId="Equation.2">
                  <p:embed/>
                </p:oleObj>
              </mc:Choice>
              <mc:Fallback>
                <p:oleObj name="Equation" r:id="rId15" imgW="2006280" imgH="330120" progId="Equation.2">
                  <p:embed/>
                  <p:pic>
                    <p:nvPicPr>
                      <p:cNvPr id="0" name="Object 103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3182938"/>
                        <a:ext cx="436086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031"/>
          <p:cNvGraphicFramePr>
            <a:graphicFrameLocks/>
          </p:cNvGraphicFramePr>
          <p:nvPr/>
        </p:nvGraphicFramePr>
        <p:xfrm>
          <a:off x="7208838" y="3546475"/>
          <a:ext cx="19177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17" imgW="1054080" imgH="203040" progId="Equation.2">
                  <p:embed/>
                </p:oleObj>
              </mc:Choice>
              <mc:Fallback>
                <p:oleObj name="Equation" r:id="rId17" imgW="1054080" imgH="203040" progId="Equation.2">
                  <p:embed/>
                  <p:pic>
                    <p:nvPicPr>
                      <p:cNvPr id="0" name="Object 103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838" y="3546475"/>
                        <a:ext cx="19177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28600" y="45720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and choose the N poles in the stable region.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6324600" y="41910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4572000" y="55626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5492750" y="4806950"/>
            <a:ext cx="1663700" cy="1511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6856413" y="62484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s-plane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6705600" y="48006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5562600" y="48006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5562600" y="58674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6705600" y="58674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+</a:t>
            </a:r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 flipV="1">
            <a:off x="5791200" y="5029200"/>
            <a:ext cx="11430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5791200" y="5029200"/>
            <a:ext cx="11430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7315200" y="44196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N=2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3505200" y="53340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/>
              <a:t>poles</a:t>
            </a:r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 flipV="1">
            <a:off x="4267200" y="5105400"/>
            <a:ext cx="1219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4191000" y="5562600"/>
            <a:ext cx="1371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5492750" y="4806950"/>
            <a:ext cx="444500" cy="4445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Oval 28"/>
          <p:cNvSpPr>
            <a:spLocks noChangeArrowheads="1"/>
          </p:cNvSpPr>
          <p:nvPr/>
        </p:nvSpPr>
        <p:spPr bwMode="auto">
          <a:xfrm>
            <a:off x="5492750" y="5873750"/>
            <a:ext cx="444500" cy="4445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2"/>
          <p:cNvSpPr>
            <a:spLocks noChangeArrowheads="1"/>
          </p:cNvSpPr>
          <p:nvPr/>
        </p:nvSpPr>
        <p:spPr bwMode="auto">
          <a:xfrm>
            <a:off x="76200" y="1295400"/>
            <a:ext cx="89916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Example: </a:t>
            </a:r>
            <a:r>
              <a:rPr lang="en-US" i="1"/>
              <a:t>design a low pass filter, Butterworth, with 3dB bandwith of 500Hz and 40dB attenuation at 1000Hz.</a:t>
            </a:r>
          </a:p>
          <a:p>
            <a:pPr>
              <a:spcBef>
                <a:spcPct val="50000"/>
              </a:spcBef>
            </a:pPr>
            <a:r>
              <a:rPr lang="en-US" b="1"/>
              <a:t>Solution:  </a:t>
            </a:r>
          </a:p>
        </p:txBody>
      </p:sp>
      <p:graphicFrame>
        <p:nvGraphicFramePr>
          <p:cNvPr id="14338" name="Object 1024"/>
          <p:cNvGraphicFramePr>
            <a:graphicFrameLocks/>
          </p:cNvGraphicFramePr>
          <p:nvPr/>
        </p:nvGraphicFramePr>
        <p:xfrm>
          <a:off x="1347788" y="2033588"/>
          <a:ext cx="27844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3" imgW="1638000" imgH="203040" progId="Equation.2">
                  <p:embed/>
                </p:oleObj>
              </mc:Choice>
              <mc:Fallback>
                <p:oleObj name="Equation" r:id="rId3" imgW="1638000" imgH="203040" progId="Equation.2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2033588"/>
                        <a:ext cx="27844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4"/>
          <p:cNvSpPr>
            <a:spLocks noChangeArrowheads="1"/>
          </p:cNvSpPr>
          <p:nvPr/>
        </p:nvSpPr>
        <p:spPr bwMode="auto">
          <a:xfrm>
            <a:off x="36513" y="2590800"/>
            <a:ext cx="6459537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solve for N from the expression</a:t>
            </a:r>
          </a:p>
          <a:p>
            <a:pPr>
              <a:spcBef>
                <a:spcPct val="50000"/>
              </a:spcBef>
            </a:pPr>
            <a:endParaRPr lang="en-US" i="1"/>
          </a:p>
        </p:txBody>
      </p:sp>
      <p:graphicFrame>
        <p:nvGraphicFramePr>
          <p:cNvPr id="14339" name="Object 1025"/>
          <p:cNvGraphicFramePr>
            <a:graphicFrameLocks/>
          </p:cNvGraphicFramePr>
          <p:nvPr/>
        </p:nvGraphicFramePr>
        <p:xfrm>
          <a:off x="115888" y="3138488"/>
          <a:ext cx="319881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5" imgW="1815840" imgH="685800" progId="Equation.2">
                  <p:embed/>
                </p:oleObj>
              </mc:Choice>
              <mc:Fallback>
                <p:oleObj name="Equation" r:id="rId5" imgW="1815840" imgH="685800" progId="Equation.2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3138488"/>
                        <a:ext cx="3198812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026"/>
          <p:cNvGraphicFramePr>
            <a:graphicFrameLocks/>
          </p:cNvGraphicFramePr>
          <p:nvPr/>
        </p:nvGraphicFramePr>
        <p:xfrm>
          <a:off x="58738" y="4573588"/>
          <a:ext cx="39227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7" imgW="2044440" imgH="444240" progId="Equation.2">
                  <p:embed/>
                </p:oleObj>
              </mc:Choice>
              <mc:Fallback>
                <p:oleObj name="Equation" r:id="rId7" imgW="2044440" imgH="444240" progId="Equation.2">
                  <p:embed/>
                  <p:pic>
                    <p:nvPicPr>
                      <p:cNvPr id="0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8" y="4573588"/>
                        <a:ext cx="39227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7"/>
          <p:cNvSpPr>
            <a:spLocks noChangeArrowheads="1"/>
          </p:cNvSpPr>
          <p:nvPr/>
        </p:nvSpPr>
        <p:spPr bwMode="auto">
          <a:xfrm>
            <a:off x="152400" y="5676900"/>
            <a:ext cx="1181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poles at</a:t>
            </a:r>
          </a:p>
        </p:txBody>
      </p:sp>
      <p:graphicFrame>
        <p:nvGraphicFramePr>
          <p:cNvPr id="14341" name="Object 1027"/>
          <p:cNvGraphicFramePr>
            <a:graphicFrameLocks/>
          </p:cNvGraphicFramePr>
          <p:nvPr/>
        </p:nvGraphicFramePr>
        <p:xfrm>
          <a:off x="230188" y="6072188"/>
          <a:ext cx="43989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9" imgW="2273040" imgH="228600" progId="Equation.2">
                  <p:embed/>
                </p:oleObj>
              </mc:Choice>
              <mc:Fallback>
                <p:oleObj name="Equation" r:id="rId9" imgW="2273040" imgH="228600" progId="Equation.2">
                  <p:embed/>
                  <p:pic>
                    <p:nvPicPr>
                      <p:cNvPr id="0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6072188"/>
                        <a:ext cx="439896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7" name="Group 9"/>
          <p:cNvGrpSpPr>
            <a:grpSpLocks/>
          </p:cNvGrpSpPr>
          <p:nvPr/>
        </p:nvGrpSpPr>
        <p:grpSpPr bwMode="auto">
          <a:xfrm>
            <a:off x="5594350" y="1660525"/>
            <a:ext cx="3297238" cy="2471738"/>
            <a:chOff x="3524" y="1046"/>
            <a:chExt cx="2077" cy="1557"/>
          </a:xfrm>
        </p:grpSpPr>
        <p:pic>
          <p:nvPicPr>
            <p:cNvPr id="14349" name="Picture 10"/>
            <p:cNvPicPr>
              <a:picLocks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524" y="1046"/>
              <a:ext cx="2077" cy="1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>
              <a:off x="3880" y="1803"/>
              <a:ext cx="16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 flipV="1">
              <a:off x="4604" y="1111"/>
              <a:ext cx="0" cy="1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4352" name="Group 13"/>
            <p:cNvGrpSpPr>
              <a:grpSpLocks/>
            </p:cNvGrpSpPr>
            <p:nvPr/>
          </p:nvGrpSpPr>
          <p:grpSpPr bwMode="auto">
            <a:xfrm>
              <a:off x="3808" y="1191"/>
              <a:ext cx="688" cy="1224"/>
              <a:chOff x="3808" y="1191"/>
              <a:chExt cx="688" cy="1224"/>
            </a:xfrm>
          </p:grpSpPr>
          <p:sp>
            <p:nvSpPr>
              <p:cNvPr id="14353" name="Oval 14"/>
              <p:cNvSpPr>
                <a:spLocks noChangeArrowheads="1"/>
              </p:cNvSpPr>
              <p:nvPr/>
            </p:nvSpPr>
            <p:spPr bwMode="auto">
              <a:xfrm>
                <a:off x="4368" y="1191"/>
                <a:ext cx="128" cy="1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4" name="Oval 15"/>
              <p:cNvSpPr>
                <a:spLocks noChangeArrowheads="1"/>
              </p:cNvSpPr>
              <p:nvPr/>
            </p:nvSpPr>
            <p:spPr bwMode="auto">
              <a:xfrm>
                <a:off x="4080" y="1299"/>
                <a:ext cx="128" cy="1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5" name="Oval 16"/>
              <p:cNvSpPr>
                <a:spLocks noChangeArrowheads="1"/>
              </p:cNvSpPr>
              <p:nvPr/>
            </p:nvSpPr>
            <p:spPr bwMode="auto">
              <a:xfrm>
                <a:off x="3876" y="1487"/>
                <a:ext cx="128" cy="1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6" name="Oval 17"/>
              <p:cNvSpPr>
                <a:spLocks noChangeArrowheads="1"/>
              </p:cNvSpPr>
              <p:nvPr/>
            </p:nvSpPr>
            <p:spPr bwMode="auto">
              <a:xfrm>
                <a:off x="3808" y="1743"/>
                <a:ext cx="128" cy="1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7" name="Oval 18"/>
              <p:cNvSpPr>
                <a:spLocks noChangeArrowheads="1"/>
              </p:cNvSpPr>
              <p:nvPr/>
            </p:nvSpPr>
            <p:spPr bwMode="auto">
              <a:xfrm>
                <a:off x="3880" y="1991"/>
                <a:ext cx="128" cy="1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8" name="Oval 19"/>
              <p:cNvSpPr>
                <a:spLocks noChangeArrowheads="1"/>
              </p:cNvSpPr>
              <p:nvPr/>
            </p:nvSpPr>
            <p:spPr bwMode="auto">
              <a:xfrm>
                <a:off x="4084" y="2183"/>
                <a:ext cx="128" cy="1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Oval 20"/>
              <p:cNvSpPr>
                <a:spLocks noChangeArrowheads="1"/>
              </p:cNvSpPr>
              <p:nvPr/>
            </p:nvSpPr>
            <p:spPr bwMode="auto">
              <a:xfrm>
                <a:off x="4368" y="2295"/>
                <a:ext cx="128" cy="1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14348" name="Picture 21"/>
          <p:cNvPicPr>
            <a:picLocks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675313" y="4081463"/>
            <a:ext cx="3467100" cy="259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342" name="Object 1028"/>
          <p:cNvGraphicFramePr>
            <a:graphicFrameLocks/>
          </p:cNvGraphicFramePr>
          <p:nvPr/>
        </p:nvGraphicFramePr>
        <p:xfrm>
          <a:off x="4935538" y="4256088"/>
          <a:ext cx="10033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13" imgW="558720" imgH="203040" progId="Equation.2">
                  <p:embed/>
                </p:oleObj>
              </mc:Choice>
              <mc:Fallback>
                <p:oleObj name="Equation" r:id="rId13" imgW="558720" imgH="203040" progId="Equation.2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4256088"/>
                        <a:ext cx="10033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029"/>
          <p:cNvGraphicFramePr>
            <a:graphicFrameLocks/>
          </p:cNvGraphicFramePr>
          <p:nvPr/>
        </p:nvGraphicFramePr>
        <p:xfrm>
          <a:off x="8542338" y="6523038"/>
          <a:ext cx="27781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15" imgW="164880" imgH="164880" progId="Equation.2">
                  <p:embed/>
                </p:oleObj>
              </mc:Choice>
              <mc:Fallback>
                <p:oleObj name="Equation" r:id="rId15" imgW="164880" imgH="164880" progId="Equation.2">
                  <p:embed/>
                  <p:pic>
                    <p:nvPicPr>
                      <p:cNvPr id="0" name="Object 102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2338" y="6523038"/>
                        <a:ext cx="277812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Rectangle 2"/>
          <p:cNvSpPr>
            <a:spLocks noChangeArrowheads="1"/>
          </p:cNvSpPr>
          <p:nvPr/>
        </p:nvSpPr>
        <p:spPr bwMode="auto">
          <a:xfrm>
            <a:off x="38100" y="38100"/>
            <a:ext cx="88773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Chebychev Filters.</a:t>
            </a:r>
          </a:p>
          <a:p>
            <a:pPr>
              <a:spcBef>
                <a:spcPct val="50000"/>
              </a:spcBef>
            </a:pPr>
            <a:r>
              <a:rPr lang="en-US" i="1"/>
              <a:t>Based on </a:t>
            </a:r>
            <a:r>
              <a:rPr lang="en-US" i="1" u="sng"/>
              <a:t>Chebychev Polynomials</a:t>
            </a:r>
            <a:r>
              <a:rPr lang="en-US" i="1"/>
              <a:t>:</a:t>
            </a:r>
          </a:p>
        </p:txBody>
      </p:sp>
      <p:graphicFrame>
        <p:nvGraphicFramePr>
          <p:cNvPr id="15362" name="Object 0"/>
          <p:cNvGraphicFramePr>
            <a:graphicFrameLocks/>
          </p:cNvGraphicFramePr>
          <p:nvPr/>
        </p:nvGraphicFramePr>
        <p:xfrm>
          <a:off x="3697288" y="388938"/>
          <a:ext cx="25066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1396800" imgH="279360" progId="Equation.2">
                  <p:embed/>
                </p:oleObj>
              </mc:Choice>
              <mc:Fallback>
                <p:oleObj name="Equation" r:id="rId3" imgW="1396800" imgH="279360" progId="Equation.2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388938"/>
                        <a:ext cx="25066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"/>
          <p:cNvGraphicFramePr>
            <a:graphicFrameLocks/>
          </p:cNvGraphicFramePr>
          <p:nvPr/>
        </p:nvGraphicFramePr>
        <p:xfrm>
          <a:off x="128588" y="890588"/>
          <a:ext cx="4429125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5" imgW="2819160" imgH="1257120" progId="Equation.2">
                  <p:embed/>
                </p:oleObj>
              </mc:Choice>
              <mc:Fallback>
                <p:oleObj name="Equation" r:id="rId5" imgW="2819160" imgH="1257120" progId="Equation.2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890588"/>
                        <a:ext cx="4429125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1" name="Group 5"/>
          <p:cNvGrpSpPr>
            <a:grpSpLocks/>
          </p:cNvGrpSpPr>
          <p:nvPr/>
        </p:nvGrpSpPr>
        <p:grpSpPr bwMode="auto">
          <a:xfrm>
            <a:off x="4725988" y="862013"/>
            <a:ext cx="3389312" cy="2224087"/>
            <a:chOff x="2977" y="543"/>
            <a:chExt cx="2135" cy="1401"/>
          </a:xfrm>
        </p:grpSpPr>
        <p:pic>
          <p:nvPicPr>
            <p:cNvPr id="15380" name="Picture 6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133" y="543"/>
              <a:ext cx="1979" cy="1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5368" name="Object 6"/>
            <p:cNvGraphicFramePr>
              <a:graphicFrameLocks/>
            </p:cNvGraphicFramePr>
            <p:nvPr/>
          </p:nvGraphicFramePr>
          <p:xfrm>
            <a:off x="2977" y="605"/>
            <a:ext cx="302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8" name="Equation" r:id="rId8" imgW="368280" imgH="203040" progId="Equation.2">
                    <p:embed/>
                  </p:oleObj>
                </mc:Choice>
                <mc:Fallback>
                  <p:oleObj name="Equation" r:id="rId8" imgW="368280" imgH="203040" progId="Equation.2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7" y="605"/>
                          <a:ext cx="302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7"/>
            <p:cNvGraphicFramePr>
              <a:graphicFrameLocks/>
            </p:cNvGraphicFramePr>
            <p:nvPr/>
          </p:nvGraphicFramePr>
          <p:xfrm>
            <a:off x="4848" y="1807"/>
            <a:ext cx="15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9" name="Equation" r:id="rId10" imgW="126720" imgH="126720" progId="Equation.2">
                    <p:embed/>
                  </p:oleObj>
                </mc:Choice>
                <mc:Fallback>
                  <p:oleObj name="Equation" r:id="rId10" imgW="126720" imgH="126720" progId="Equation.2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807"/>
                          <a:ext cx="15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1" name="Line 9"/>
            <p:cNvSpPr>
              <a:spLocks noChangeShapeType="1"/>
            </p:cNvSpPr>
            <p:nvPr/>
          </p:nvSpPr>
          <p:spPr bwMode="auto">
            <a:xfrm>
              <a:off x="3394" y="1331"/>
              <a:ext cx="15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2" name="Line 10"/>
            <p:cNvSpPr>
              <a:spLocks noChangeShapeType="1"/>
            </p:cNvSpPr>
            <p:nvPr/>
          </p:nvSpPr>
          <p:spPr bwMode="auto">
            <a:xfrm>
              <a:off x="3390" y="1059"/>
              <a:ext cx="1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93663" y="3090863"/>
            <a:ext cx="89916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u="sng"/>
              <a:t>Property of Chenychev Polynomials:</a:t>
            </a:r>
            <a:endParaRPr lang="en-US" i="1"/>
          </a:p>
          <a:p>
            <a:pPr>
              <a:spcBef>
                <a:spcPct val="50000"/>
              </a:spcBef>
            </a:pPr>
            <a:r>
              <a:rPr lang="en-US" i="1"/>
              <a:t>within the interval                             Chebychev polynomials have</a:t>
            </a:r>
            <a:r>
              <a:rPr lang="en-US" i="1" u="sng"/>
              <a:t> least maximum deviation</a:t>
            </a:r>
            <a:r>
              <a:rPr lang="en-US" i="1"/>
              <a:t> from 0 compared to polynomials of the</a:t>
            </a:r>
            <a:r>
              <a:rPr lang="en-US" i="1" u="sng"/>
              <a:t> same degree</a:t>
            </a:r>
            <a:r>
              <a:rPr lang="en-US" i="1"/>
              <a:t> and</a:t>
            </a:r>
            <a:r>
              <a:rPr lang="en-US" i="1" u="sng"/>
              <a:t> same highest order coefficient                   </a:t>
            </a:r>
          </a:p>
        </p:txBody>
      </p:sp>
      <p:graphicFrame>
        <p:nvGraphicFramePr>
          <p:cNvPr id="15364" name="Object 2"/>
          <p:cNvGraphicFramePr>
            <a:graphicFrameLocks/>
          </p:cNvGraphicFramePr>
          <p:nvPr/>
        </p:nvGraphicFramePr>
        <p:xfrm>
          <a:off x="2000250" y="3505200"/>
          <a:ext cx="1404938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12" imgW="749160" imgH="152280" progId="Equation.2">
                  <p:embed/>
                </p:oleObj>
              </mc:Choice>
              <mc:Fallback>
                <p:oleObj name="Equation" r:id="rId12" imgW="749160" imgH="152280" progId="Equation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505200"/>
                        <a:ext cx="1404938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"/>
          <p:cNvGraphicFramePr>
            <a:graphicFrameLocks/>
          </p:cNvGraphicFramePr>
          <p:nvPr/>
        </p:nvGraphicFramePr>
        <p:xfrm>
          <a:off x="4356100" y="5486400"/>
          <a:ext cx="17938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14" imgW="1028520" imgH="228600" progId="Equation.2">
                  <p:embed/>
                </p:oleObj>
              </mc:Choice>
              <mc:Fallback>
                <p:oleObj name="Equation" r:id="rId14" imgW="1028520" imgH="228600" progId="Equation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486400"/>
                        <a:ext cx="17938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4"/>
          <p:cNvGraphicFramePr>
            <a:graphicFrameLocks/>
          </p:cNvGraphicFramePr>
          <p:nvPr/>
        </p:nvGraphicFramePr>
        <p:xfrm>
          <a:off x="4241800" y="4305300"/>
          <a:ext cx="34083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16" imgW="1562040" imgH="228600" progId="Equation.2">
                  <p:embed/>
                </p:oleObj>
              </mc:Choice>
              <mc:Fallback>
                <p:oleObj name="Equation" r:id="rId16" imgW="1562040" imgH="2286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4305300"/>
                        <a:ext cx="34083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3" name="Group 15"/>
          <p:cNvGrpSpPr>
            <a:grpSpLocks/>
          </p:cNvGrpSpPr>
          <p:nvPr/>
        </p:nvGrpSpPr>
        <p:grpSpPr bwMode="auto">
          <a:xfrm>
            <a:off x="227013" y="4178300"/>
            <a:ext cx="3333750" cy="2544763"/>
            <a:chOff x="143" y="2632"/>
            <a:chExt cx="2100" cy="1603"/>
          </a:xfrm>
        </p:grpSpPr>
        <p:pic>
          <p:nvPicPr>
            <p:cNvPr id="15376" name="Picture 16"/>
            <p:cNvPicPr>
              <a:picLocks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143" y="2632"/>
              <a:ext cx="2100" cy="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377" name="Group 17"/>
            <p:cNvGrpSpPr>
              <a:grpSpLocks/>
            </p:cNvGrpSpPr>
            <p:nvPr/>
          </p:nvGrpSpPr>
          <p:grpSpPr bwMode="auto">
            <a:xfrm>
              <a:off x="411" y="3387"/>
              <a:ext cx="1624" cy="848"/>
              <a:chOff x="411" y="3387"/>
              <a:chExt cx="1624" cy="848"/>
            </a:xfrm>
          </p:grpSpPr>
          <p:sp>
            <p:nvSpPr>
              <p:cNvPr id="15378" name="Line 18"/>
              <p:cNvSpPr>
                <a:spLocks noChangeShapeType="1"/>
              </p:cNvSpPr>
              <p:nvPr/>
            </p:nvSpPr>
            <p:spPr bwMode="auto">
              <a:xfrm flipV="1">
                <a:off x="411" y="3387"/>
                <a:ext cx="1624" cy="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379" name="Line 19"/>
              <p:cNvSpPr>
                <a:spLocks noChangeShapeType="1"/>
              </p:cNvSpPr>
              <p:nvPr/>
            </p:nvSpPr>
            <p:spPr bwMode="auto">
              <a:xfrm flipV="1">
                <a:off x="423" y="3827"/>
                <a:ext cx="1612" cy="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graphicFrame>
            <p:nvGraphicFramePr>
              <p:cNvPr id="15367" name="Object 5"/>
              <p:cNvGraphicFramePr>
                <a:graphicFrameLocks/>
              </p:cNvGraphicFramePr>
              <p:nvPr/>
            </p:nvGraphicFramePr>
            <p:xfrm>
              <a:off x="1756" y="4084"/>
              <a:ext cx="151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3" name="Equation" r:id="rId19" imgW="126720" imgH="126720" progId="Equation.2">
                      <p:embed/>
                    </p:oleObj>
                  </mc:Choice>
                  <mc:Fallback>
                    <p:oleObj name="Equation" r:id="rId19" imgW="126720" imgH="126720" progId="Equation.2">
                      <p:embed/>
                      <p:pic>
                        <p:nvPicPr>
                          <p:cNvPr id="0" name="Object 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6" y="4084"/>
                            <a:ext cx="151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374" name="Line 21"/>
          <p:cNvSpPr>
            <a:spLocks noChangeShapeType="1"/>
          </p:cNvSpPr>
          <p:nvPr/>
        </p:nvSpPr>
        <p:spPr bwMode="auto">
          <a:xfrm flipH="1" flipV="1">
            <a:off x="3255963" y="5548313"/>
            <a:ext cx="89535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75" name="Line 22"/>
          <p:cNvSpPr>
            <a:spLocks noChangeShapeType="1"/>
          </p:cNvSpPr>
          <p:nvPr/>
        </p:nvSpPr>
        <p:spPr bwMode="auto">
          <a:xfrm flipH="1">
            <a:off x="3370263" y="4538663"/>
            <a:ext cx="70485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2"/>
          <p:cNvSpPr>
            <a:spLocks noChangeArrowheads="1"/>
          </p:cNvSpPr>
          <p:nvPr/>
        </p:nvSpPr>
        <p:spPr bwMode="auto">
          <a:xfrm>
            <a:off x="152400" y="57150"/>
            <a:ext cx="9145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Why?</a:t>
            </a:r>
            <a:r>
              <a:rPr lang="en-US" i="1"/>
              <a:t> Suppose there  exists                                              with smaller deviation then </a:t>
            </a:r>
          </a:p>
        </p:txBody>
      </p:sp>
      <p:graphicFrame>
        <p:nvGraphicFramePr>
          <p:cNvPr id="16386" name="Object 1024"/>
          <p:cNvGraphicFramePr>
            <a:graphicFrameLocks/>
          </p:cNvGraphicFramePr>
          <p:nvPr/>
        </p:nvGraphicFramePr>
        <p:xfrm>
          <a:off x="2833688" y="0"/>
          <a:ext cx="25082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3" imgW="1562040" imgH="228600" progId="Equation.2">
                  <p:embed/>
                </p:oleObj>
              </mc:Choice>
              <mc:Fallback>
                <p:oleObj name="Equation" r:id="rId3" imgW="1562040" imgH="228600" progId="Equation.2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0"/>
                        <a:ext cx="25082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025"/>
          <p:cNvGraphicFramePr>
            <a:graphicFrameLocks/>
          </p:cNvGraphicFramePr>
          <p:nvPr/>
        </p:nvGraphicFramePr>
        <p:xfrm>
          <a:off x="8040688" y="84138"/>
          <a:ext cx="5730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5" imgW="368280" imgH="203040" progId="Equation.2">
                  <p:embed/>
                </p:oleObj>
              </mc:Choice>
              <mc:Fallback>
                <p:oleObj name="Equation" r:id="rId5" imgW="368280" imgH="203040" progId="Equation.2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84138"/>
                        <a:ext cx="57308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09" name="Picture 5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81100" y="800100"/>
            <a:ext cx="314325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10" name="Picture 6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00750" y="823913"/>
            <a:ext cx="3106738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8" name="Object 1026"/>
          <p:cNvGraphicFramePr>
            <a:graphicFrameLocks/>
          </p:cNvGraphicFramePr>
          <p:nvPr/>
        </p:nvGraphicFramePr>
        <p:xfrm>
          <a:off x="401638" y="922338"/>
          <a:ext cx="62071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9" imgW="368280" imgH="203040" progId="Equation.2">
                  <p:embed/>
                </p:oleObj>
              </mc:Choice>
              <mc:Fallback>
                <p:oleObj name="Equation" r:id="rId9" imgW="368280" imgH="203040" progId="Equation.2">
                  <p:embed/>
                  <p:pic>
                    <p:nvPicPr>
                      <p:cNvPr id="0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922338"/>
                        <a:ext cx="620712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027"/>
          <p:cNvGraphicFramePr>
            <a:graphicFrameLocks/>
          </p:cNvGraphicFramePr>
          <p:nvPr/>
        </p:nvGraphicFramePr>
        <p:xfrm>
          <a:off x="563563" y="1865313"/>
          <a:ext cx="5905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11" imgW="355320" imgH="190440" progId="Equation.2">
                  <p:embed/>
                </p:oleObj>
              </mc:Choice>
              <mc:Fallback>
                <p:oleObj name="Equation" r:id="rId11" imgW="355320" imgH="190440" progId="Equation.2">
                  <p:embed/>
                  <p:pic>
                    <p:nvPicPr>
                      <p:cNvPr id="0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865313"/>
                        <a:ext cx="5905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028"/>
          <p:cNvGraphicFramePr>
            <a:graphicFrameLocks/>
          </p:cNvGraphicFramePr>
          <p:nvPr/>
        </p:nvGraphicFramePr>
        <p:xfrm>
          <a:off x="4838700" y="979488"/>
          <a:ext cx="133826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13" imgW="799920" imgH="203040" progId="Equation.2">
                  <p:embed/>
                </p:oleObj>
              </mc:Choice>
              <mc:Fallback>
                <p:oleObj name="Equation" r:id="rId13" imgW="799920" imgH="203040" progId="Equation.2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979488"/>
                        <a:ext cx="133826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1" name="Line 10"/>
          <p:cNvSpPr>
            <a:spLocks noChangeShapeType="1"/>
          </p:cNvSpPr>
          <p:nvPr/>
        </p:nvSpPr>
        <p:spPr bwMode="auto">
          <a:xfrm>
            <a:off x="762000" y="1238250"/>
            <a:ext cx="1066800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412" name="Line 11"/>
          <p:cNvSpPr>
            <a:spLocks noChangeShapeType="1"/>
          </p:cNvSpPr>
          <p:nvPr/>
        </p:nvSpPr>
        <p:spPr bwMode="auto">
          <a:xfrm flipV="1">
            <a:off x="895350" y="2133600"/>
            <a:ext cx="114300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413" name="Line 12"/>
          <p:cNvSpPr>
            <a:spLocks noChangeShapeType="1"/>
          </p:cNvSpPr>
          <p:nvPr/>
        </p:nvSpPr>
        <p:spPr bwMode="auto">
          <a:xfrm>
            <a:off x="5518150" y="13843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6391" name="Object 1029"/>
          <p:cNvGraphicFramePr>
            <a:graphicFrameLocks/>
          </p:cNvGraphicFramePr>
          <p:nvPr/>
        </p:nvGraphicFramePr>
        <p:xfrm>
          <a:off x="1093788" y="3608388"/>
          <a:ext cx="11144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15" imgW="736560" imgH="203040" progId="Equation.2">
                  <p:embed/>
                </p:oleObj>
              </mc:Choice>
              <mc:Fallback>
                <p:oleObj name="Equation" r:id="rId15" imgW="736560" imgH="203040" progId="Equation.2">
                  <p:embed/>
                  <p:pic>
                    <p:nvPicPr>
                      <p:cNvPr id="0" name="Object 102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3608388"/>
                        <a:ext cx="11144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4" name="Rectangle 14"/>
          <p:cNvSpPr>
            <a:spLocks noChangeArrowheads="1"/>
          </p:cNvSpPr>
          <p:nvPr/>
        </p:nvSpPr>
        <p:spPr bwMode="auto">
          <a:xfrm>
            <a:off x="1035050" y="3549650"/>
            <a:ext cx="1244600" cy="40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Oval 15"/>
          <p:cNvSpPr>
            <a:spLocks noChangeArrowheads="1"/>
          </p:cNvSpPr>
          <p:nvPr/>
        </p:nvSpPr>
        <p:spPr bwMode="auto">
          <a:xfrm>
            <a:off x="1492250" y="3263900"/>
            <a:ext cx="177800" cy="1587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Rectangle 16"/>
          <p:cNvSpPr>
            <a:spLocks noChangeArrowheads="1"/>
          </p:cNvSpPr>
          <p:nvPr/>
        </p:nvSpPr>
        <p:spPr bwMode="auto">
          <a:xfrm>
            <a:off x="1549400" y="463550"/>
            <a:ext cx="1244600" cy="40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2" name="Object 1030"/>
          <p:cNvGraphicFramePr>
            <a:graphicFrameLocks/>
          </p:cNvGraphicFramePr>
          <p:nvPr/>
        </p:nvGraphicFramePr>
        <p:xfrm>
          <a:off x="1627188" y="522288"/>
          <a:ext cx="11144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17" imgW="736560" imgH="203040" progId="Equation.2">
                  <p:embed/>
                </p:oleObj>
              </mc:Choice>
              <mc:Fallback>
                <p:oleObj name="Equation" r:id="rId17" imgW="736560" imgH="203040" progId="Equation.2">
                  <p:embed/>
                  <p:pic>
                    <p:nvPicPr>
                      <p:cNvPr id="0" name="Object 103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522288"/>
                        <a:ext cx="11144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7" name="Oval 18"/>
          <p:cNvSpPr>
            <a:spLocks noChangeArrowheads="1"/>
          </p:cNvSpPr>
          <p:nvPr/>
        </p:nvSpPr>
        <p:spPr bwMode="auto">
          <a:xfrm>
            <a:off x="2120900" y="958850"/>
            <a:ext cx="177800" cy="1587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Rectangle 19"/>
          <p:cNvSpPr>
            <a:spLocks noChangeArrowheads="1"/>
          </p:cNvSpPr>
          <p:nvPr/>
        </p:nvSpPr>
        <p:spPr bwMode="auto">
          <a:xfrm>
            <a:off x="2787650" y="3549650"/>
            <a:ext cx="1244600" cy="40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3" name="Object 1031"/>
          <p:cNvGraphicFramePr>
            <a:graphicFrameLocks/>
          </p:cNvGraphicFramePr>
          <p:nvPr/>
        </p:nvGraphicFramePr>
        <p:xfrm>
          <a:off x="2846388" y="3608388"/>
          <a:ext cx="11144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19" imgW="736560" imgH="203040" progId="Equation.2">
                  <p:embed/>
                </p:oleObj>
              </mc:Choice>
              <mc:Fallback>
                <p:oleObj name="Equation" r:id="rId19" imgW="736560" imgH="203040" progId="Equation.2">
                  <p:embed/>
                  <p:pic>
                    <p:nvPicPr>
                      <p:cNvPr id="0" name="Object 103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3608388"/>
                        <a:ext cx="11144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9" name="Oval 21"/>
          <p:cNvSpPr>
            <a:spLocks noChangeArrowheads="1"/>
          </p:cNvSpPr>
          <p:nvPr/>
        </p:nvSpPr>
        <p:spPr bwMode="auto">
          <a:xfrm>
            <a:off x="3321050" y="3244850"/>
            <a:ext cx="177800" cy="1587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4" name="Object 1032"/>
          <p:cNvGraphicFramePr>
            <a:graphicFrameLocks/>
          </p:cNvGraphicFramePr>
          <p:nvPr/>
        </p:nvGraphicFramePr>
        <p:xfrm>
          <a:off x="1195388" y="3195638"/>
          <a:ext cx="2524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21" imgW="152280" imgH="152280" progId="Equation.2">
                  <p:embed/>
                </p:oleObj>
              </mc:Choice>
              <mc:Fallback>
                <p:oleObj name="Equation" r:id="rId21" imgW="152280" imgH="152280" progId="Equation.2">
                  <p:embed/>
                  <p:pic>
                    <p:nvPicPr>
                      <p:cNvPr id="0" name="Object 1032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195638"/>
                        <a:ext cx="2524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033"/>
          <p:cNvGraphicFramePr>
            <a:graphicFrameLocks/>
          </p:cNvGraphicFramePr>
          <p:nvPr/>
        </p:nvGraphicFramePr>
        <p:xfrm>
          <a:off x="2071688" y="1195388"/>
          <a:ext cx="2524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23" imgW="152280" imgH="152280" progId="Equation.2">
                  <p:embed/>
                </p:oleObj>
              </mc:Choice>
              <mc:Fallback>
                <p:oleObj name="Equation" r:id="rId23" imgW="152280" imgH="152280" progId="Equation.2">
                  <p:embed/>
                  <p:pic>
                    <p:nvPicPr>
                      <p:cNvPr id="0" name="Object 1033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195388"/>
                        <a:ext cx="2524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0" name="Rectangle 24"/>
          <p:cNvSpPr>
            <a:spLocks noChangeArrowheads="1"/>
          </p:cNvSpPr>
          <p:nvPr/>
        </p:nvSpPr>
        <p:spPr bwMode="auto">
          <a:xfrm>
            <a:off x="3282950" y="501650"/>
            <a:ext cx="1244600" cy="40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6" name="Object 1034"/>
          <p:cNvGraphicFramePr>
            <a:graphicFrameLocks/>
          </p:cNvGraphicFramePr>
          <p:nvPr/>
        </p:nvGraphicFramePr>
        <p:xfrm>
          <a:off x="3341688" y="560388"/>
          <a:ext cx="11144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25" imgW="736560" imgH="203040" progId="Equation.2">
                  <p:embed/>
                </p:oleObj>
              </mc:Choice>
              <mc:Fallback>
                <p:oleObj name="Equation" r:id="rId25" imgW="736560" imgH="203040" progId="Equation.2">
                  <p:embed/>
                  <p:pic>
                    <p:nvPicPr>
                      <p:cNvPr id="0" name="Object 1034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560388"/>
                        <a:ext cx="11144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1" name="Oval 26"/>
          <p:cNvSpPr>
            <a:spLocks noChangeArrowheads="1"/>
          </p:cNvSpPr>
          <p:nvPr/>
        </p:nvSpPr>
        <p:spPr bwMode="auto">
          <a:xfrm>
            <a:off x="3911600" y="996950"/>
            <a:ext cx="177800" cy="1587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7" name="Object 1035"/>
          <p:cNvGraphicFramePr>
            <a:graphicFrameLocks/>
          </p:cNvGraphicFramePr>
          <p:nvPr/>
        </p:nvGraphicFramePr>
        <p:xfrm>
          <a:off x="4062413" y="1233488"/>
          <a:ext cx="263525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27" imgW="164880" imgH="152280" progId="Equation.2">
                  <p:embed/>
                </p:oleObj>
              </mc:Choice>
              <mc:Fallback>
                <p:oleObj name="Equation" r:id="rId27" imgW="164880" imgH="152280" progId="Equation.2">
                  <p:embed/>
                  <p:pic>
                    <p:nvPicPr>
                      <p:cNvPr id="0" name="Object 1035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1233488"/>
                        <a:ext cx="263525" cy="24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2" name="Oval 28"/>
          <p:cNvSpPr>
            <a:spLocks noChangeArrowheads="1"/>
          </p:cNvSpPr>
          <p:nvPr/>
        </p:nvSpPr>
        <p:spPr bwMode="auto">
          <a:xfrm>
            <a:off x="6318250" y="1809750"/>
            <a:ext cx="177800" cy="1587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3" name="Oval 29"/>
          <p:cNvSpPr>
            <a:spLocks noChangeArrowheads="1"/>
          </p:cNvSpPr>
          <p:nvPr/>
        </p:nvSpPr>
        <p:spPr bwMode="auto">
          <a:xfrm>
            <a:off x="6921500" y="3232150"/>
            <a:ext cx="177800" cy="1587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Oval 30"/>
          <p:cNvSpPr>
            <a:spLocks noChangeArrowheads="1"/>
          </p:cNvSpPr>
          <p:nvPr/>
        </p:nvSpPr>
        <p:spPr bwMode="auto">
          <a:xfrm>
            <a:off x="8172450" y="1358900"/>
            <a:ext cx="177800" cy="1587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Oval 31"/>
          <p:cNvSpPr>
            <a:spLocks noChangeArrowheads="1"/>
          </p:cNvSpPr>
          <p:nvPr/>
        </p:nvSpPr>
        <p:spPr bwMode="auto">
          <a:xfrm>
            <a:off x="8699500" y="2489200"/>
            <a:ext cx="177800" cy="1587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8" name="Object 1036"/>
          <p:cNvGraphicFramePr>
            <a:graphicFrameLocks/>
          </p:cNvGraphicFramePr>
          <p:nvPr/>
        </p:nvGraphicFramePr>
        <p:xfrm>
          <a:off x="6453188" y="1500188"/>
          <a:ext cx="2524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29" imgW="152280" imgH="152280" progId="Equation.2">
                  <p:embed/>
                </p:oleObj>
              </mc:Choice>
              <mc:Fallback>
                <p:oleObj name="Equation" r:id="rId29" imgW="152280" imgH="152280" progId="Equation.2">
                  <p:embed/>
                  <p:pic>
                    <p:nvPicPr>
                      <p:cNvPr id="0" name="Object 1036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1500188"/>
                        <a:ext cx="2524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037"/>
          <p:cNvGraphicFramePr>
            <a:graphicFrameLocks/>
          </p:cNvGraphicFramePr>
          <p:nvPr/>
        </p:nvGraphicFramePr>
        <p:xfrm>
          <a:off x="6910388" y="3500438"/>
          <a:ext cx="2524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31" imgW="152280" imgH="152280" progId="Equation.2">
                  <p:embed/>
                </p:oleObj>
              </mc:Choice>
              <mc:Fallback>
                <p:oleObj name="Equation" r:id="rId31" imgW="152280" imgH="152280" progId="Equation.2">
                  <p:embed/>
                  <p:pic>
                    <p:nvPicPr>
                      <p:cNvPr id="0" name="Object 1037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3500438"/>
                        <a:ext cx="2524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038"/>
          <p:cNvGraphicFramePr>
            <a:graphicFrameLocks/>
          </p:cNvGraphicFramePr>
          <p:nvPr/>
        </p:nvGraphicFramePr>
        <p:xfrm>
          <a:off x="3595688" y="3214688"/>
          <a:ext cx="2524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33" imgW="152280" imgH="152280" progId="Equation.2">
                  <p:embed/>
                </p:oleObj>
              </mc:Choice>
              <mc:Fallback>
                <p:oleObj name="Equation" r:id="rId33" imgW="152280" imgH="152280" progId="Equation.2">
                  <p:embed/>
                  <p:pic>
                    <p:nvPicPr>
                      <p:cNvPr id="0" name="Object 1038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3214688"/>
                        <a:ext cx="2524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039"/>
          <p:cNvGraphicFramePr>
            <a:graphicFrameLocks/>
          </p:cNvGraphicFramePr>
          <p:nvPr/>
        </p:nvGraphicFramePr>
        <p:xfrm>
          <a:off x="8167688" y="1652588"/>
          <a:ext cx="2524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35" imgW="152280" imgH="152280" progId="Equation.2">
                  <p:embed/>
                </p:oleObj>
              </mc:Choice>
              <mc:Fallback>
                <p:oleObj name="Equation" r:id="rId35" imgW="152280" imgH="152280" progId="Equation.2">
                  <p:embed/>
                  <p:pic>
                    <p:nvPicPr>
                      <p:cNvPr id="0" name="Object 1039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688" y="1652588"/>
                        <a:ext cx="2524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040"/>
          <p:cNvGraphicFramePr>
            <a:graphicFrameLocks/>
          </p:cNvGraphicFramePr>
          <p:nvPr/>
        </p:nvGraphicFramePr>
        <p:xfrm>
          <a:off x="8837613" y="2249488"/>
          <a:ext cx="263525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37" imgW="164880" imgH="152280" progId="Equation.2">
                  <p:embed/>
                </p:oleObj>
              </mc:Choice>
              <mc:Fallback>
                <p:oleObj name="Equation" r:id="rId37" imgW="164880" imgH="152280" progId="Equation.2">
                  <p:embed/>
                  <p:pic>
                    <p:nvPicPr>
                      <p:cNvPr id="0" name="Object 1040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7613" y="2249488"/>
                        <a:ext cx="263525" cy="24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26" name="Group 37"/>
          <p:cNvGrpSpPr>
            <a:grpSpLocks/>
          </p:cNvGrpSpPr>
          <p:nvPr/>
        </p:nvGrpSpPr>
        <p:grpSpPr bwMode="auto">
          <a:xfrm>
            <a:off x="6559550" y="1697038"/>
            <a:ext cx="412750" cy="379412"/>
            <a:chOff x="4132" y="1069"/>
            <a:chExt cx="260" cy="239"/>
          </a:xfrm>
        </p:grpSpPr>
        <p:graphicFrame>
          <p:nvGraphicFramePr>
            <p:cNvPr id="16407" name="Object 1045"/>
            <p:cNvGraphicFramePr>
              <a:graphicFrameLocks/>
            </p:cNvGraphicFramePr>
            <p:nvPr/>
          </p:nvGraphicFramePr>
          <p:xfrm>
            <a:off x="4153" y="1069"/>
            <a:ext cx="23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9" name="Equation" r:id="rId39" imgW="139680" imgH="139680" progId="Equation.2">
                    <p:embed/>
                  </p:oleObj>
                </mc:Choice>
                <mc:Fallback>
                  <p:oleObj name="Equation" r:id="rId39" imgW="139680" imgH="139680" progId="Equation.2">
                    <p:embed/>
                    <p:pic>
                      <p:nvPicPr>
                        <p:cNvPr id="0" name="Object 10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" y="1069"/>
                          <a:ext cx="239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1" name="Rectangle 39"/>
            <p:cNvSpPr>
              <a:spLocks noChangeArrowheads="1"/>
            </p:cNvSpPr>
            <p:nvPr/>
          </p:nvSpPr>
          <p:spPr bwMode="auto">
            <a:xfrm>
              <a:off x="4132" y="1108"/>
              <a:ext cx="244" cy="1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7" name="Group 40"/>
          <p:cNvGrpSpPr>
            <a:grpSpLocks/>
          </p:cNvGrpSpPr>
          <p:nvPr/>
        </p:nvGrpSpPr>
        <p:grpSpPr bwMode="auto">
          <a:xfrm>
            <a:off x="8026400" y="935038"/>
            <a:ext cx="412750" cy="379412"/>
            <a:chOff x="5056" y="589"/>
            <a:chExt cx="260" cy="239"/>
          </a:xfrm>
        </p:grpSpPr>
        <p:graphicFrame>
          <p:nvGraphicFramePr>
            <p:cNvPr id="16406" name="Object 1044"/>
            <p:cNvGraphicFramePr>
              <a:graphicFrameLocks/>
            </p:cNvGraphicFramePr>
            <p:nvPr/>
          </p:nvGraphicFramePr>
          <p:xfrm>
            <a:off x="5077" y="589"/>
            <a:ext cx="23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0" name="Equation" r:id="rId41" imgW="139680" imgH="139680" progId="Equation.2">
                    <p:embed/>
                  </p:oleObj>
                </mc:Choice>
                <mc:Fallback>
                  <p:oleObj name="Equation" r:id="rId41" imgW="139680" imgH="139680" progId="Equation.2">
                    <p:embed/>
                    <p:pic>
                      <p:nvPicPr>
                        <p:cNvPr id="0" name="Object 10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7" y="589"/>
                          <a:ext cx="239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0" name="Rectangle 42"/>
            <p:cNvSpPr>
              <a:spLocks noChangeArrowheads="1"/>
            </p:cNvSpPr>
            <p:nvPr/>
          </p:nvSpPr>
          <p:spPr bwMode="auto">
            <a:xfrm>
              <a:off x="5056" y="628"/>
              <a:ext cx="244" cy="1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8" name="Group 43"/>
          <p:cNvGrpSpPr>
            <a:grpSpLocks/>
          </p:cNvGrpSpPr>
          <p:nvPr/>
        </p:nvGrpSpPr>
        <p:grpSpPr bwMode="auto">
          <a:xfrm>
            <a:off x="6826250" y="2787650"/>
            <a:ext cx="384175" cy="349250"/>
            <a:chOff x="4300" y="1756"/>
            <a:chExt cx="242" cy="220"/>
          </a:xfrm>
        </p:grpSpPr>
        <p:graphicFrame>
          <p:nvGraphicFramePr>
            <p:cNvPr id="16405" name="Object 1043"/>
            <p:cNvGraphicFramePr>
              <a:graphicFrameLocks/>
            </p:cNvGraphicFramePr>
            <p:nvPr/>
          </p:nvGraphicFramePr>
          <p:xfrm>
            <a:off x="4309" y="1795"/>
            <a:ext cx="233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1" name="Equation" r:id="rId43" imgW="139680" imgH="75960" progId="Equation.2">
                    <p:embed/>
                  </p:oleObj>
                </mc:Choice>
                <mc:Fallback>
                  <p:oleObj name="Equation" r:id="rId43" imgW="139680" imgH="75960" progId="Equation.2">
                    <p:embed/>
                    <p:pic>
                      <p:nvPicPr>
                        <p:cNvPr id="0" name="Object 10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1795"/>
                          <a:ext cx="233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9" name="Rectangle 45"/>
            <p:cNvSpPr>
              <a:spLocks noChangeArrowheads="1"/>
            </p:cNvSpPr>
            <p:nvPr/>
          </p:nvSpPr>
          <p:spPr bwMode="auto">
            <a:xfrm>
              <a:off x="4300" y="1756"/>
              <a:ext cx="232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29" name="Line 46"/>
          <p:cNvSpPr>
            <a:spLocks noChangeShapeType="1"/>
          </p:cNvSpPr>
          <p:nvPr/>
        </p:nvSpPr>
        <p:spPr bwMode="auto">
          <a:xfrm>
            <a:off x="6407150" y="2432050"/>
            <a:ext cx="2393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6430" name="Group 47"/>
          <p:cNvGrpSpPr>
            <a:grpSpLocks/>
          </p:cNvGrpSpPr>
          <p:nvPr/>
        </p:nvGrpSpPr>
        <p:grpSpPr bwMode="auto">
          <a:xfrm>
            <a:off x="8250238" y="2012950"/>
            <a:ext cx="384175" cy="349250"/>
            <a:chOff x="5197" y="1268"/>
            <a:chExt cx="242" cy="220"/>
          </a:xfrm>
        </p:grpSpPr>
        <p:graphicFrame>
          <p:nvGraphicFramePr>
            <p:cNvPr id="16404" name="Object 1042"/>
            <p:cNvGraphicFramePr>
              <a:graphicFrameLocks/>
            </p:cNvGraphicFramePr>
            <p:nvPr/>
          </p:nvGraphicFramePr>
          <p:xfrm>
            <a:off x="5206" y="1307"/>
            <a:ext cx="233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2" name="Equation" r:id="rId45" imgW="139680" imgH="75960" progId="Equation.2">
                    <p:embed/>
                  </p:oleObj>
                </mc:Choice>
                <mc:Fallback>
                  <p:oleObj name="Equation" r:id="rId45" imgW="139680" imgH="75960" progId="Equation.2">
                    <p:embed/>
                    <p:pic>
                      <p:nvPicPr>
                        <p:cNvPr id="0" name="Object 10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6" y="1307"/>
                          <a:ext cx="233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8" name="Rectangle 49"/>
            <p:cNvSpPr>
              <a:spLocks noChangeArrowheads="1"/>
            </p:cNvSpPr>
            <p:nvPr/>
          </p:nvSpPr>
          <p:spPr bwMode="auto">
            <a:xfrm>
              <a:off x="5197" y="1268"/>
              <a:ext cx="232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31" name="Group 50"/>
          <p:cNvGrpSpPr>
            <a:grpSpLocks/>
          </p:cNvGrpSpPr>
          <p:nvPr/>
        </p:nvGrpSpPr>
        <p:grpSpPr bwMode="auto">
          <a:xfrm>
            <a:off x="8248650" y="3048000"/>
            <a:ext cx="666750" cy="862013"/>
            <a:chOff x="5196" y="1920"/>
            <a:chExt cx="420" cy="543"/>
          </a:xfrm>
        </p:grpSpPr>
        <p:sp>
          <p:nvSpPr>
            <p:cNvPr id="16446" name="Rectangle 51"/>
            <p:cNvSpPr>
              <a:spLocks noChangeArrowheads="1"/>
            </p:cNvSpPr>
            <p:nvPr/>
          </p:nvSpPr>
          <p:spPr bwMode="auto">
            <a:xfrm>
              <a:off x="5196" y="2232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root</a:t>
              </a:r>
            </a:p>
          </p:txBody>
        </p:sp>
        <p:sp>
          <p:nvSpPr>
            <p:cNvPr id="16447" name="Line 52"/>
            <p:cNvSpPr>
              <a:spLocks noChangeShapeType="1"/>
            </p:cNvSpPr>
            <p:nvPr/>
          </p:nvSpPr>
          <p:spPr bwMode="auto">
            <a:xfrm flipV="1">
              <a:off x="5352" y="1920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432" name="Group 53"/>
          <p:cNvGrpSpPr>
            <a:grpSpLocks/>
          </p:cNvGrpSpPr>
          <p:nvPr/>
        </p:nvGrpSpPr>
        <p:grpSpPr bwMode="auto">
          <a:xfrm>
            <a:off x="6362700" y="3067050"/>
            <a:ext cx="666750" cy="862013"/>
            <a:chOff x="4008" y="1932"/>
            <a:chExt cx="420" cy="543"/>
          </a:xfrm>
        </p:grpSpPr>
        <p:sp>
          <p:nvSpPr>
            <p:cNvPr id="16444" name="Rectangle 54"/>
            <p:cNvSpPr>
              <a:spLocks noChangeArrowheads="1"/>
            </p:cNvSpPr>
            <p:nvPr/>
          </p:nvSpPr>
          <p:spPr bwMode="auto">
            <a:xfrm>
              <a:off x="4008" y="2244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root</a:t>
              </a:r>
            </a:p>
          </p:txBody>
        </p:sp>
        <p:sp>
          <p:nvSpPr>
            <p:cNvPr id="16445" name="Line 55"/>
            <p:cNvSpPr>
              <a:spLocks noChangeShapeType="1"/>
            </p:cNvSpPr>
            <p:nvPr/>
          </p:nvSpPr>
          <p:spPr bwMode="auto">
            <a:xfrm flipV="1">
              <a:off x="4164" y="1932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433" name="Group 56"/>
          <p:cNvGrpSpPr>
            <a:grpSpLocks/>
          </p:cNvGrpSpPr>
          <p:nvPr/>
        </p:nvGrpSpPr>
        <p:grpSpPr bwMode="auto">
          <a:xfrm>
            <a:off x="7372350" y="3028950"/>
            <a:ext cx="666750" cy="862013"/>
            <a:chOff x="4644" y="1908"/>
            <a:chExt cx="420" cy="543"/>
          </a:xfrm>
        </p:grpSpPr>
        <p:sp>
          <p:nvSpPr>
            <p:cNvPr id="16442" name="Rectangle 57"/>
            <p:cNvSpPr>
              <a:spLocks noChangeArrowheads="1"/>
            </p:cNvSpPr>
            <p:nvPr/>
          </p:nvSpPr>
          <p:spPr bwMode="auto">
            <a:xfrm>
              <a:off x="4644" y="2220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root</a:t>
              </a:r>
            </a:p>
          </p:txBody>
        </p:sp>
        <p:sp>
          <p:nvSpPr>
            <p:cNvPr id="16443" name="Line 58"/>
            <p:cNvSpPr>
              <a:spLocks noChangeShapeType="1"/>
            </p:cNvSpPr>
            <p:nvPr/>
          </p:nvSpPr>
          <p:spPr bwMode="auto">
            <a:xfrm flipV="1">
              <a:off x="4800" y="1908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434" name="Rectangle 59"/>
          <p:cNvSpPr>
            <a:spLocks noChangeArrowheads="1"/>
          </p:cNvSpPr>
          <p:nvPr/>
        </p:nvSpPr>
        <p:spPr bwMode="auto">
          <a:xfrm>
            <a:off x="209550" y="4419600"/>
            <a:ext cx="88011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But:                                                                                         </a:t>
            </a:r>
            <a:r>
              <a:rPr lang="en-US" i="1"/>
              <a:t>has degree 2 …  </a:t>
            </a:r>
          </a:p>
          <a:p>
            <a:pPr>
              <a:spcBef>
                <a:spcPct val="50000"/>
              </a:spcBef>
            </a:pPr>
            <a:endParaRPr lang="en-US" i="1"/>
          </a:p>
          <a:p>
            <a:pPr>
              <a:spcBef>
                <a:spcPct val="50000"/>
              </a:spcBef>
            </a:pPr>
            <a:r>
              <a:rPr lang="en-US" i="1"/>
              <a:t>					      …    and </a:t>
            </a:r>
            <a:r>
              <a:rPr lang="en-US" i="1" u="sng"/>
              <a:t>it cannot have  three roots!!!</a:t>
            </a:r>
          </a:p>
        </p:txBody>
      </p:sp>
      <p:graphicFrame>
        <p:nvGraphicFramePr>
          <p:cNvPr id="16403" name="Object 1041"/>
          <p:cNvGraphicFramePr>
            <a:graphicFrameLocks/>
          </p:cNvGraphicFramePr>
          <p:nvPr/>
        </p:nvGraphicFramePr>
        <p:xfrm>
          <a:off x="890588" y="4414838"/>
          <a:ext cx="468153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Equation" r:id="rId47" imgW="2666880" imgH="228600" progId="Equation.2">
                  <p:embed/>
                </p:oleObj>
              </mc:Choice>
              <mc:Fallback>
                <p:oleObj name="Equation" r:id="rId47" imgW="2666880" imgH="228600" progId="Equation.2">
                  <p:embed/>
                  <p:pic>
                    <p:nvPicPr>
                      <p:cNvPr id="0" name="Object 1041"/>
                      <p:cNvPicPr>
                        <a:picLocks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4414838"/>
                        <a:ext cx="4681537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5" name="Line 61"/>
          <p:cNvSpPr>
            <a:spLocks noChangeShapeType="1"/>
          </p:cNvSpPr>
          <p:nvPr/>
        </p:nvSpPr>
        <p:spPr bwMode="auto">
          <a:xfrm flipV="1">
            <a:off x="2514600" y="4400550"/>
            <a:ext cx="41910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436" name="Line 62"/>
          <p:cNvSpPr>
            <a:spLocks noChangeShapeType="1"/>
          </p:cNvSpPr>
          <p:nvPr/>
        </p:nvSpPr>
        <p:spPr bwMode="auto">
          <a:xfrm flipV="1">
            <a:off x="4648200" y="4400550"/>
            <a:ext cx="41910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437" name="Line 63"/>
          <p:cNvSpPr>
            <a:spLocks noChangeShapeType="1"/>
          </p:cNvSpPr>
          <p:nvPr/>
        </p:nvSpPr>
        <p:spPr bwMode="auto">
          <a:xfrm>
            <a:off x="6877050" y="4019550"/>
            <a:ext cx="952500" cy="704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438" name="Line 64"/>
          <p:cNvSpPr>
            <a:spLocks noChangeShapeType="1"/>
          </p:cNvSpPr>
          <p:nvPr/>
        </p:nvSpPr>
        <p:spPr bwMode="auto">
          <a:xfrm>
            <a:off x="7734300" y="3981450"/>
            <a:ext cx="247650" cy="800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439" name="Line 65"/>
          <p:cNvSpPr>
            <a:spLocks noChangeShapeType="1"/>
          </p:cNvSpPr>
          <p:nvPr/>
        </p:nvSpPr>
        <p:spPr bwMode="auto">
          <a:xfrm flipH="1">
            <a:off x="8115300" y="3962400"/>
            <a:ext cx="28575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440" name="Rectangle 66"/>
          <p:cNvSpPr>
            <a:spLocks noChangeArrowheads="1"/>
          </p:cNvSpPr>
          <p:nvPr/>
        </p:nvSpPr>
        <p:spPr bwMode="auto">
          <a:xfrm>
            <a:off x="4921250" y="5149850"/>
            <a:ext cx="41402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1" name="Rectangle 67"/>
          <p:cNvSpPr>
            <a:spLocks noChangeArrowheads="1"/>
          </p:cNvSpPr>
          <p:nvPr/>
        </p:nvSpPr>
        <p:spPr bwMode="auto">
          <a:xfrm>
            <a:off x="76200" y="5867400"/>
            <a:ext cx="8858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So: </a:t>
            </a:r>
            <a:r>
              <a:rPr lang="en-US" b="1" u="sng"/>
              <a:t>you cannot find a P(x) which does better (in terms of deviation from 0) then the Chebychev polynomial.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ChangeArrowheads="1"/>
          </p:cNvSpPr>
          <p:nvPr/>
        </p:nvSpPr>
        <p:spPr bwMode="auto">
          <a:xfrm>
            <a:off x="57150" y="304800"/>
            <a:ext cx="897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Chebychev Filter:</a:t>
            </a:r>
          </a:p>
        </p:txBody>
      </p:sp>
      <p:graphicFrame>
        <p:nvGraphicFramePr>
          <p:cNvPr id="17410" name="Object 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636266"/>
              </p:ext>
            </p:extLst>
          </p:nvPr>
        </p:nvGraphicFramePr>
        <p:xfrm>
          <a:off x="1868488" y="896938"/>
          <a:ext cx="3529012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3" imgW="1752480" imgH="736560" progId="Equation.DSMT4">
                  <p:embed/>
                </p:oleObj>
              </mc:Choice>
              <mc:Fallback>
                <p:oleObj name="Equation" r:id="rId3" imgW="1752480" imgH="736560" progId="Equation.DSMT4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896938"/>
                        <a:ext cx="3529012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4"/>
          <p:cNvSpPr>
            <a:spLocks noChangeArrowheads="1"/>
          </p:cNvSpPr>
          <p:nvPr/>
        </p:nvSpPr>
        <p:spPr bwMode="auto">
          <a:xfrm>
            <a:off x="247650" y="2324100"/>
            <a:ext cx="851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Since                      (easy to show from the definition), then </a:t>
            </a:r>
          </a:p>
        </p:txBody>
      </p:sp>
      <p:graphicFrame>
        <p:nvGraphicFramePr>
          <p:cNvPr id="17411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326391"/>
              </p:ext>
            </p:extLst>
          </p:nvPr>
        </p:nvGraphicFramePr>
        <p:xfrm>
          <a:off x="1017588" y="2330450"/>
          <a:ext cx="9636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5" imgW="583920" imgH="228600" progId="Equation.DSMT4">
                  <p:embed/>
                </p:oleObj>
              </mc:Choice>
              <mc:Fallback>
                <p:oleObj name="Equation" r:id="rId5" imgW="583920" imgH="228600" progId="Equation.DSMT4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330450"/>
                        <a:ext cx="9636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2"/>
          <p:cNvGraphicFramePr>
            <a:graphicFrameLocks/>
          </p:cNvGraphicFramePr>
          <p:nvPr/>
        </p:nvGraphicFramePr>
        <p:xfrm>
          <a:off x="5849938" y="2198688"/>
          <a:ext cx="190023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7" imgW="1130040" imgH="431640" progId="Equation.2">
                  <p:embed/>
                </p:oleObj>
              </mc:Choice>
              <mc:Fallback>
                <p:oleObj name="Equation" r:id="rId7" imgW="1130040" imgH="431640" progId="Equation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2198688"/>
                        <a:ext cx="1900237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/>
          </p:cNvGraphicFramePr>
          <p:nvPr/>
        </p:nvGraphicFramePr>
        <p:xfrm>
          <a:off x="5881688" y="5888038"/>
          <a:ext cx="4048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9" imgW="266400" imgH="444240" progId="Equation.2">
                  <p:embed/>
                </p:oleObj>
              </mc:Choice>
              <mc:Fallback>
                <p:oleObj name="Equation" r:id="rId9" imgW="266400" imgH="444240" progId="Equation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5888038"/>
                        <a:ext cx="4048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"/>
          <p:cNvGraphicFramePr>
            <a:graphicFrameLocks/>
          </p:cNvGraphicFramePr>
          <p:nvPr/>
        </p:nvGraphicFramePr>
        <p:xfrm>
          <a:off x="365125" y="3082925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11" imgW="507960" imgH="228600" progId="Equation.2">
                  <p:embed/>
                </p:oleObj>
              </mc:Choice>
              <mc:Fallback>
                <p:oleObj name="Equation" r:id="rId11" imgW="507960" imgH="2286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3082925"/>
                        <a:ext cx="762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8" name="Picture 9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28700" y="2817813"/>
            <a:ext cx="47529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1638300" y="3629025"/>
            <a:ext cx="15811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 flipV="1">
            <a:off x="3257550" y="3343275"/>
            <a:ext cx="2676525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7415" name="Object 5"/>
          <p:cNvGraphicFramePr>
            <a:graphicFrameLocks/>
          </p:cNvGraphicFramePr>
          <p:nvPr/>
        </p:nvGraphicFramePr>
        <p:xfrm>
          <a:off x="6007100" y="3027363"/>
          <a:ext cx="7175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14" imgW="431640" imgH="431640" progId="Equation.2">
                  <p:embed/>
                </p:oleObj>
              </mc:Choice>
              <mc:Fallback>
                <p:oleObj name="Equation" r:id="rId14" imgW="431640" imgH="431640" progId="Equation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027363"/>
                        <a:ext cx="71755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2"/>
          <p:cNvSpPr>
            <a:spLocks noChangeArrowheads="1"/>
          </p:cNvSpPr>
          <p:nvPr/>
        </p:nvSpPr>
        <p:spPr bwMode="auto">
          <a:xfrm>
            <a:off x="38100" y="266700"/>
            <a:ext cx="90487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Design of Chebychev Filters: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i="1"/>
              <a:t>Formulas are tedious to derive. Just give the results:</a:t>
            </a:r>
          </a:p>
        </p:txBody>
      </p:sp>
      <p:sp>
        <p:nvSpPr>
          <p:cNvPr id="18440" name="Rectangle 3"/>
          <p:cNvSpPr>
            <a:spLocks noChangeArrowheads="1"/>
          </p:cNvSpPr>
          <p:nvPr/>
        </p:nvSpPr>
        <p:spPr bwMode="auto">
          <a:xfrm>
            <a:off x="114300" y="1543050"/>
            <a:ext cx="843915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u="sng"/>
              <a:t>Given:</a:t>
            </a:r>
            <a:r>
              <a:rPr lang="en-US"/>
              <a:t>             the passband, and</a:t>
            </a:r>
          </a:p>
          <a:p>
            <a:pPr>
              <a:spcBef>
                <a:spcPct val="50000"/>
              </a:spcBef>
            </a:pPr>
            <a:r>
              <a:rPr lang="en-US"/>
              <a:t>                        which determines the ripple in the passband, </a:t>
            </a:r>
          </a:p>
          <a:p>
            <a:pPr>
              <a:spcBef>
                <a:spcPct val="50000"/>
              </a:spcBef>
            </a:pPr>
            <a:r>
              <a:rPr lang="en-US" u="sng"/>
              <a:t>compute</a:t>
            </a:r>
            <a:r>
              <a:rPr lang="en-US"/>
              <a:t> the poles from the formulae</a:t>
            </a:r>
          </a:p>
        </p:txBody>
      </p:sp>
      <p:graphicFrame>
        <p:nvGraphicFramePr>
          <p:cNvPr id="18434" name="Object 0"/>
          <p:cNvGraphicFramePr>
            <a:graphicFrameLocks/>
          </p:cNvGraphicFramePr>
          <p:nvPr/>
        </p:nvGraphicFramePr>
        <p:xfrm>
          <a:off x="985838" y="1595438"/>
          <a:ext cx="3476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" imgW="228600" imgH="228600" progId="Equation.2">
                  <p:embed/>
                </p:oleObj>
              </mc:Choice>
              <mc:Fallback>
                <p:oleObj name="Equation" r:id="rId3" imgW="228600" imgH="228600" progId="Equation.2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595438"/>
                        <a:ext cx="347662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"/>
          <p:cNvGraphicFramePr>
            <a:graphicFrameLocks/>
          </p:cNvGraphicFramePr>
          <p:nvPr/>
        </p:nvGraphicFramePr>
        <p:xfrm>
          <a:off x="998538" y="1982788"/>
          <a:ext cx="2778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5" imgW="126720" imgH="139680" progId="Equation.2">
                  <p:embed/>
                </p:oleObj>
              </mc:Choice>
              <mc:Fallback>
                <p:oleObj name="Equation" r:id="rId5" imgW="126720" imgH="139680" progId="Equation.2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982788"/>
                        <a:ext cx="277812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2"/>
          <p:cNvGraphicFramePr>
            <a:graphicFrameLocks/>
          </p:cNvGraphicFramePr>
          <p:nvPr/>
        </p:nvGraphicFramePr>
        <p:xfrm>
          <a:off x="655638" y="3048000"/>
          <a:ext cx="202406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7" imgW="1295280" imgH="647640" progId="Equation.2">
                  <p:embed/>
                </p:oleObj>
              </mc:Choice>
              <mc:Fallback>
                <p:oleObj name="Equation" r:id="rId7" imgW="1295280" imgH="647640" progId="Equation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3048000"/>
                        <a:ext cx="2024062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"/>
          <p:cNvGraphicFramePr>
            <a:graphicFrameLocks/>
          </p:cNvGraphicFramePr>
          <p:nvPr/>
        </p:nvGraphicFramePr>
        <p:xfrm>
          <a:off x="4554538" y="3068638"/>
          <a:ext cx="13938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9" imgW="749160" imgH="444240" progId="Equation.2">
                  <p:embed/>
                </p:oleObj>
              </mc:Choice>
              <mc:Fallback>
                <p:oleObj name="Equation" r:id="rId9" imgW="749160" imgH="444240" progId="Equation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3068638"/>
                        <a:ext cx="139382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3581400" y="3619500"/>
            <a:ext cx="0" cy="3236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2133600" y="5486400"/>
            <a:ext cx="308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2978150" y="4178300"/>
            <a:ext cx="1168400" cy="263525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4267200" y="630555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s-plane</a:t>
            </a:r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3581400" y="4133850"/>
            <a:ext cx="0" cy="1352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3562350" y="5486400"/>
            <a:ext cx="5524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 flipH="1">
            <a:off x="3752850" y="3810000"/>
            <a:ext cx="76200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 flipH="1">
            <a:off x="3924300" y="3848100"/>
            <a:ext cx="80010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8438" name="Object 4"/>
          <p:cNvGraphicFramePr>
            <a:graphicFrameLocks/>
          </p:cNvGraphicFramePr>
          <p:nvPr/>
        </p:nvGraphicFramePr>
        <p:xfrm>
          <a:off x="4845050" y="4332288"/>
          <a:ext cx="425132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11" imgW="2311200" imgH="393480" progId="Equation.2">
                  <p:embed/>
                </p:oleObj>
              </mc:Choice>
              <mc:Fallback>
                <p:oleObj name="Equation" r:id="rId11" imgW="2311200" imgH="39348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4332288"/>
                        <a:ext cx="425132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0" name="Rectangle 2"/>
          <p:cNvSpPr>
            <a:spLocks noChangeArrowheads="1"/>
          </p:cNvSpPr>
          <p:nvPr/>
        </p:nvSpPr>
        <p:spPr bwMode="auto">
          <a:xfrm>
            <a:off x="57150" y="266700"/>
            <a:ext cx="90297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Example:</a:t>
            </a:r>
            <a:r>
              <a:rPr lang="en-US"/>
              <a:t> </a:t>
            </a:r>
            <a:r>
              <a:rPr lang="en-US" i="1"/>
              <a:t>design a Chebychev low pass filter with the following specs: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1"/>
              <a:t> </a:t>
            </a:r>
            <a:r>
              <a:rPr lang="en-US" i="1" u="sng"/>
              <a:t>passband</a:t>
            </a:r>
            <a:r>
              <a:rPr lang="en-US" i="1"/>
              <a:t>                             with a 1dB ripple,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1"/>
              <a:t> </a:t>
            </a:r>
            <a:r>
              <a:rPr lang="en-US" i="1" u="sng"/>
              <a:t>stopband</a:t>
            </a:r>
            <a:r>
              <a:rPr lang="en-US" i="1"/>
              <a:t>                             with attenuation of at least 40dB.</a:t>
            </a:r>
          </a:p>
        </p:txBody>
      </p:sp>
      <p:graphicFrame>
        <p:nvGraphicFramePr>
          <p:cNvPr id="19458" name="Object 0"/>
          <p:cNvGraphicFramePr>
            <a:graphicFrameLocks/>
          </p:cNvGraphicFramePr>
          <p:nvPr/>
        </p:nvGraphicFramePr>
        <p:xfrm>
          <a:off x="1328738" y="700088"/>
          <a:ext cx="11176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3" imgW="799920" imgH="228600" progId="Equation.2">
                  <p:embed/>
                </p:oleObj>
              </mc:Choice>
              <mc:Fallback>
                <p:oleObj name="Equation" r:id="rId3" imgW="799920" imgH="228600" progId="Equation.2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700088"/>
                        <a:ext cx="111760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"/>
          <p:cNvGraphicFramePr>
            <a:graphicFrameLocks/>
          </p:cNvGraphicFramePr>
          <p:nvPr/>
        </p:nvGraphicFramePr>
        <p:xfrm>
          <a:off x="1350963" y="1154113"/>
          <a:ext cx="11779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5" imgW="850680" imgH="203040" progId="Equation.2">
                  <p:embed/>
                </p:oleObj>
              </mc:Choice>
              <mc:Fallback>
                <p:oleObj name="Equation" r:id="rId5" imgW="850680" imgH="203040" progId="Equation.2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1154113"/>
                        <a:ext cx="117792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Rectangle 5"/>
          <p:cNvSpPr>
            <a:spLocks noChangeArrowheads="1"/>
          </p:cNvSpPr>
          <p:nvPr/>
        </p:nvSpPr>
        <p:spPr bwMode="auto">
          <a:xfrm>
            <a:off x="209550" y="1981200"/>
            <a:ext cx="83439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/>
              <a:t>Step 1</a:t>
            </a:r>
            <a:r>
              <a:rPr lang="en-US"/>
              <a:t>: determine                .  The passband frequency </a:t>
            </a:r>
          </a:p>
          <a:p>
            <a:pPr>
              <a:spcBef>
                <a:spcPct val="50000"/>
              </a:spcBef>
            </a:pPr>
            <a:r>
              <a:rPr lang="en-US"/>
              <a:t>For 1dB ripple,  </a:t>
            </a:r>
          </a:p>
        </p:txBody>
      </p:sp>
      <p:graphicFrame>
        <p:nvGraphicFramePr>
          <p:cNvPr id="19460" name="Object 2"/>
          <p:cNvGraphicFramePr>
            <a:graphicFrameLocks/>
          </p:cNvGraphicFramePr>
          <p:nvPr/>
        </p:nvGraphicFramePr>
        <p:xfrm>
          <a:off x="1968500" y="1878013"/>
          <a:ext cx="7921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7" imgW="406080" imgH="228600" progId="Equation.2">
                  <p:embed/>
                </p:oleObj>
              </mc:Choice>
              <mc:Fallback>
                <p:oleObj name="Equation" r:id="rId7" imgW="406080" imgH="228600" progId="Equation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1878013"/>
                        <a:ext cx="7921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/>
          <p:cNvGraphicFramePr>
            <a:graphicFrameLocks/>
          </p:cNvGraphicFramePr>
          <p:nvPr/>
        </p:nvGraphicFramePr>
        <p:xfrm>
          <a:off x="217488" y="2547938"/>
          <a:ext cx="44418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9" imgW="2565360" imgH="571320" progId="Equation.2">
                  <p:embed/>
                </p:oleObj>
              </mc:Choice>
              <mc:Fallback>
                <p:oleObj name="Equation" r:id="rId9" imgW="2565360" imgH="571320" progId="Equation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547938"/>
                        <a:ext cx="44418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/>
          <p:cNvGraphicFramePr>
            <a:graphicFrameLocks/>
          </p:cNvGraphicFramePr>
          <p:nvPr/>
        </p:nvGraphicFramePr>
        <p:xfrm>
          <a:off x="4795838" y="2928938"/>
          <a:ext cx="6588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11" imgW="190440" imgH="152280" progId="Equation.2">
                  <p:embed/>
                </p:oleObj>
              </mc:Choice>
              <mc:Fallback>
                <p:oleObj name="Equation" r:id="rId11" imgW="190440" imgH="15228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2928938"/>
                        <a:ext cx="65881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"/>
          <p:cNvGraphicFramePr>
            <a:graphicFrameLocks/>
          </p:cNvGraphicFramePr>
          <p:nvPr/>
        </p:nvGraphicFramePr>
        <p:xfrm>
          <a:off x="5583238" y="2986088"/>
          <a:ext cx="141446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13" imgW="672840" imgH="190440" progId="Equation.2">
                  <p:embed/>
                </p:oleObj>
              </mc:Choice>
              <mc:Fallback>
                <p:oleObj name="Equation" r:id="rId13" imgW="672840" imgH="190440" progId="Equation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2986088"/>
                        <a:ext cx="1414462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6"/>
          <p:cNvGraphicFramePr>
            <a:graphicFrameLocks/>
          </p:cNvGraphicFramePr>
          <p:nvPr/>
        </p:nvGraphicFramePr>
        <p:xfrm>
          <a:off x="5373688" y="1957388"/>
          <a:ext cx="13017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15" imgW="787320" imgH="228600" progId="Equation.2">
                  <p:embed/>
                </p:oleObj>
              </mc:Choice>
              <mc:Fallback>
                <p:oleObj name="Equation" r:id="rId15" imgW="787320" imgH="228600" progId="Equation.2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1957388"/>
                        <a:ext cx="13017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Rectangle 11"/>
          <p:cNvSpPr>
            <a:spLocks noChangeArrowheads="1"/>
          </p:cNvSpPr>
          <p:nvPr/>
        </p:nvSpPr>
        <p:spPr bwMode="auto">
          <a:xfrm>
            <a:off x="5359400" y="1873250"/>
            <a:ext cx="1473200" cy="48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Rectangle 12"/>
          <p:cNvSpPr>
            <a:spLocks noChangeArrowheads="1"/>
          </p:cNvSpPr>
          <p:nvPr/>
        </p:nvSpPr>
        <p:spPr bwMode="auto">
          <a:xfrm>
            <a:off x="5511800" y="2959100"/>
            <a:ext cx="1549400" cy="40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13"/>
          <p:cNvSpPr>
            <a:spLocks noChangeArrowheads="1"/>
          </p:cNvSpPr>
          <p:nvPr/>
        </p:nvSpPr>
        <p:spPr bwMode="auto">
          <a:xfrm>
            <a:off x="228600" y="3695700"/>
            <a:ext cx="8820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/>
              <a:t>Step 2:</a:t>
            </a:r>
            <a:r>
              <a:rPr lang="en-US"/>
              <a:t> determine the order </a:t>
            </a:r>
            <a:r>
              <a:rPr lang="en-US" i="1"/>
              <a:t>N.  Use the  formula</a:t>
            </a:r>
          </a:p>
        </p:txBody>
      </p:sp>
      <p:graphicFrame>
        <p:nvGraphicFramePr>
          <p:cNvPr id="19465" name="Object 7"/>
          <p:cNvGraphicFramePr>
            <a:graphicFrameLocks/>
          </p:cNvGraphicFramePr>
          <p:nvPr/>
        </p:nvGraphicFramePr>
        <p:xfrm>
          <a:off x="407988" y="4319588"/>
          <a:ext cx="458787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17" imgW="2603160" imgH="647640" progId="Equation.2">
                  <p:embed/>
                </p:oleObj>
              </mc:Choice>
              <mc:Fallback>
                <p:oleObj name="Equation" r:id="rId17" imgW="2603160" imgH="647640" progId="Equation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4319588"/>
                        <a:ext cx="4587875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Rectangle 15"/>
          <p:cNvSpPr>
            <a:spLocks noChangeArrowheads="1"/>
          </p:cNvSpPr>
          <p:nvPr/>
        </p:nvSpPr>
        <p:spPr bwMode="auto">
          <a:xfrm>
            <a:off x="152400" y="5867400"/>
            <a:ext cx="478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with              , to obtain</a:t>
            </a:r>
          </a:p>
        </p:txBody>
      </p:sp>
      <p:graphicFrame>
        <p:nvGraphicFramePr>
          <p:cNvPr id="19466" name="Object 8"/>
          <p:cNvGraphicFramePr>
            <a:graphicFrameLocks/>
          </p:cNvGraphicFramePr>
          <p:nvPr/>
        </p:nvGraphicFramePr>
        <p:xfrm>
          <a:off x="700088" y="5913438"/>
          <a:ext cx="785812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19" imgW="571320" imgH="203040" progId="Equation.2">
                  <p:embed/>
                </p:oleObj>
              </mc:Choice>
              <mc:Fallback>
                <p:oleObj name="Equation" r:id="rId19" imgW="571320" imgH="203040" progId="Equation.2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5913438"/>
                        <a:ext cx="785812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9"/>
          <p:cNvGraphicFramePr>
            <a:graphicFrameLocks/>
          </p:cNvGraphicFramePr>
          <p:nvPr/>
        </p:nvGraphicFramePr>
        <p:xfrm>
          <a:off x="2490788" y="5881688"/>
          <a:ext cx="7239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21" imgW="419040" imgH="152280" progId="Equation.2">
                  <p:embed/>
                </p:oleObj>
              </mc:Choice>
              <mc:Fallback>
                <p:oleObj name="Equation" r:id="rId21" imgW="419040" imgH="152280" progId="Equation.2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5881688"/>
                        <a:ext cx="72390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Rectangle 18"/>
          <p:cNvSpPr>
            <a:spLocks noChangeArrowheads="1"/>
          </p:cNvSpPr>
          <p:nvPr/>
        </p:nvSpPr>
        <p:spPr bwMode="auto">
          <a:xfrm>
            <a:off x="2425700" y="5816600"/>
            <a:ext cx="863600" cy="40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7" name="Group 23"/>
          <p:cNvGrpSpPr>
            <a:grpSpLocks/>
          </p:cNvGrpSpPr>
          <p:nvPr/>
        </p:nvGrpSpPr>
        <p:grpSpPr bwMode="auto">
          <a:xfrm>
            <a:off x="5157788" y="3479800"/>
            <a:ext cx="3984625" cy="2898775"/>
            <a:chOff x="3249" y="2192"/>
            <a:chExt cx="2510" cy="1826"/>
          </a:xfrm>
        </p:grpSpPr>
        <p:pic>
          <p:nvPicPr>
            <p:cNvPr id="19478" name="Picture 20"/>
            <p:cNvPicPr>
              <a:picLocks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3491" y="2192"/>
              <a:ext cx="2268" cy="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9468" name="Object 10"/>
            <p:cNvGraphicFramePr>
              <a:graphicFrameLocks/>
            </p:cNvGraphicFramePr>
            <p:nvPr/>
          </p:nvGraphicFramePr>
          <p:xfrm>
            <a:off x="3249" y="2261"/>
            <a:ext cx="40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4" name="Equation" r:id="rId24" imgW="457200" imgH="203040" progId="Equation.2">
                    <p:embed/>
                  </p:oleObj>
                </mc:Choice>
                <mc:Fallback>
                  <p:oleObj name="Equation" r:id="rId24" imgW="457200" imgH="203040" progId="Equation.2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" y="2261"/>
                          <a:ext cx="40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11"/>
            <p:cNvGraphicFramePr>
              <a:graphicFrameLocks/>
            </p:cNvGraphicFramePr>
            <p:nvPr/>
          </p:nvGraphicFramePr>
          <p:xfrm>
            <a:off x="5424" y="3744"/>
            <a:ext cx="16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5" name="Equation" r:id="rId26" imgW="266400" imgH="444240" progId="Equation.2">
                    <p:embed/>
                  </p:oleObj>
                </mc:Choice>
                <mc:Fallback>
                  <p:oleObj name="Equation" r:id="rId26" imgW="266400" imgH="444240" progId="Equation.2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3744"/>
                          <a:ext cx="16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280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Times New Roman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roberto</dc:creator>
  <cp:lastModifiedBy>Pratosh Kumar Pal</cp:lastModifiedBy>
  <cp:revision>94</cp:revision>
  <cp:lastPrinted>1999-10-27T19:22:18Z</cp:lastPrinted>
  <dcterms:created xsi:type="dcterms:W3CDTF">1998-10-14T21:49:20Z</dcterms:created>
  <dcterms:modified xsi:type="dcterms:W3CDTF">2020-10-12T05:00:34Z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16711680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E:\courses\ec3400\web\notes</vt:lpwstr>
  </property>
</Properties>
</file>