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96" r:id="rId2"/>
    <p:sldId id="292" r:id="rId3"/>
    <p:sldId id="262" r:id="rId4"/>
    <p:sldId id="297" r:id="rId5"/>
    <p:sldId id="299" r:id="rId6"/>
    <p:sldId id="298" r:id="rId7"/>
    <p:sldId id="300" r:id="rId8"/>
    <p:sldId id="302" r:id="rId9"/>
    <p:sldId id="301" r:id="rId10"/>
    <p:sldId id="303" r:id="rId11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1CFC-E501-42DF-8B74-BE774377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013F-6DE2-439C-9327-8EB3A83D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F92A-51A5-423A-98D1-F246CBBD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A2C47-F352-4B54-A7A2-64A54F754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5B1B-A16E-49AA-857D-CEB6A31F5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FDE7-E2F2-4A9C-BF42-AB0424A3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6CEC-2D0A-47A0-A160-E28AF35C1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D266E-4EA0-45DD-B627-F9EDEA9E3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DF76-5E62-462C-915C-9AB15D0A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A6DF-222E-4EA7-8ABF-56E5670BA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430A-62BE-4ED8-A5AE-6DD018785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3B94EC-83F2-44E1-AE8D-13302D35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58200" cy="5943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000" b="1" dirty="0"/>
              <a:t>Digital Signal Processing(BEC-42)</a:t>
            </a:r>
            <a:endParaRPr lang="en-US" sz="3800" b="1" dirty="0"/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Unit-2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Lecture-5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(Problems Based on Bilinear Transformation Method)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Date:07/10/2020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r>
              <a:rPr lang="en-US" b="1"/>
              <a:t>Digital Signal Processing(BEC-42)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09600"/>
            <a:ext cx="915549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52400"/>
            <a:ext cx="502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Bilinear Transformation at a glance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634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       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       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1152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33575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152400" y="1066800"/>
            <a:ext cx="8839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BLT differs from the rest of the two methods primarily when it comes to the method of mapping from the ‘s’ plane to the ‘z’ plane.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In Bilinear Transformation, we carry out conformal mapping in which the </a:t>
            </a:r>
            <a:r>
              <a:rPr lang="en-US" sz="2400" dirty="0" err="1"/>
              <a:t>jΩ</a:t>
            </a:r>
            <a:r>
              <a:rPr lang="en-US" sz="2400" dirty="0"/>
              <a:t> axis is mapped onto the unit circle in the ‘z’ plane. This is a one-to-one mapping that does not bring along with it the issue of aliasing.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All points in the left-hand side of the s-plane get mapped inside the unit circle in the z-plane. And all points in the right-hand side of the s-plane get mapped outside the circle in the z-plane.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First, we transform an analog filter, get H(z), and then get a relationship between s and z.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resulting mapping between the s and z plane cause a frequency distortion. Then we carry out pre-warping to get rid of the effects of frequency warping.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63246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Line 3"/>
          <p:cNvSpPr>
            <a:spLocks noChangeShapeType="1"/>
          </p:cNvSpPr>
          <p:nvPr/>
        </p:nvSpPr>
        <p:spPr bwMode="auto">
          <a:xfrm>
            <a:off x="2209800" y="3276600"/>
            <a:ext cx="0" cy="2057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Oval 4" descr="Wide upward diagonal"/>
          <p:cNvSpPr>
            <a:spLocks noChangeArrowheads="1"/>
          </p:cNvSpPr>
          <p:nvPr/>
        </p:nvSpPr>
        <p:spPr bwMode="auto">
          <a:xfrm>
            <a:off x="5143500" y="3733800"/>
            <a:ext cx="1600200" cy="144780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5" descr="Wide downward diagonal"/>
          <p:cNvSpPr>
            <a:spLocks noChangeArrowheads="1"/>
          </p:cNvSpPr>
          <p:nvPr/>
        </p:nvSpPr>
        <p:spPr bwMode="auto">
          <a:xfrm>
            <a:off x="1066800" y="3505200"/>
            <a:ext cx="1143000" cy="1828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6"/>
          <p:cNvSpPr>
            <a:spLocks noChangeShapeType="1"/>
          </p:cNvSpPr>
          <p:nvPr/>
        </p:nvSpPr>
        <p:spPr bwMode="auto">
          <a:xfrm>
            <a:off x="4724400" y="4419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Line 7"/>
          <p:cNvSpPr>
            <a:spLocks noChangeShapeType="1"/>
          </p:cNvSpPr>
          <p:nvPr/>
        </p:nvSpPr>
        <p:spPr bwMode="auto">
          <a:xfrm>
            <a:off x="5943600" y="3276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1" name="Line 8"/>
          <p:cNvSpPr>
            <a:spLocks noChangeShapeType="1"/>
          </p:cNvSpPr>
          <p:nvPr/>
        </p:nvSpPr>
        <p:spPr bwMode="auto">
          <a:xfrm>
            <a:off x="914400" y="4419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Rectangle 9"/>
          <p:cNvSpPr>
            <a:spLocks noChangeArrowheads="1"/>
          </p:cNvSpPr>
          <p:nvPr/>
        </p:nvSpPr>
        <p:spPr bwMode="auto">
          <a:xfrm>
            <a:off x="2438400" y="534828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s-plane</a:t>
            </a:r>
          </a:p>
        </p:txBody>
      </p:sp>
      <p:sp>
        <p:nvSpPr>
          <p:cNvPr id="7183" name="Rectangle 10"/>
          <p:cNvSpPr>
            <a:spLocks noChangeArrowheads="1"/>
          </p:cNvSpPr>
          <p:nvPr/>
        </p:nvSpPr>
        <p:spPr bwMode="auto">
          <a:xfrm>
            <a:off x="7086600" y="5195887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z-plane</a:t>
            </a:r>
          </a:p>
        </p:txBody>
      </p:sp>
      <p:sp>
        <p:nvSpPr>
          <p:cNvPr id="7186" name="Line 24"/>
          <p:cNvSpPr>
            <a:spLocks noChangeShapeType="1"/>
          </p:cNvSpPr>
          <p:nvPr/>
        </p:nvSpPr>
        <p:spPr bwMode="auto">
          <a:xfrm>
            <a:off x="1447800" y="3886200"/>
            <a:ext cx="41910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87" name="Line 25"/>
          <p:cNvSpPr>
            <a:spLocks noChangeShapeType="1"/>
          </p:cNvSpPr>
          <p:nvPr/>
        </p:nvSpPr>
        <p:spPr bwMode="auto">
          <a:xfrm>
            <a:off x="2209800" y="3886200"/>
            <a:ext cx="30480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>
          <a:xfrm>
            <a:off x="6172200" y="64770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3375" y="628650"/>
            <a:ext cx="3476625" cy="819150"/>
          </a:xfrm>
          <a:prstGeom prst="rect">
            <a:avLst/>
          </a:prstGeom>
          <a:noFill/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609600"/>
            <a:ext cx="1981200" cy="676275"/>
          </a:xfrm>
          <a:prstGeom prst="rect">
            <a:avLst/>
          </a:prstGeom>
          <a:noFill/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057400"/>
            <a:ext cx="3238500" cy="819150"/>
          </a:xfrm>
          <a:prstGeom prst="rect">
            <a:avLst/>
          </a:prstGeom>
          <a:noFill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8275" y="2209800"/>
            <a:ext cx="320992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"/>
            <a:ext cx="5943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14800"/>
            <a:ext cx="75935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/>
              <a:t>Digital Signal Processing(BEC-42)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Problem: </a:t>
            </a:r>
            <a:r>
              <a:rPr lang="en-US" sz="2800" dirty="0"/>
              <a:t>A digital filter with a 3 dB bandwidth of  0.25</a:t>
            </a:r>
            <a:r>
              <a:rPr lang="en-US" sz="2800" b="1" dirty="0"/>
              <a:t>𝛑 </a:t>
            </a:r>
            <a:r>
              <a:rPr lang="en-US" sz="2800" dirty="0"/>
              <a:t>is to be designed from the analog filter whose system response is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Use BLT and obtain </a:t>
            </a:r>
            <a:r>
              <a:rPr lang="en-US" sz="2800" i="1" dirty="0"/>
              <a:t>H(z).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390775"/>
            <a:ext cx="1752600" cy="733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533400"/>
            <a:ext cx="77123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Solution: </a:t>
            </a:r>
            <a:r>
              <a:rPr lang="en-US" sz="2400" dirty="0"/>
              <a:t>From the relation                      , we can write as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229599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4325" y="457200"/>
            <a:ext cx="1514475" cy="676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5334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Problem: </a:t>
            </a:r>
            <a:r>
              <a:rPr lang="en-US" sz="2400" dirty="0"/>
              <a:t>Determine H(z) that results when the bilinear transformation is applied to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Solution: </a:t>
            </a:r>
            <a:r>
              <a:rPr lang="en-US" sz="2400" dirty="0"/>
              <a:t>In bilinear transformation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Let us assume T=1 sec, then</a:t>
            </a:r>
          </a:p>
          <a:p>
            <a:endParaRPr lang="en-US" sz="2400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447800"/>
            <a:ext cx="3581400" cy="733425"/>
          </a:xfrm>
          <a:prstGeom prst="rect">
            <a:avLst/>
          </a:prstGeom>
          <a:noFill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819400"/>
            <a:ext cx="29481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343400"/>
            <a:ext cx="62388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014948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Problem: </a:t>
            </a:r>
            <a:r>
              <a:rPr lang="en-US" sz="2400" dirty="0"/>
              <a:t>The transfer function of an analog LPF is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With a bandwidth of 1 </a:t>
            </a:r>
            <a:r>
              <a:rPr lang="en-US" sz="2400" dirty="0" err="1"/>
              <a:t>rad</a:t>
            </a:r>
            <a:r>
              <a:rPr lang="en-US" sz="2400" dirty="0"/>
              <a:t>/s. Use BLT method to design a digital filter with a bandwidth of 20 Hz at a sampling frequency of 60 Hz.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1524000"/>
            <a:ext cx="16002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609600"/>
            <a:ext cx="835818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895600"/>
            <a:ext cx="80010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368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Pratosh Kumar Pal</cp:lastModifiedBy>
  <cp:revision>115</cp:revision>
  <cp:lastPrinted>1999-10-27T19:22:18Z</cp:lastPrinted>
  <dcterms:created xsi:type="dcterms:W3CDTF">1998-10-14T21:49:20Z</dcterms:created>
  <dcterms:modified xsi:type="dcterms:W3CDTF">2020-10-07T04:42:46Z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E:\courses\ec3400\web\notes</vt:lpwstr>
  </property>
</Properties>
</file>