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"/>
  </p:notesMasterIdLst>
  <p:sldIdLst>
    <p:sldId id="275" r:id="rId2"/>
    <p:sldId id="256" r:id="rId3"/>
    <p:sldId id="285" r:id="rId4"/>
    <p:sldId id="286" r:id="rId5"/>
    <p:sldId id="292" r:id="rId6"/>
    <p:sldId id="293" r:id="rId7"/>
    <p:sldId id="271" r:id="rId8"/>
    <p:sldId id="287" r:id="rId9"/>
    <p:sldId id="288" r:id="rId10"/>
    <p:sldId id="294" r:id="rId11"/>
    <p:sldId id="295" r:id="rId12"/>
    <p:sldId id="296" r:id="rId13"/>
    <p:sldId id="297" r:id="rId14"/>
  </p:sldIdLst>
  <p:sldSz cx="9144000" cy="6858000" type="screen4x3"/>
  <p:notesSz cx="6877050" cy="91630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031D18-521A-4B23-86F8-37A0D8C39753}" v="160" dt="2023-09-04T07:08:21.6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55" autoAdjust="0"/>
  </p:normalViewPr>
  <p:slideViewPr>
    <p:cSldViewPr>
      <p:cViewPr varScale="1">
        <p:scale>
          <a:sx n="104" d="100"/>
          <a:sy n="104" d="100"/>
        </p:scale>
        <p:origin x="182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Ishwar Chandra Yadav" userId="65c3f3f3-f61d-4a35-bead-01cb3c91dbc4" providerId="ADAL" clId="{0B031D18-521A-4B23-86F8-37A0D8C39753}"/>
    <pc:docChg chg="custSel modSld">
      <pc:chgData name="Dr. Ishwar Chandra Yadav" userId="65c3f3f3-f61d-4a35-bead-01cb3c91dbc4" providerId="ADAL" clId="{0B031D18-521A-4B23-86F8-37A0D8C39753}" dt="2023-09-04T07:08:36.884" v="213" actId="1076"/>
      <pc:docMkLst>
        <pc:docMk/>
      </pc:docMkLst>
      <pc:sldChg chg="addSp delSp modSp mod">
        <pc:chgData name="Dr. Ishwar Chandra Yadav" userId="65c3f3f3-f61d-4a35-bead-01cb3c91dbc4" providerId="ADAL" clId="{0B031D18-521A-4B23-86F8-37A0D8C39753}" dt="2023-09-04T07:08:36.884" v="213" actId="1076"/>
        <pc:sldMkLst>
          <pc:docMk/>
          <pc:sldMk cId="0" sldId="285"/>
        </pc:sldMkLst>
        <pc:spChg chg="add del mod">
          <ac:chgData name="Dr. Ishwar Chandra Yadav" userId="65c3f3f3-f61d-4a35-bead-01cb3c91dbc4" providerId="ADAL" clId="{0B031D18-521A-4B23-86F8-37A0D8C39753}" dt="2023-09-01T14:26:25.361" v="20" actId="478"/>
          <ac:spMkLst>
            <pc:docMk/>
            <pc:sldMk cId="0" sldId="285"/>
            <ac:spMk id="2" creationId="{E92A68BD-A283-59FB-902E-6BDA293BEB31}"/>
          </ac:spMkLst>
        </pc:spChg>
        <pc:spChg chg="add del mod">
          <ac:chgData name="Dr. Ishwar Chandra Yadav" userId="65c3f3f3-f61d-4a35-bead-01cb3c91dbc4" providerId="ADAL" clId="{0B031D18-521A-4B23-86F8-37A0D8C39753}" dt="2023-09-01T14:27:06.647" v="27" actId="478"/>
          <ac:spMkLst>
            <pc:docMk/>
            <pc:sldMk cId="0" sldId="285"/>
            <ac:spMk id="4" creationId="{200C60E3-EF12-5543-ED42-1086CBE05AE6}"/>
          </ac:spMkLst>
        </pc:spChg>
        <pc:spChg chg="add del mod">
          <ac:chgData name="Dr. Ishwar Chandra Yadav" userId="65c3f3f3-f61d-4a35-bead-01cb3c91dbc4" providerId="ADAL" clId="{0B031D18-521A-4B23-86F8-37A0D8C39753}" dt="2023-09-01T14:17:28.378" v="8" actId="478"/>
          <ac:spMkLst>
            <pc:docMk/>
            <pc:sldMk cId="0" sldId="285"/>
            <ac:spMk id="7" creationId="{13B06BCE-FDB0-0809-EEC2-660F320B31D2}"/>
          </ac:spMkLst>
        </pc:spChg>
        <pc:spChg chg="add del mod">
          <ac:chgData name="Dr. Ishwar Chandra Yadav" userId="65c3f3f3-f61d-4a35-bead-01cb3c91dbc4" providerId="ADAL" clId="{0B031D18-521A-4B23-86F8-37A0D8C39753}" dt="2023-09-01T14:17:49.328" v="11" actId="478"/>
          <ac:spMkLst>
            <pc:docMk/>
            <pc:sldMk cId="0" sldId="285"/>
            <ac:spMk id="8" creationId="{3955EB13-09DD-4F66-3996-1C315BB72DF2}"/>
          </ac:spMkLst>
        </pc:spChg>
        <pc:spChg chg="mod">
          <ac:chgData name="Dr. Ishwar Chandra Yadav" userId="65c3f3f3-f61d-4a35-bead-01cb3c91dbc4" providerId="ADAL" clId="{0B031D18-521A-4B23-86F8-37A0D8C39753}" dt="2023-09-04T07:08:36.884" v="213" actId="1076"/>
          <ac:spMkLst>
            <pc:docMk/>
            <pc:sldMk cId="0" sldId="285"/>
            <ac:spMk id="29" creationId="{00000000-0000-0000-0000-000000000000}"/>
          </ac:spMkLst>
        </pc:spChg>
        <pc:spChg chg="mod">
          <ac:chgData name="Dr. Ishwar Chandra Yadav" userId="65c3f3f3-f61d-4a35-bead-01cb3c91dbc4" providerId="ADAL" clId="{0B031D18-521A-4B23-86F8-37A0D8C39753}" dt="2023-09-01T14:27:00.619" v="26" actId="1076"/>
          <ac:spMkLst>
            <pc:docMk/>
            <pc:sldMk cId="0" sldId="285"/>
            <ac:spMk id="1045" creationId="{00000000-0000-0000-0000-000000000000}"/>
          </ac:spMkLst>
        </pc:spChg>
        <pc:spChg chg="mod">
          <ac:chgData name="Dr. Ishwar Chandra Yadav" userId="65c3f3f3-f61d-4a35-bead-01cb3c91dbc4" providerId="ADAL" clId="{0B031D18-521A-4B23-86F8-37A0D8C39753}" dt="2023-09-01T14:16:09.378" v="0" actId="1076"/>
          <ac:spMkLst>
            <pc:docMk/>
            <pc:sldMk cId="0" sldId="285"/>
            <ac:spMk id="1046" creationId="{00000000-0000-0000-0000-000000000000}"/>
          </ac:spMkLst>
        </pc:spChg>
        <pc:spChg chg="mod">
          <ac:chgData name="Dr. Ishwar Chandra Yadav" userId="65c3f3f3-f61d-4a35-bead-01cb3c91dbc4" providerId="ADAL" clId="{0B031D18-521A-4B23-86F8-37A0D8C39753}" dt="2023-09-04T07:06:29.799" v="131" actId="20577"/>
          <ac:spMkLst>
            <pc:docMk/>
            <pc:sldMk cId="0" sldId="285"/>
            <ac:spMk id="1050" creationId="{00000000-0000-0000-0000-000000000000}"/>
          </ac:spMkLst>
        </pc:spChg>
        <pc:graphicFrameChg chg="del mod">
          <ac:chgData name="Dr. Ishwar Chandra Yadav" userId="65c3f3f3-f61d-4a35-bead-01cb3c91dbc4" providerId="ADAL" clId="{0B031D18-521A-4B23-86F8-37A0D8C39753}" dt="2023-09-04T07:08:32.771" v="212" actId="478"/>
          <ac:graphicFrameMkLst>
            <pc:docMk/>
            <pc:sldMk cId="0" sldId="285"/>
            <ac:graphicFrameMk id="3" creationId="{00000000-0000-0000-0000-000000000000}"/>
          </ac:graphicFrameMkLst>
        </pc:graphicFrameChg>
        <pc:graphicFrameChg chg="del">
          <ac:chgData name="Dr. Ishwar Chandra Yadav" userId="65c3f3f3-f61d-4a35-bead-01cb3c91dbc4" providerId="ADAL" clId="{0B031D18-521A-4B23-86F8-37A0D8C39753}" dt="2023-09-04T07:06:15.731" v="128" actId="478"/>
          <ac:graphicFrameMkLst>
            <pc:docMk/>
            <pc:sldMk cId="0" sldId="285"/>
            <ac:graphicFrameMk id="1026" creationId="{00000000-0000-0000-0000-000000000000}"/>
          </ac:graphicFrameMkLst>
        </pc:graphicFrameChg>
        <pc:cxnChg chg="add del">
          <ac:chgData name="Dr. Ishwar Chandra Yadav" userId="65c3f3f3-f61d-4a35-bead-01cb3c91dbc4" providerId="ADAL" clId="{0B031D18-521A-4B23-86F8-37A0D8C39753}" dt="2023-09-01T14:16:42.404" v="3" actId="478"/>
          <ac:cxnSpMkLst>
            <pc:docMk/>
            <pc:sldMk cId="0" sldId="285"/>
            <ac:cxnSpMk id="4" creationId="{BCA09D42-3323-F126-B7B9-5F70A1609376}"/>
          </ac:cxnSpMkLst>
        </pc:cxnChg>
        <pc:cxnChg chg="add del">
          <ac:chgData name="Dr. Ishwar Chandra Yadav" userId="65c3f3f3-f61d-4a35-bead-01cb3c91dbc4" providerId="ADAL" clId="{0B031D18-521A-4B23-86F8-37A0D8C39753}" dt="2023-09-01T14:16:58.854" v="5" actId="478"/>
          <ac:cxnSpMkLst>
            <pc:docMk/>
            <pc:sldMk cId="0" sldId="285"/>
            <ac:cxnSpMk id="6" creationId="{0FC031CF-38A3-E74A-398F-D32B358658ED}"/>
          </ac:cxnSpMkLst>
        </pc:cxnChg>
      </pc:sldChg>
      <pc:sldChg chg="addSp delSp modSp mod">
        <pc:chgData name="Dr. Ishwar Chandra Yadav" userId="65c3f3f3-f61d-4a35-bead-01cb3c91dbc4" providerId="ADAL" clId="{0B031D18-521A-4B23-86F8-37A0D8C39753}" dt="2023-09-01T14:32:59.196" v="48" actId="478"/>
        <pc:sldMkLst>
          <pc:docMk/>
          <pc:sldMk cId="0" sldId="292"/>
        </pc:sldMkLst>
        <pc:spChg chg="add del">
          <ac:chgData name="Dr. Ishwar Chandra Yadav" userId="65c3f3f3-f61d-4a35-bead-01cb3c91dbc4" providerId="ADAL" clId="{0B031D18-521A-4B23-86F8-37A0D8C39753}" dt="2023-09-01T14:28:25.987" v="33" actId="478"/>
          <ac:spMkLst>
            <pc:docMk/>
            <pc:sldMk cId="0" sldId="292"/>
            <ac:spMk id="2" creationId="{BA49FE30-8164-E815-E643-A0E864B955A3}"/>
          </ac:spMkLst>
        </pc:spChg>
        <pc:spChg chg="add del mod">
          <ac:chgData name="Dr. Ishwar Chandra Yadav" userId="65c3f3f3-f61d-4a35-bead-01cb3c91dbc4" providerId="ADAL" clId="{0B031D18-521A-4B23-86F8-37A0D8C39753}" dt="2023-09-01T14:28:27.040" v="34" actId="478"/>
          <ac:spMkLst>
            <pc:docMk/>
            <pc:sldMk cId="0" sldId="292"/>
            <ac:spMk id="3" creationId="{769AE399-0D99-C0C5-CDB1-10E60B0BA141}"/>
          </ac:spMkLst>
        </pc:spChg>
        <pc:spChg chg="add del mod">
          <ac:chgData name="Dr. Ishwar Chandra Yadav" userId="65c3f3f3-f61d-4a35-bead-01cb3c91dbc4" providerId="ADAL" clId="{0B031D18-521A-4B23-86F8-37A0D8C39753}" dt="2023-09-01T14:32:59.196" v="48" actId="478"/>
          <ac:spMkLst>
            <pc:docMk/>
            <pc:sldMk cId="0" sldId="292"/>
            <ac:spMk id="12" creationId="{E716F30F-2782-5D8C-3667-4C7E7F756E9E}"/>
          </ac:spMkLst>
        </pc:spChg>
        <pc:cxnChg chg="add del">
          <ac:chgData name="Dr. Ishwar Chandra Yadav" userId="65c3f3f3-f61d-4a35-bead-01cb3c91dbc4" providerId="ADAL" clId="{0B031D18-521A-4B23-86F8-37A0D8C39753}" dt="2023-09-01T14:28:37.388" v="36" actId="478"/>
          <ac:cxnSpMkLst>
            <pc:docMk/>
            <pc:sldMk cId="0" sldId="292"/>
            <ac:cxnSpMk id="5" creationId="{FEE68FA7-B856-7B16-1CB9-CC42C86FB903}"/>
          </ac:cxnSpMkLst>
        </pc:cxnChg>
        <pc:cxnChg chg="add del mod">
          <ac:chgData name="Dr. Ishwar Chandra Yadav" userId="65c3f3f3-f61d-4a35-bead-01cb3c91dbc4" providerId="ADAL" clId="{0B031D18-521A-4B23-86F8-37A0D8C39753}" dt="2023-09-01T14:30:58.410" v="42" actId="478"/>
          <ac:cxnSpMkLst>
            <pc:docMk/>
            <pc:sldMk cId="0" sldId="292"/>
            <ac:cxnSpMk id="7" creationId="{8EE7EC86-4DBF-76EC-07E9-DBA9823A7E64}"/>
          </ac:cxnSpMkLst>
        </pc:cxnChg>
        <pc:cxnChg chg="add del">
          <ac:chgData name="Dr. Ishwar Chandra Yadav" userId="65c3f3f3-f61d-4a35-bead-01cb3c91dbc4" providerId="ADAL" clId="{0B031D18-521A-4B23-86F8-37A0D8C39753}" dt="2023-09-01T14:32:00.439" v="44" actId="478"/>
          <ac:cxnSpMkLst>
            <pc:docMk/>
            <pc:sldMk cId="0" sldId="292"/>
            <ac:cxnSpMk id="11" creationId="{933DAB32-5ADE-A87C-39EF-034749C3B71B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72776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2B7FA-8FE4-4F2D-BA4E-9859E720B9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6DA8C7-8A66-40C6-BD8B-A7C5FA0A84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04668-9418-4A46-9809-82DCFD8C79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D2DDF4-7F26-47B7-9E83-EA81E11451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6F3E2C-D430-47F2-8157-8C7027BAAA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8B705F-C80B-4B67-8748-E3C901984C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782ACF-497C-4A5E-BD40-29DCEEA241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F74E6C-6A2D-41E5-B68B-222E748B84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F209FF-6AF8-4C65-B210-023CAD8DDA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00C5BF-464F-4F24-8E50-BE3696C1E9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5CD401-CA32-476B-84E2-1F84BE8624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A92991DD-43CF-4675-AA1A-8C2BA1D8E2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13" Type="http://schemas.openxmlformats.org/officeDocument/2006/relationships/image" Target="../media/image55.wmf"/><Relationship Id="rId3" Type="http://schemas.openxmlformats.org/officeDocument/2006/relationships/image" Target="../media/image50.wmf"/><Relationship Id="rId7" Type="http://schemas.openxmlformats.org/officeDocument/2006/relationships/image" Target="../media/image52.wmf"/><Relationship Id="rId12" Type="http://schemas.openxmlformats.org/officeDocument/2006/relationships/oleObject" Target="../embeddings/oleObject56.bin"/><Relationship Id="rId17" Type="http://schemas.openxmlformats.org/officeDocument/2006/relationships/image" Target="../media/image57.wmf"/><Relationship Id="rId2" Type="http://schemas.openxmlformats.org/officeDocument/2006/relationships/oleObject" Target="../embeddings/oleObject51.bin"/><Relationship Id="rId16" Type="http://schemas.openxmlformats.org/officeDocument/2006/relationships/oleObject" Target="../embeddings/oleObject5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3.bin"/><Relationship Id="rId11" Type="http://schemas.openxmlformats.org/officeDocument/2006/relationships/image" Target="../media/image54.wmf"/><Relationship Id="rId5" Type="http://schemas.openxmlformats.org/officeDocument/2006/relationships/image" Target="../media/image51.wmf"/><Relationship Id="rId15" Type="http://schemas.openxmlformats.org/officeDocument/2006/relationships/image" Target="../media/image56.wmf"/><Relationship Id="rId10" Type="http://schemas.openxmlformats.org/officeDocument/2006/relationships/oleObject" Target="../embeddings/oleObject55.bin"/><Relationship Id="rId4" Type="http://schemas.openxmlformats.org/officeDocument/2006/relationships/oleObject" Target="../embeddings/oleObject52.bin"/><Relationship Id="rId9" Type="http://schemas.openxmlformats.org/officeDocument/2006/relationships/image" Target="../media/image53.wmf"/><Relationship Id="rId14" Type="http://schemas.openxmlformats.org/officeDocument/2006/relationships/oleObject" Target="../embeddings/oleObject5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7" Type="http://schemas.openxmlformats.org/officeDocument/2006/relationships/image" Target="../media/image60.wmf"/><Relationship Id="rId2" Type="http://schemas.openxmlformats.org/officeDocument/2006/relationships/oleObject" Target="../embeddings/oleObject5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1.bin"/><Relationship Id="rId5" Type="http://schemas.openxmlformats.org/officeDocument/2006/relationships/image" Target="../media/image59.wmf"/><Relationship Id="rId4" Type="http://schemas.openxmlformats.org/officeDocument/2006/relationships/oleObject" Target="../embeddings/oleObject60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wmf"/><Relationship Id="rId18" Type="http://schemas.openxmlformats.org/officeDocument/2006/relationships/image" Target="../media/image9.png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0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wmf"/><Relationship Id="rId18" Type="http://schemas.openxmlformats.org/officeDocument/2006/relationships/image" Target="../media/image18.wmf"/><Relationship Id="rId26" Type="http://schemas.openxmlformats.org/officeDocument/2006/relationships/image" Target="../media/image22.wmf"/><Relationship Id="rId21" Type="http://schemas.openxmlformats.org/officeDocument/2006/relationships/oleObject" Target="../embeddings/oleObject19.bin"/><Relationship Id="rId34" Type="http://schemas.openxmlformats.org/officeDocument/2006/relationships/image" Target="../media/image26.wmf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4.bin"/><Relationship Id="rId17" Type="http://schemas.openxmlformats.org/officeDocument/2006/relationships/oleObject" Target="../embeddings/oleObject17.bin"/><Relationship Id="rId25" Type="http://schemas.openxmlformats.org/officeDocument/2006/relationships/oleObject" Target="../embeddings/oleObject21.bin"/><Relationship Id="rId33" Type="http://schemas.openxmlformats.org/officeDocument/2006/relationships/oleObject" Target="../embeddings/oleObject25.bin"/><Relationship Id="rId38" Type="http://schemas.openxmlformats.org/officeDocument/2006/relationships/image" Target="../media/image28.wmf"/><Relationship Id="rId2" Type="http://schemas.openxmlformats.org/officeDocument/2006/relationships/oleObject" Target="../embeddings/oleObject9.bin"/><Relationship Id="rId16" Type="http://schemas.openxmlformats.org/officeDocument/2006/relationships/oleObject" Target="../embeddings/oleObject16.bin"/><Relationship Id="rId20" Type="http://schemas.openxmlformats.org/officeDocument/2006/relationships/image" Target="../media/image19.wmf"/><Relationship Id="rId29" Type="http://schemas.openxmlformats.org/officeDocument/2006/relationships/oleObject" Target="../embeddings/oleObject2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5.wmf"/><Relationship Id="rId24" Type="http://schemas.openxmlformats.org/officeDocument/2006/relationships/image" Target="../media/image21.wmf"/><Relationship Id="rId32" Type="http://schemas.openxmlformats.org/officeDocument/2006/relationships/image" Target="../media/image25.wmf"/><Relationship Id="rId37" Type="http://schemas.openxmlformats.org/officeDocument/2006/relationships/oleObject" Target="../embeddings/oleObject27.bin"/><Relationship Id="rId5" Type="http://schemas.openxmlformats.org/officeDocument/2006/relationships/image" Target="../media/image12.wmf"/><Relationship Id="rId15" Type="http://schemas.openxmlformats.org/officeDocument/2006/relationships/image" Target="../media/image17.wmf"/><Relationship Id="rId23" Type="http://schemas.openxmlformats.org/officeDocument/2006/relationships/oleObject" Target="../embeddings/oleObject20.bin"/><Relationship Id="rId28" Type="http://schemas.openxmlformats.org/officeDocument/2006/relationships/image" Target="../media/image23.wmf"/><Relationship Id="rId36" Type="http://schemas.openxmlformats.org/officeDocument/2006/relationships/image" Target="../media/image27.wmf"/><Relationship Id="rId10" Type="http://schemas.openxmlformats.org/officeDocument/2006/relationships/oleObject" Target="../embeddings/oleObject13.bin"/><Relationship Id="rId19" Type="http://schemas.openxmlformats.org/officeDocument/2006/relationships/oleObject" Target="../embeddings/oleObject18.bin"/><Relationship Id="rId31" Type="http://schemas.openxmlformats.org/officeDocument/2006/relationships/oleObject" Target="../embeddings/oleObject24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15.bin"/><Relationship Id="rId22" Type="http://schemas.openxmlformats.org/officeDocument/2006/relationships/image" Target="../media/image20.wmf"/><Relationship Id="rId27" Type="http://schemas.openxmlformats.org/officeDocument/2006/relationships/oleObject" Target="../embeddings/oleObject22.bin"/><Relationship Id="rId30" Type="http://schemas.openxmlformats.org/officeDocument/2006/relationships/image" Target="../media/image24.wmf"/><Relationship Id="rId35" Type="http://schemas.openxmlformats.org/officeDocument/2006/relationships/oleObject" Target="../embeddings/oleObject26.bin"/><Relationship Id="rId8" Type="http://schemas.openxmlformats.org/officeDocument/2006/relationships/oleObject" Target="../embeddings/oleObject12.bin"/><Relationship Id="rId3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1.wmf"/><Relationship Id="rId12" Type="http://schemas.openxmlformats.org/officeDocument/2006/relationships/oleObject" Target="../embeddings/oleObject33.bin"/><Relationship Id="rId2" Type="http://schemas.openxmlformats.org/officeDocument/2006/relationships/oleObject" Target="../embeddings/oleObject28.bin"/><Relationship Id="rId16" Type="http://schemas.openxmlformats.org/officeDocument/2006/relationships/image" Target="../media/image36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5" Type="http://schemas.openxmlformats.org/officeDocument/2006/relationships/oleObject" Target="../embeddings/oleObject34.bin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2.wmf"/><Relationship Id="rId1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image" Target="../media/image40.wmf"/><Relationship Id="rId7" Type="http://schemas.openxmlformats.org/officeDocument/2006/relationships/image" Target="../media/image42.w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44.wmf"/><Relationship Id="rId5" Type="http://schemas.openxmlformats.org/officeDocument/2006/relationships/image" Target="../media/image41.wmf"/><Relationship Id="rId10" Type="http://schemas.openxmlformats.org/officeDocument/2006/relationships/oleObject" Target="../embeddings/oleObject41.bin"/><Relationship Id="rId4" Type="http://schemas.openxmlformats.org/officeDocument/2006/relationships/oleObject" Target="../embeddings/oleObject38.bin"/><Relationship Id="rId9" Type="http://schemas.openxmlformats.org/officeDocument/2006/relationships/image" Target="../media/image4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image" Target="../media/image45.wmf"/><Relationship Id="rId7" Type="http://schemas.openxmlformats.org/officeDocument/2006/relationships/image" Target="../media/image47.w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49.wmf"/><Relationship Id="rId5" Type="http://schemas.openxmlformats.org/officeDocument/2006/relationships/image" Target="../media/image46.wmf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3.bin"/><Relationship Id="rId9" Type="http://schemas.openxmlformats.org/officeDocument/2006/relationships/image" Target="../media/image4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7" Type="http://schemas.openxmlformats.org/officeDocument/2006/relationships/oleObject" Target="../embeddings/oleObject50.bin"/><Relationship Id="rId2" Type="http://schemas.openxmlformats.org/officeDocument/2006/relationships/oleObject" Target="../embeddings/oleObject4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9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4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458200" cy="4495800"/>
          </a:xfrm>
        </p:spPr>
        <p:txBody>
          <a:bodyPr/>
          <a:lstStyle/>
          <a:p>
            <a:pPr algn="ctr">
              <a:buNone/>
            </a:pPr>
            <a:r>
              <a:rPr lang="en-US" sz="4000" b="1" dirty="0"/>
              <a:t>Digital Signal Processing(BEC-42)</a:t>
            </a:r>
            <a:endParaRPr lang="en-US" sz="3800" b="1" dirty="0"/>
          </a:p>
          <a:p>
            <a:pPr algn="ctr">
              <a:buNone/>
            </a:pPr>
            <a:endParaRPr lang="en-US" sz="3800" dirty="0"/>
          </a:p>
          <a:p>
            <a:pPr algn="ctr">
              <a:buNone/>
            </a:pPr>
            <a:r>
              <a:rPr lang="en-US" sz="3800" dirty="0"/>
              <a:t>Unit-1</a:t>
            </a:r>
          </a:p>
          <a:p>
            <a:pPr algn="ctr">
              <a:buNone/>
            </a:pPr>
            <a:r>
              <a:rPr lang="en-US" sz="3800" dirty="0"/>
              <a:t>Lecture-3</a:t>
            </a:r>
          </a:p>
          <a:p>
            <a:pPr algn="ctr">
              <a:buNone/>
            </a:pPr>
            <a:endParaRPr lang="en-US" sz="3800" dirty="0"/>
          </a:p>
          <a:p>
            <a:pPr algn="ctr">
              <a:buNone/>
            </a:pPr>
            <a:r>
              <a:rPr lang="en-US" sz="3800" dirty="0"/>
              <a:t>Presented By:</a:t>
            </a:r>
          </a:p>
          <a:p>
            <a:pPr algn="ctr">
              <a:buNone/>
            </a:pPr>
            <a:r>
              <a:rPr lang="en-US" sz="3800" dirty="0">
                <a:solidFill>
                  <a:srgbClr val="FF0000"/>
                </a:solidFill>
              </a:rPr>
              <a:t>Dr. Satish Chandra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/>
              <a:t>DFT as a Vector Operation</a:t>
            </a:r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/>
        </p:nvGraphicFramePr>
        <p:xfrm>
          <a:off x="1111250" y="1371600"/>
          <a:ext cx="1544638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27000" imgH="914400" progId="Equation.3">
                  <p:embed/>
                </p:oleObj>
              </mc:Choice>
              <mc:Fallback>
                <p:oleObj name="Equation" r:id="rId2" imgW="927000" imgH="914400" progId="Equation.3">
                  <p:embed/>
                  <p:pic>
                    <p:nvPicPr>
                      <p:cNvPr id="819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0" y="1371600"/>
                        <a:ext cx="1544638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3" name="Text Box 4"/>
          <p:cNvSpPr txBox="1">
            <a:spLocks noChangeArrowheads="1"/>
          </p:cNvSpPr>
          <p:nvPr/>
        </p:nvSpPr>
        <p:spPr bwMode="auto">
          <a:xfrm>
            <a:off x="228600" y="609600"/>
            <a:ext cx="17526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Let</a:t>
            </a:r>
          </a:p>
        </p:txBody>
      </p:sp>
      <p:graphicFrame>
        <p:nvGraphicFramePr>
          <p:cNvPr id="8195" name="Object 5"/>
          <p:cNvGraphicFramePr>
            <a:graphicFrameLocks noChangeAspect="1"/>
          </p:cNvGraphicFramePr>
          <p:nvPr/>
        </p:nvGraphicFramePr>
        <p:xfrm>
          <a:off x="2971800" y="1371600"/>
          <a:ext cx="2751138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50960" imgH="914400" progId="Equation.3">
                  <p:embed/>
                </p:oleObj>
              </mc:Choice>
              <mc:Fallback>
                <p:oleObj name="Equation" r:id="rId4" imgW="1650960" imgH="914400" progId="Equation.3">
                  <p:embed/>
                  <p:pic>
                    <p:nvPicPr>
                      <p:cNvPr id="819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371600"/>
                        <a:ext cx="2751138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4" name="Text Box 6"/>
          <p:cNvSpPr txBox="1">
            <a:spLocks noChangeArrowheads="1"/>
          </p:cNvSpPr>
          <p:nvPr/>
        </p:nvSpPr>
        <p:spPr bwMode="auto">
          <a:xfrm>
            <a:off x="0" y="3429000"/>
            <a:ext cx="32766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Then:</a:t>
            </a:r>
          </a:p>
        </p:txBody>
      </p:sp>
      <p:graphicFrame>
        <p:nvGraphicFramePr>
          <p:cNvPr id="8196" name="Object 7"/>
          <p:cNvGraphicFramePr>
            <a:graphicFrameLocks noChangeAspect="1"/>
          </p:cNvGraphicFramePr>
          <p:nvPr/>
        </p:nvGraphicFramePr>
        <p:xfrm>
          <a:off x="6456363" y="1274763"/>
          <a:ext cx="1585912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52200" imgH="939600" progId="Equation.3">
                  <p:embed/>
                </p:oleObj>
              </mc:Choice>
              <mc:Fallback>
                <p:oleObj name="Equation" r:id="rId6" imgW="952200" imgH="939600" progId="Equation.3">
                  <p:embed/>
                  <p:pic>
                    <p:nvPicPr>
                      <p:cNvPr id="819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6363" y="1274763"/>
                        <a:ext cx="1585912" cy="156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8"/>
          <p:cNvGraphicFramePr>
            <a:graphicFrameLocks noChangeAspect="1"/>
          </p:cNvGraphicFramePr>
          <p:nvPr/>
        </p:nvGraphicFramePr>
        <p:xfrm>
          <a:off x="1066800" y="4724400"/>
          <a:ext cx="403860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16120" imgH="393480" progId="Equation.3">
                  <p:embed/>
                </p:oleObj>
              </mc:Choice>
              <mc:Fallback>
                <p:oleObj name="Equation" r:id="rId8" imgW="2616120" imgH="393480" progId="Equation.3">
                  <p:embed/>
                  <p:pic>
                    <p:nvPicPr>
                      <p:cNvPr id="819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724400"/>
                        <a:ext cx="4038600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9"/>
          <p:cNvGraphicFramePr>
            <a:graphicFrameLocks noChangeAspect="1"/>
          </p:cNvGraphicFramePr>
          <p:nvPr/>
        </p:nvGraphicFramePr>
        <p:xfrm>
          <a:off x="1066800" y="4038600"/>
          <a:ext cx="12954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61760" imgH="241200" progId="Equation.3">
                  <p:embed/>
                </p:oleObj>
              </mc:Choice>
              <mc:Fallback>
                <p:oleObj name="Equation" r:id="rId10" imgW="761760" imgH="241200" progId="Equation.3">
                  <p:embed/>
                  <p:pic>
                    <p:nvPicPr>
                      <p:cNvPr id="819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038600"/>
                        <a:ext cx="1295400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5" name="Line 10"/>
          <p:cNvSpPr>
            <a:spLocks noChangeShapeType="1"/>
          </p:cNvSpPr>
          <p:nvPr/>
        </p:nvSpPr>
        <p:spPr bwMode="auto">
          <a:xfrm flipV="1">
            <a:off x="6705600" y="3581400"/>
            <a:ext cx="10668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8206" name="Line 11"/>
          <p:cNvSpPr>
            <a:spLocks noChangeShapeType="1"/>
          </p:cNvSpPr>
          <p:nvPr/>
        </p:nvSpPr>
        <p:spPr bwMode="auto">
          <a:xfrm flipV="1">
            <a:off x="6705600" y="44958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8207" name="Line 13"/>
          <p:cNvSpPr>
            <a:spLocks noChangeShapeType="1"/>
          </p:cNvSpPr>
          <p:nvPr/>
        </p:nvSpPr>
        <p:spPr bwMode="auto">
          <a:xfrm flipV="1">
            <a:off x="6705600" y="39624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IN" dirty="0"/>
          </a:p>
        </p:txBody>
      </p:sp>
      <p:graphicFrame>
        <p:nvGraphicFramePr>
          <p:cNvPr id="8199" name="Object 14"/>
          <p:cNvGraphicFramePr>
            <a:graphicFrameLocks noChangeAspect="1"/>
          </p:cNvGraphicFramePr>
          <p:nvPr/>
        </p:nvGraphicFramePr>
        <p:xfrm>
          <a:off x="7086600" y="3733800"/>
          <a:ext cx="268288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6720" imgH="139680" progId="Equation.3">
                  <p:embed/>
                </p:oleObj>
              </mc:Choice>
              <mc:Fallback>
                <p:oleObj name="Equation" r:id="rId12" imgW="126720" imgH="139680" progId="Equation.3">
                  <p:embed/>
                  <p:pic>
                    <p:nvPicPr>
                      <p:cNvPr id="8199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3733800"/>
                        <a:ext cx="268288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15"/>
          <p:cNvGraphicFramePr>
            <a:graphicFrameLocks noChangeAspect="1"/>
          </p:cNvGraphicFramePr>
          <p:nvPr/>
        </p:nvGraphicFramePr>
        <p:xfrm>
          <a:off x="6781800" y="4495800"/>
          <a:ext cx="35242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4880" imgH="228600" progId="Equation.3">
                  <p:embed/>
                </p:oleObj>
              </mc:Choice>
              <mc:Fallback>
                <p:oleObj name="Equation" r:id="rId14" imgW="164880" imgH="228600" progId="Equation.3">
                  <p:embed/>
                  <p:pic>
                    <p:nvPicPr>
                      <p:cNvPr id="820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495800"/>
                        <a:ext cx="352425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8" name="Line 18"/>
          <p:cNvSpPr>
            <a:spLocks noChangeShapeType="1"/>
          </p:cNvSpPr>
          <p:nvPr/>
        </p:nvSpPr>
        <p:spPr bwMode="auto">
          <a:xfrm>
            <a:off x="6705600" y="44958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8209" name="Line 19"/>
          <p:cNvSpPr>
            <a:spLocks noChangeShapeType="1"/>
          </p:cNvSpPr>
          <p:nvPr/>
        </p:nvSpPr>
        <p:spPr bwMode="auto">
          <a:xfrm>
            <a:off x="7772400" y="36576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 dirty="0"/>
          </a:p>
        </p:txBody>
      </p:sp>
      <p:graphicFrame>
        <p:nvGraphicFramePr>
          <p:cNvPr id="8201" name="Object 20"/>
          <p:cNvGraphicFramePr>
            <a:graphicFrameLocks noChangeAspect="1"/>
          </p:cNvGraphicFramePr>
          <p:nvPr/>
        </p:nvGraphicFramePr>
        <p:xfrm>
          <a:off x="7391400" y="4572000"/>
          <a:ext cx="7620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634680" imgH="393480" progId="Equation.3">
                  <p:embed/>
                </p:oleObj>
              </mc:Choice>
              <mc:Fallback>
                <p:oleObj name="Equation" r:id="rId16" imgW="634680" imgH="393480" progId="Equation.3">
                  <p:embed/>
                  <p:pic>
                    <p:nvPicPr>
                      <p:cNvPr id="820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4572000"/>
                        <a:ext cx="762000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0" name="Line 21"/>
          <p:cNvSpPr>
            <a:spLocks noChangeShapeType="1"/>
          </p:cNvSpPr>
          <p:nvPr/>
        </p:nvSpPr>
        <p:spPr bwMode="auto">
          <a:xfrm flipV="1">
            <a:off x="6705600" y="35814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8211" name="Line 22"/>
          <p:cNvSpPr>
            <a:spLocks noChangeShapeType="1"/>
          </p:cNvSpPr>
          <p:nvPr/>
        </p:nvSpPr>
        <p:spPr bwMode="auto">
          <a:xfrm flipH="1">
            <a:off x="6705600" y="35814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685800" y="1223963"/>
          <a:ext cx="6688138" cy="186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12920" imgH="1117440" progId="Equation.3">
                  <p:embed/>
                </p:oleObj>
              </mc:Choice>
              <mc:Fallback>
                <p:oleObj name="Equation" r:id="rId2" imgW="4012920" imgH="1117440" progId="Equation.3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223963"/>
                        <a:ext cx="6688138" cy="1862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2133600" y="3962400"/>
          <a:ext cx="1524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38080" imgH="838080" progId="Equation.3">
                  <p:embed/>
                </p:oleObj>
              </mc:Choice>
              <mc:Fallback>
                <p:oleObj name="Equation" r:id="rId4" imgW="838080" imgH="838080" progId="Equation.3">
                  <p:embed/>
                  <p:pic>
                    <p:nvPicPr>
                      <p:cNvPr id="92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962400"/>
                        <a:ext cx="1524000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914400" y="4237038"/>
          <a:ext cx="60960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0440" imgH="152280" progId="Equation.3">
                  <p:embed/>
                </p:oleObj>
              </mc:Choice>
              <mc:Fallback>
                <p:oleObj name="Equation" r:id="rId6" imgW="190440" imgH="152280" progId="Equation.3">
                  <p:embed/>
                  <p:pic>
                    <p:nvPicPr>
                      <p:cNvPr id="92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237038"/>
                        <a:ext cx="609600" cy="484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1828800" y="3810000"/>
            <a:ext cx="2209800" cy="1905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1752600" y="3733800"/>
            <a:ext cx="2209800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6592" y="76200"/>
                <a:ext cx="8934719" cy="65537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b="1" dirty="0">
                    <a:latin typeface="+mj-lt"/>
                    <a:cs typeface="Times New Roman" panose="02020603050405020304" pitchFamily="18" charset="0"/>
                  </a:rPr>
                  <a:t>Example: </a:t>
                </a:r>
                <a:r>
                  <a:rPr lang="en-IN" sz="2000" dirty="0">
                    <a:latin typeface="+mj-lt"/>
                    <a:cs typeface="Times New Roman" panose="02020603050405020304" pitchFamily="18" charset="0"/>
                  </a:rPr>
                  <a:t>Find the inverse DFT of X(k) ={1,2,3,4 }.</a:t>
                </a:r>
              </a:p>
              <a:p>
                <a:endParaRPr lang="en-IN" sz="2000" dirty="0">
                  <a:latin typeface="+mj-lt"/>
                  <a:cs typeface="Times New Roman" panose="02020603050405020304" pitchFamily="18" charset="0"/>
                </a:endParaRPr>
              </a:p>
              <a:p>
                <a:r>
                  <a:rPr lang="en-IN" sz="2000" b="1" dirty="0">
                    <a:latin typeface="+mj-lt"/>
                    <a:cs typeface="Times New Roman" panose="02020603050405020304" pitchFamily="18" charset="0"/>
                  </a:rPr>
                  <a:t>Solution :</a:t>
                </a:r>
                <a:r>
                  <a:rPr lang="en-IN" sz="2000" dirty="0">
                    <a:latin typeface="+mj-lt"/>
                    <a:cs typeface="Times New Roman" panose="02020603050405020304" pitchFamily="18" charset="0"/>
                  </a:rPr>
                  <a:t> The inverse DFT is defined as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) =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                     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=0,1,2,3,……….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nary>
                    </m:oMath>
                  </m:oMathPara>
                </a14:m>
                <a:endParaRPr lang="en-IN" sz="2000" dirty="0">
                  <a:latin typeface="+mj-lt"/>
                  <a:cs typeface="Times New Roman" panose="02020603050405020304" pitchFamily="18" charset="0"/>
                </a:endParaRPr>
              </a:p>
              <a:p>
                <a:r>
                  <a:rPr lang="en-IN" sz="2000" i="1" dirty="0">
                    <a:latin typeface="+mj-lt"/>
                    <a:cs typeface="Times New Roman" panose="02020603050405020304" pitchFamily="18" charset="0"/>
                  </a:rPr>
                  <a:t>Given N=4, </a:t>
                </a:r>
                <a:endParaRPr lang="en-IN" sz="2000" dirty="0">
                  <a:latin typeface="+mj-lt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p>
                            <m:s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num>
                                <m:den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sup>
                          </m:s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                     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=0,1,2,3</m:t>
                          </m:r>
                        </m:e>
                      </m:nary>
                    </m:oMath>
                  </m:oMathPara>
                </a14:m>
                <a:endParaRPr lang="en-IN" sz="2000" dirty="0">
                  <a:latin typeface="+mj-lt"/>
                  <a:cs typeface="Times New Roman" panose="02020603050405020304" pitchFamily="18" charset="0"/>
                </a:endParaRPr>
              </a:p>
              <a:p>
                <a:r>
                  <a:rPr lang="en-IN" sz="2000" i="1" dirty="0">
                    <a:latin typeface="+mj-lt"/>
                    <a:cs typeface="Times New Roman" panose="02020603050405020304" pitchFamily="18" charset="0"/>
                  </a:rPr>
                  <a:t>When     n=0</a:t>
                </a:r>
                <a:endParaRPr lang="en-IN" sz="2000" dirty="0">
                  <a:latin typeface="+mj-lt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p>
                            <m:s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1+2+3+4</m:t>
                          </m:r>
                        </m:e>
                      </m:d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sz="2000" dirty="0">
                  <a:latin typeface="+mj-lt"/>
                  <a:cs typeface="Times New Roman" panose="02020603050405020304" pitchFamily="18" charset="0"/>
                </a:endParaRPr>
              </a:p>
              <a:p>
                <a:r>
                  <a:rPr lang="en-IN" sz="2000" i="1" dirty="0">
                    <a:latin typeface="+mj-lt"/>
                    <a:cs typeface="Times New Roman" panose="02020603050405020304" pitchFamily="18" charset="0"/>
                  </a:rPr>
                  <a:t>When    n=</a:t>
                </a:r>
                <a:r>
                  <a:rPr lang="en-IN" sz="2000" dirty="0">
                    <a:latin typeface="+mj-lt"/>
                    <a:cs typeface="Times New Roman" panose="02020603050405020304" pitchFamily="18" charset="0"/>
                  </a:rPr>
                  <a:t>1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(1) =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p>
                            <m:s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IN" sz="2000" dirty="0">
                  <a:latin typeface="+mj-lt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1+2</m:t>
                          </m:r>
                          <m:sSup>
                            <m:s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+3</m:t>
                          </m:r>
                          <m:sSup>
                            <m:s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+4</m:t>
                          </m:r>
                          <m:sSup>
                            <m:s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IN" sz="2000" dirty="0">
                  <a:latin typeface="+mj-lt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1+2</m:t>
                          </m:r>
                          <m:d>
                            <m:d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+3</m:t>
                          </m:r>
                          <m:d>
                            <m:d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+4</m:t>
                          </m:r>
                          <m:d>
                            <m:d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d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−2−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IN" sz="20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𝑗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sz="2000" dirty="0"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92" y="76200"/>
                <a:ext cx="8934719" cy="6553782"/>
              </a:xfrm>
              <a:prstGeom prst="rect">
                <a:avLst/>
              </a:prstGeom>
              <a:blipFill rotWithShape="0">
                <a:blip r:embed="rId2"/>
                <a:stretch>
                  <a:fillRect l="-750" t="-5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4068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76200"/>
                <a:ext cx="9144000" cy="6676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i="1" dirty="0">
                    <a:latin typeface="+mj-lt"/>
                    <a:cs typeface="Times New Roman" panose="02020603050405020304" pitchFamily="18" charset="0"/>
                  </a:rPr>
                  <a:t>When    n=</a:t>
                </a:r>
                <a:r>
                  <a:rPr lang="en-IN" sz="2000" dirty="0">
                    <a:latin typeface="+mj-lt"/>
                    <a:cs typeface="Times New Roman" panose="02020603050405020304" pitchFamily="18" charset="0"/>
                  </a:rPr>
                  <a:t>2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(2) =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p>
                            <m:s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IN" sz="2000" dirty="0">
                  <a:latin typeface="+mj-lt"/>
                  <a:cs typeface="Times New Roman" panose="02020603050405020304" pitchFamily="18" charset="0"/>
                </a:endParaRPr>
              </a:p>
              <a:p>
                <a:endParaRPr lang="en-IN" sz="2000" dirty="0">
                  <a:latin typeface="+mj-lt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1+2</m:t>
                          </m:r>
                          <m:sSup>
                            <m:s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+3</m:t>
                          </m:r>
                          <m:sSup>
                            <m:s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+4</m:t>
                          </m:r>
                          <m:sSup>
                            <m:s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IN" sz="2000" dirty="0">
                  <a:latin typeface="+mj-lt"/>
                  <a:cs typeface="Times New Roman" panose="02020603050405020304" pitchFamily="18" charset="0"/>
                </a:endParaRPr>
              </a:p>
              <a:p>
                <a:endParaRPr lang="en-IN" sz="2000" dirty="0">
                  <a:latin typeface="+mj-lt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1+2</m:t>
                          </m:r>
                          <m:d>
                            <m:d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+3</m:t>
                          </m:r>
                          <m:d>
                            <m:d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+4</m:t>
                          </m:r>
                          <m:d>
                            <m:d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IN" sz="20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sz="2000" dirty="0">
                  <a:latin typeface="+mj-lt"/>
                  <a:cs typeface="Times New Roman" panose="02020603050405020304" pitchFamily="18" charset="0"/>
                </a:endParaRPr>
              </a:p>
              <a:p>
                <a:r>
                  <a:rPr lang="en-IN" sz="2000" i="1" dirty="0">
                    <a:latin typeface="+mj-lt"/>
                    <a:cs typeface="Times New Roman" panose="02020603050405020304" pitchFamily="18" charset="0"/>
                  </a:rPr>
                  <a:t>When    n=</a:t>
                </a:r>
                <a:r>
                  <a:rPr lang="en-IN" sz="2000" dirty="0">
                    <a:latin typeface="+mj-lt"/>
                    <a:cs typeface="Times New Roman" panose="02020603050405020304" pitchFamily="18" charset="0"/>
                  </a:rPr>
                  <a:t>3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(3) =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p>
                            <m:s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IN" sz="2000" dirty="0">
                  <a:latin typeface="+mj-lt"/>
                  <a:cs typeface="Times New Roman" panose="02020603050405020304" pitchFamily="18" charset="0"/>
                </a:endParaRPr>
              </a:p>
              <a:p>
                <a:endParaRPr lang="en-IN" sz="2000" dirty="0">
                  <a:latin typeface="+mj-lt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1+2</m:t>
                          </m:r>
                          <m:sSup>
                            <m:s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+3</m:t>
                          </m:r>
                          <m:sSup>
                            <m:s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+4</m:t>
                          </m:r>
                          <m:sSup>
                            <m:s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IN" sz="2000" dirty="0">
                  <a:latin typeface="+mj-lt"/>
                  <a:cs typeface="Times New Roman" panose="02020603050405020304" pitchFamily="18" charset="0"/>
                </a:endParaRPr>
              </a:p>
              <a:p>
                <a:endParaRPr lang="en-IN" sz="2000" dirty="0">
                  <a:latin typeface="+mj-lt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1+2</m:t>
                          </m:r>
                          <m:d>
                            <m:d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+3</m:t>
                          </m:r>
                          <m:d>
                            <m:d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+4</m:t>
                          </m:r>
                          <m:d>
                            <m:d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d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−2+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IN" sz="20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𝑗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sz="2000" dirty="0">
                  <a:latin typeface="+mj-lt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,−</m:t>
                          </m:r>
                          <m:f>
                            <m:f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f>
                            <m:f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,−</m:t>
                          </m:r>
                          <m:f>
                            <m:f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,−</m:t>
                          </m:r>
                          <m:f>
                            <m:f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f>
                            <m:f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IN" sz="2000" dirty="0"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6200"/>
                <a:ext cx="9144000" cy="6676251"/>
              </a:xfrm>
              <a:prstGeom prst="rect">
                <a:avLst/>
              </a:prstGeom>
              <a:blipFill rotWithShape="0">
                <a:blip r:embed="rId2"/>
                <a:stretch>
                  <a:fillRect l="-667" t="-5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748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228600"/>
            <a:ext cx="906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/>
              <a:t>Fourier Analysis of Discrete Time Signals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0" y="1727200"/>
            <a:ext cx="9144000" cy="2509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For a discrete time sequence we define two classes of Fourier Transforms:</a:t>
            </a:r>
          </a:p>
          <a:p>
            <a:pPr>
              <a:spcBef>
                <a:spcPct val="50000"/>
              </a:spcBef>
            </a:pPr>
            <a:endParaRPr lang="en-US" sz="2000" dirty="0"/>
          </a:p>
          <a:p>
            <a:pPr marL="457200" indent="-457200">
              <a:spcBef>
                <a:spcPct val="50000"/>
              </a:spcBef>
              <a:buFont typeface="+mj-lt"/>
              <a:buAutoNum type="arabicPeriod"/>
            </a:pPr>
            <a:r>
              <a:rPr lang="en-US" sz="2000" dirty="0"/>
              <a:t>DTFT (Discrete Time Fourier Transform)  for sequences having </a:t>
            </a:r>
            <a:r>
              <a:rPr lang="en-US" sz="2000" b="1" dirty="0"/>
              <a:t>infinite</a:t>
            </a:r>
            <a:r>
              <a:rPr lang="en-US" sz="2000" dirty="0"/>
              <a:t> duration which relate the time and frequency domain</a:t>
            </a:r>
          </a:p>
          <a:p>
            <a:pPr marL="457200" indent="-457200">
              <a:spcBef>
                <a:spcPct val="50000"/>
              </a:spcBef>
              <a:buFont typeface="+mj-lt"/>
              <a:buAutoNum type="arabicPeriod"/>
            </a:pPr>
            <a:r>
              <a:rPr lang="en-US" sz="2000" dirty="0"/>
              <a:t>DFT (Discrete Fourier Transform) for sequences having </a:t>
            </a:r>
            <a:r>
              <a:rPr lang="en-US" sz="2000" b="1" dirty="0"/>
              <a:t>finite</a:t>
            </a:r>
            <a:r>
              <a:rPr lang="en-US" sz="2000" dirty="0"/>
              <a:t> duration.</a:t>
            </a:r>
            <a:endParaRPr lang="en-US" dirty="0"/>
          </a:p>
          <a:p>
            <a:pPr>
              <a:spcBef>
                <a:spcPct val="50000"/>
              </a:spcBef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4"/>
          <p:cNvSpPr>
            <a:spLocks noChangeShapeType="1"/>
          </p:cNvSpPr>
          <p:nvPr/>
        </p:nvSpPr>
        <p:spPr bwMode="auto">
          <a:xfrm flipV="1">
            <a:off x="1447800" y="4267200"/>
            <a:ext cx="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1036" name="Line 5"/>
          <p:cNvSpPr>
            <a:spLocks noChangeShapeType="1"/>
          </p:cNvSpPr>
          <p:nvPr/>
        </p:nvSpPr>
        <p:spPr bwMode="auto">
          <a:xfrm>
            <a:off x="609600" y="54102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1037" name="Line 8"/>
          <p:cNvSpPr>
            <a:spLocks noChangeShapeType="1"/>
          </p:cNvSpPr>
          <p:nvPr/>
        </p:nvSpPr>
        <p:spPr bwMode="auto">
          <a:xfrm>
            <a:off x="1447800" y="48006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1038" name="Line 11"/>
          <p:cNvSpPr>
            <a:spLocks noChangeShapeType="1"/>
          </p:cNvSpPr>
          <p:nvPr/>
        </p:nvSpPr>
        <p:spPr bwMode="auto">
          <a:xfrm>
            <a:off x="1752600" y="5029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1039" name="Line 14"/>
          <p:cNvSpPr>
            <a:spLocks noChangeShapeType="1"/>
          </p:cNvSpPr>
          <p:nvPr/>
        </p:nvSpPr>
        <p:spPr bwMode="auto">
          <a:xfrm>
            <a:off x="2057400" y="5410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1040" name="Line 16"/>
          <p:cNvSpPr>
            <a:spLocks noChangeShapeType="1"/>
          </p:cNvSpPr>
          <p:nvPr/>
        </p:nvSpPr>
        <p:spPr bwMode="auto">
          <a:xfrm>
            <a:off x="2362200" y="51816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 dirty="0"/>
          </a:p>
        </p:txBody>
      </p:sp>
      <p:graphicFrame>
        <p:nvGraphicFramePr>
          <p:cNvPr id="1027" name="Object 17"/>
          <p:cNvGraphicFramePr>
            <a:graphicFrameLocks/>
          </p:cNvGraphicFramePr>
          <p:nvPr/>
        </p:nvGraphicFramePr>
        <p:xfrm>
          <a:off x="1589088" y="4167188"/>
          <a:ext cx="544512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7160" imgH="190440" progId="Equation.3">
                  <p:embed/>
                </p:oleObj>
              </mc:Choice>
              <mc:Fallback>
                <p:oleObj name="Equation" r:id="rId2" imgW="317160" imgH="190440" progId="Equation.3">
                  <p:embed/>
                  <p:pic>
                    <p:nvPicPr>
                      <p:cNvPr id="1027" name="Object 17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088" y="4167188"/>
                        <a:ext cx="544512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18"/>
          <p:cNvGraphicFramePr>
            <a:graphicFrameLocks/>
          </p:cNvGraphicFramePr>
          <p:nvPr/>
        </p:nvGraphicFramePr>
        <p:xfrm>
          <a:off x="3124200" y="5486400"/>
          <a:ext cx="314325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6720" imgH="126720" progId="Equation.3">
                  <p:embed/>
                </p:oleObj>
              </mc:Choice>
              <mc:Fallback>
                <p:oleObj name="Equation" r:id="rId4" imgW="126720" imgH="126720" progId="Equation.3">
                  <p:embed/>
                  <p:pic>
                    <p:nvPicPr>
                      <p:cNvPr id="1028" name="Object 18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486400"/>
                        <a:ext cx="314325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19"/>
          <p:cNvGraphicFramePr>
            <a:graphicFrameLocks/>
          </p:cNvGraphicFramePr>
          <p:nvPr/>
        </p:nvGraphicFramePr>
        <p:xfrm>
          <a:off x="2147888" y="5456238"/>
          <a:ext cx="104775" cy="19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120" imgH="203040" progId="Equation.3">
                  <p:embed/>
                </p:oleObj>
              </mc:Choice>
              <mc:Fallback>
                <p:oleObj name="Equation" r:id="rId6" imgW="114120" imgH="203040" progId="Equation.3">
                  <p:embed/>
                  <p:pic>
                    <p:nvPicPr>
                      <p:cNvPr id="1029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888" y="5456238"/>
                        <a:ext cx="104775" cy="19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20"/>
          <p:cNvGraphicFramePr>
            <a:graphicFrameLocks/>
          </p:cNvGraphicFramePr>
          <p:nvPr/>
        </p:nvGraphicFramePr>
        <p:xfrm>
          <a:off x="2216150" y="5532438"/>
          <a:ext cx="450850" cy="18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68280" imgH="152280" progId="Equation.3">
                  <p:embed/>
                </p:oleObj>
              </mc:Choice>
              <mc:Fallback>
                <p:oleObj name="Equation" r:id="rId8" imgW="368280" imgH="152280" progId="Equation.3">
                  <p:embed/>
                  <p:pic>
                    <p:nvPicPr>
                      <p:cNvPr id="1030" name="Object 20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150" y="5532438"/>
                        <a:ext cx="450850" cy="182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1" name="Line 23"/>
          <p:cNvSpPr>
            <a:spLocks noChangeShapeType="1"/>
          </p:cNvSpPr>
          <p:nvPr/>
        </p:nvSpPr>
        <p:spPr bwMode="auto">
          <a:xfrm>
            <a:off x="1143000" y="52578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1042" name="Line 24"/>
          <p:cNvSpPr>
            <a:spLocks noChangeShapeType="1"/>
          </p:cNvSpPr>
          <p:nvPr/>
        </p:nvSpPr>
        <p:spPr bwMode="auto">
          <a:xfrm flipV="1">
            <a:off x="762000" y="5410200"/>
            <a:ext cx="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1043" name="Line 25"/>
          <p:cNvSpPr>
            <a:spLocks noChangeShapeType="1"/>
          </p:cNvSpPr>
          <p:nvPr/>
        </p:nvSpPr>
        <p:spPr bwMode="auto">
          <a:xfrm>
            <a:off x="4902200" y="5397500"/>
            <a:ext cx="3352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1044" name="Line 26"/>
          <p:cNvSpPr>
            <a:spLocks noChangeShapeType="1"/>
          </p:cNvSpPr>
          <p:nvPr/>
        </p:nvSpPr>
        <p:spPr bwMode="auto">
          <a:xfrm flipV="1">
            <a:off x="6197600" y="4254500"/>
            <a:ext cx="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1045" name="Freeform 27"/>
          <p:cNvSpPr>
            <a:spLocks/>
          </p:cNvSpPr>
          <p:nvPr/>
        </p:nvSpPr>
        <p:spPr bwMode="auto">
          <a:xfrm>
            <a:off x="6159500" y="4720431"/>
            <a:ext cx="2058988" cy="668338"/>
          </a:xfrm>
          <a:custGeom>
            <a:avLst/>
            <a:gdLst>
              <a:gd name="T0" fmla="*/ 0 w 1297"/>
              <a:gd name="T1" fmla="*/ 0 h 421"/>
              <a:gd name="T2" fmla="*/ 48 w 1297"/>
              <a:gd name="T3" fmla="*/ 0 h 421"/>
              <a:gd name="T4" fmla="*/ 84 w 1297"/>
              <a:gd name="T5" fmla="*/ 12 h 421"/>
              <a:gd name="T6" fmla="*/ 120 w 1297"/>
              <a:gd name="T7" fmla="*/ 24 h 421"/>
              <a:gd name="T8" fmla="*/ 156 w 1297"/>
              <a:gd name="T9" fmla="*/ 48 h 421"/>
              <a:gd name="T10" fmla="*/ 192 w 1297"/>
              <a:gd name="T11" fmla="*/ 60 h 421"/>
              <a:gd name="T12" fmla="*/ 228 w 1297"/>
              <a:gd name="T13" fmla="*/ 84 h 421"/>
              <a:gd name="T14" fmla="*/ 264 w 1297"/>
              <a:gd name="T15" fmla="*/ 108 h 421"/>
              <a:gd name="T16" fmla="*/ 288 w 1297"/>
              <a:gd name="T17" fmla="*/ 144 h 421"/>
              <a:gd name="T18" fmla="*/ 324 w 1297"/>
              <a:gd name="T19" fmla="*/ 180 h 421"/>
              <a:gd name="T20" fmla="*/ 360 w 1297"/>
              <a:gd name="T21" fmla="*/ 204 h 421"/>
              <a:gd name="T22" fmla="*/ 396 w 1297"/>
              <a:gd name="T23" fmla="*/ 240 h 421"/>
              <a:gd name="T24" fmla="*/ 432 w 1297"/>
              <a:gd name="T25" fmla="*/ 252 h 421"/>
              <a:gd name="T26" fmla="*/ 468 w 1297"/>
              <a:gd name="T27" fmla="*/ 276 h 421"/>
              <a:gd name="T28" fmla="*/ 504 w 1297"/>
              <a:gd name="T29" fmla="*/ 300 h 421"/>
              <a:gd name="T30" fmla="*/ 540 w 1297"/>
              <a:gd name="T31" fmla="*/ 312 h 421"/>
              <a:gd name="T32" fmla="*/ 576 w 1297"/>
              <a:gd name="T33" fmla="*/ 336 h 421"/>
              <a:gd name="T34" fmla="*/ 612 w 1297"/>
              <a:gd name="T35" fmla="*/ 348 h 421"/>
              <a:gd name="T36" fmla="*/ 648 w 1297"/>
              <a:gd name="T37" fmla="*/ 348 h 421"/>
              <a:gd name="T38" fmla="*/ 684 w 1297"/>
              <a:gd name="T39" fmla="*/ 360 h 421"/>
              <a:gd name="T40" fmla="*/ 732 w 1297"/>
              <a:gd name="T41" fmla="*/ 372 h 421"/>
              <a:gd name="T42" fmla="*/ 768 w 1297"/>
              <a:gd name="T43" fmla="*/ 372 h 421"/>
              <a:gd name="T44" fmla="*/ 804 w 1297"/>
              <a:gd name="T45" fmla="*/ 396 h 421"/>
              <a:gd name="T46" fmla="*/ 840 w 1297"/>
              <a:gd name="T47" fmla="*/ 408 h 421"/>
              <a:gd name="T48" fmla="*/ 876 w 1297"/>
              <a:gd name="T49" fmla="*/ 420 h 421"/>
              <a:gd name="T50" fmla="*/ 912 w 1297"/>
              <a:gd name="T51" fmla="*/ 420 h 421"/>
              <a:gd name="T52" fmla="*/ 948 w 1297"/>
              <a:gd name="T53" fmla="*/ 420 h 421"/>
              <a:gd name="T54" fmla="*/ 984 w 1297"/>
              <a:gd name="T55" fmla="*/ 420 h 421"/>
              <a:gd name="T56" fmla="*/ 1020 w 1297"/>
              <a:gd name="T57" fmla="*/ 420 h 421"/>
              <a:gd name="T58" fmla="*/ 1056 w 1297"/>
              <a:gd name="T59" fmla="*/ 420 h 421"/>
              <a:gd name="T60" fmla="*/ 1092 w 1297"/>
              <a:gd name="T61" fmla="*/ 420 h 421"/>
              <a:gd name="T62" fmla="*/ 1128 w 1297"/>
              <a:gd name="T63" fmla="*/ 420 h 421"/>
              <a:gd name="T64" fmla="*/ 1164 w 1297"/>
              <a:gd name="T65" fmla="*/ 420 h 421"/>
              <a:gd name="T66" fmla="*/ 1200 w 1297"/>
              <a:gd name="T67" fmla="*/ 420 h 421"/>
              <a:gd name="T68" fmla="*/ 1236 w 1297"/>
              <a:gd name="T69" fmla="*/ 396 h 421"/>
              <a:gd name="T70" fmla="*/ 1272 w 1297"/>
              <a:gd name="T71" fmla="*/ 360 h 421"/>
              <a:gd name="T72" fmla="*/ 1296 w 1297"/>
              <a:gd name="T73" fmla="*/ 336 h 421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297"/>
              <a:gd name="T112" fmla="*/ 0 h 421"/>
              <a:gd name="T113" fmla="*/ 1297 w 1297"/>
              <a:gd name="T114" fmla="*/ 421 h 421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297" h="421">
                <a:moveTo>
                  <a:pt x="0" y="0"/>
                </a:moveTo>
                <a:lnTo>
                  <a:pt x="48" y="0"/>
                </a:lnTo>
                <a:lnTo>
                  <a:pt x="84" y="12"/>
                </a:lnTo>
                <a:lnTo>
                  <a:pt x="120" y="24"/>
                </a:lnTo>
                <a:lnTo>
                  <a:pt x="156" y="48"/>
                </a:lnTo>
                <a:lnTo>
                  <a:pt x="192" y="60"/>
                </a:lnTo>
                <a:lnTo>
                  <a:pt x="228" y="84"/>
                </a:lnTo>
                <a:lnTo>
                  <a:pt x="264" y="108"/>
                </a:lnTo>
                <a:lnTo>
                  <a:pt x="288" y="144"/>
                </a:lnTo>
                <a:lnTo>
                  <a:pt x="324" y="180"/>
                </a:lnTo>
                <a:lnTo>
                  <a:pt x="360" y="204"/>
                </a:lnTo>
                <a:lnTo>
                  <a:pt x="396" y="240"/>
                </a:lnTo>
                <a:lnTo>
                  <a:pt x="432" y="252"/>
                </a:lnTo>
                <a:lnTo>
                  <a:pt x="468" y="276"/>
                </a:lnTo>
                <a:lnTo>
                  <a:pt x="504" y="300"/>
                </a:lnTo>
                <a:lnTo>
                  <a:pt x="540" y="312"/>
                </a:lnTo>
                <a:lnTo>
                  <a:pt x="576" y="336"/>
                </a:lnTo>
                <a:lnTo>
                  <a:pt x="612" y="348"/>
                </a:lnTo>
                <a:lnTo>
                  <a:pt x="648" y="348"/>
                </a:lnTo>
                <a:lnTo>
                  <a:pt x="684" y="360"/>
                </a:lnTo>
                <a:lnTo>
                  <a:pt x="732" y="372"/>
                </a:lnTo>
                <a:lnTo>
                  <a:pt x="768" y="372"/>
                </a:lnTo>
                <a:lnTo>
                  <a:pt x="804" y="396"/>
                </a:lnTo>
                <a:lnTo>
                  <a:pt x="840" y="408"/>
                </a:lnTo>
                <a:lnTo>
                  <a:pt x="876" y="420"/>
                </a:lnTo>
                <a:lnTo>
                  <a:pt x="912" y="420"/>
                </a:lnTo>
                <a:lnTo>
                  <a:pt x="948" y="420"/>
                </a:lnTo>
                <a:lnTo>
                  <a:pt x="984" y="420"/>
                </a:lnTo>
                <a:lnTo>
                  <a:pt x="1020" y="420"/>
                </a:lnTo>
                <a:lnTo>
                  <a:pt x="1056" y="420"/>
                </a:lnTo>
                <a:lnTo>
                  <a:pt x="1092" y="420"/>
                </a:lnTo>
                <a:lnTo>
                  <a:pt x="1128" y="420"/>
                </a:lnTo>
                <a:lnTo>
                  <a:pt x="1164" y="420"/>
                </a:lnTo>
                <a:lnTo>
                  <a:pt x="1200" y="420"/>
                </a:lnTo>
                <a:lnTo>
                  <a:pt x="1236" y="396"/>
                </a:lnTo>
                <a:lnTo>
                  <a:pt x="1272" y="360"/>
                </a:lnTo>
                <a:lnTo>
                  <a:pt x="1296" y="336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1046" name="Freeform 28"/>
          <p:cNvSpPr>
            <a:spLocks/>
          </p:cNvSpPr>
          <p:nvPr/>
        </p:nvSpPr>
        <p:spPr bwMode="auto">
          <a:xfrm>
            <a:off x="4244975" y="4720431"/>
            <a:ext cx="2058988" cy="668338"/>
          </a:xfrm>
          <a:custGeom>
            <a:avLst/>
            <a:gdLst>
              <a:gd name="T0" fmla="*/ 1296 w 1297"/>
              <a:gd name="T1" fmla="*/ 0 h 421"/>
              <a:gd name="T2" fmla="*/ 1248 w 1297"/>
              <a:gd name="T3" fmla="*/ 0 h 421"/>
              <a:gd name="T4" fmla="*/ 1212 w 1297"/>
              <a:gd name="T5" fmla="*/ 12 h 421"/>
              <a:gd name="T6" fmla="*/ 1176 w 1297"/>
              <a:gd name="T7" fmla="*/ 24 h 421"/>
              <a:gd name="T8" fmla="*/ 1140 w 1297"/>
              <a:gd name="T9" fmla="*/ 48 h 421"/>
              <a:gd name="T10" fmla="*/ 1104 w 1297"/>
              <a:gd name="T11" fmla="*/ 60 h 421"/>
              <a:gd name="T12" fmla="*/ 1068 w 1297"/>
              <a:gd name="T13" fmla="*/ 84 h 421"/>
              <a:gd name="T14" fmla="*/ 1032 w 1297"/>
              <a:gd name="T15" fmla="*/ 108 h 421"/>
              <a:gd name="T16" fmla="*/ 1008 w 1297"/>
              <a:gd name="T17" fmla="*/ 144 h 421"/>
              <a:gd name="T18" fmla="*/ 972 w 1297"/>
              <a:gd name="T19" fmla="*/ 180 h 421"/>
              <a:gd name="T20" fmla="*/ 936 w 1297"/>
              <a:gd name="T21" fmla="*/ 204 h 421"/>
              <a:gd name="T22" fmla="*/ 900 w 1297"/>
              <a:gd name="T23" fmla="*/ 240 h 421"/>
              <a:gd name="T24" fmla="*/ 864 w 1297"/>
              <a:gd name="T25" fmla="*/ 252 h 421"/>
              <a:gd name="T26" fmla="*/ 828 w 1297"/>
              <a:gd name="T27" fmla="*/ 276 h 421"/>
              <a:gd name="T28" fmla="*/ 792 w 1297"/>
              <a:gd name="T29" fmla="*/ 300 h 421"/>
              <a:gd name="T30" fmla="*/ 756 w 1297"/>
              <a:gd name="T31" fmla="*/ 312 h 421"/>
              <a:gd name="T32" fmla="*/ 720 w 1297"/>
              <a:gd name="T33" fmla="*/ 336 h 421"/>
              <a:gd name="T34" fmla="*/ 684 w 1297"/>
              <a:gd name="T35" fmla="*/ 348 h 421"/>
              <a:gd name="T36" fmla="*/ 648 w 1297"/>
              <a:gd name="T37" fmla="*/ 348 h 421"/>
              <a:gd name="T38" fmla="*/ 612 w 1297"/>
              <a:gd name="T39" fmla="*/ 360 h 421"/>
              <a:gd name="T40" fmla="*/ 564 w 1297"/>
              <a:gd name="T41" fmla="*/ 372 h 421"/>
              <a:gd name="T42" fmla="*/ 528 w 1297"/>
              <a:gd name="T43" fmla="*/ 372 h 421"/>
              <a:gd name="T44" fmla="*/ 492 w 1297"/>
              <a:gd name="T45" fmla="*/ 396 h 421"/>
              <a:gd name="T46" fmla="*/ 456 w 1297"/>
              <a:gd name="T47" fmla="*/ 408 h 421"/>
              <a:gd name="T48" fmla="*/ 420 w 1297"/>
              <a:gd name="T49" fmla="*/ 420 h 421"/>
              <a:gd name="T50" fmla="*/ 384 w 1297"/>
              <a:gd name="T51" fmla="*/ 420 h 421"/>
              <a:gd name="T52" fmla="*/ 348 w 1297"/>
              <a:gd name="T53" fmla="*/ 420 h 421"/>
              <a:gd name="T54" fmla="*/ 312 w 1297"/>
              <a:gd name="T55" fmla="*/ 420 h 421"/>
              <a:gd name="T56" fmla="*/ 276 w 1297"/>
              <a:gd name="T57" fmla="*/ 420 h 421"/>
              <a:gd name="T58" fmla="*/ 240 w 1297"/>
              <a:gd name="T59" fmla="*/ 420 h 421"/>
              <a:gd name="T60" fmla="*/ 204 w 1297"/>
              <a:gd name="T61" fmla="*/ 420 h 421"/>
              <a:gd name="T62" fmla="*/ 168 w 1297"/>
              <a:gd name="T63" fmla="*/ 420 h 421"/>
              <a:gd name="T64" fmla="*/ 132 w 1297"/>
              <a:gd name="T65" fmla="*/ 420 h 421"/>
              <a:gd name="T66" fmla="*/ 96 w 1297"/>
              <a:gd name="T67" fmla="*/ 420 h 421"/>
              <a:gd name="T68" fmla="*/ 60 w 1297"/>
              <a:gd name="T69" fmla="*/ 396 h 421"/>
              <a:gd name="T70" fmla="*/ 24 w 1297"/>
              <a:gd name="T71" fmla="*/ 360 h 421"/>
              <a:gd name="T72" fmla="*/ 0 w 1297"/>
              <a:gd name="T73" fmla="*/ 336 h 421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297"/>
              <a:gd name="T112" fmla="*/ 0 h 421"/>
              <a:gd name="T113" fmla="*/ 1297 w 1297"/>
              <a:gd name="T114" fmla="*/ 421 h 421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297" h="421">
                <a:moveTo>
                  <a:pt x="1296" y="0"/>
                </a:moveTo>
                <a:lnTo>
                  <a:pt x="1248" y="0"/>
                </a:lnTo>
                <a:lnTo>
                  <a:pt x="1212" y="12"/>
                </a:lnTo>
                <a:lnTo>
                  <a:pt x="1176" y="24"/>
                </a:lnTo>
                <a:lnTo>
                  <a:pt x="1140" y="48"/>
                </a:lnTo>
                <a:lnTo>
                  <a:pt x="1104" y="60"/>
                </a:lnTo>
                <a:lnTo>
                  <a:pt x="1068" y="84"/>
                </a:lnTo>
                <a:lnTo>
                  <a:pt x="1032" y="108"/>
                </a:lnTo>
                <a:lnTo>
                  <a:pt x="1008" y="144"/>
                </a:lnTo>
                <a:lnTo>
                  <a:pt x="972" y="180"/>
                </a:lnTo>
                <a:lnTo>
                  <a:pt x="936" y="204"/>
                </a:lnTo>
                <a:lnTo>
                  <a:pt x="900" y="240"/>
                </a:lnTo>
                <a:lnTo>
                  <a:pt x="864" y="252"/>
                </a:lnTo>
                <a:lnTo>
                  <a:pt x="828" y="276"/>
                </a:lnTo>
                <a:lnTo>
                  <a:pt x="792" y="300"/>
                </a:lnTo>
                <a:lnTo>
                  <a:pt x="756" y="312"/>
                </a:lnTo>
                <a:lnTo>
                  <a:pt x="720" y="336"/>
                </a:lnTo>
                <a:lnTo>
                  <a:pt x="684" y="348"/>
                </a:lnTo>
                <a:lnTo>
                  <a:pt x="648" y="348"/>
                </a:lnTo>
                <a:lnTo>
                  <a:pt x="612" y="360"/>
                </a:lnTo>
                <a:lnTo>
                  <a:pt x="564" y="372"/>
                </a:lnTo>
                <a:lnTo>
                  <a:pt x="528" y="372"/>
                </a:lnTo>
                <a:lnTo>
                  <a:pt x="492" y="396"/>
                </a:lnTo>
                <a:lnTo>
                  <a:pt x="456" y="408"/>
                </a:lnTo>
                <a:lnTo>
                  <a:pt x="420" y="420"/>
                </a:lnTo>
                <a:lnTo>
                  <a:pt x="384" y="420"/>
                </a:lnTo>
                <a:lnTo>
                  <a:pt x="348" y="420"/>
                </a:lnTo>
                <a:lnTo>
                  <a:pt x="312" y="420"/>
                </a:lnTo>
                <a:lnTo>
                  <a:pt x="276" y="420"/>
                </a:lnTo>
                <a:lnTo>
                  <a:pt x="240" y="420"/>
                </a:lnTo>
                <a:lnTo>
                  <a:pt x="204" y="420"/>
                </a:lnTo>
                <a:lnTo>
                  <a:pt x="168" y="420"/>
                </a:lnTo>
                <a:lnTo>
                  <a:pt x="132" y="420"/>
                </a:lnTo>
                <a:lnTo>
                  <a:pt x="96" y="420"/>
                </a:lnTo>
                <a:lnTo>
                  <a:pt x="60" y="396"/>
                </a:lnTo>
                <a:lnTo>
                  <a:pt x="24" y="360"/>
                </a:lnTo>
                <a:lnTo>
                  <a:pt x="0" y="336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graphicFrame>
        <p:nvGraphicFramePr>
          <p:cNvPr id="1031" name="Object 29"/>
          <p:cNvGraphicFramePr>
            <a:graphicFrameLocks/>
          </p:cNvGraphicFramePr>
          <p:nvPr/>
        </p:nvGraphicFramePr>
        <p:xfrm>
          <a:off x="8402638" y="5475288"/>
          <a:ext cx="309562" cy="2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2280" imgH="139680" progId="Equation.3">
                  <p:embed/>
                </p:oleObj>
              </mc:Choice>
              <mc:Fallback>
                <p:oleObj name="Equation" r:id="rId10" imgW="152280" imgH="139680" progId="Equation.3">
                  <p:embed/>
                  <p:pic>
                    <p:nvPicPr>
                      <p:cNvPr id="1031" name="Object 29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2638" y="5475288"/>
                        <a:ext cx="309562" cy="280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2" name="Object 30"/>
          <p:cNvGraphicFramePr>
            <a:graphicFrameLocks/>
          </p:cNvGraphicFramePr>
          <p:nvPr/>
        </p:nvGraphicFramePr>
        <p:xfrm>
          <a:off x="6303963" y="4205288"/>
          <a:ext cx="8413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19040" imgH="190440" progId="Equation.3">
                  <p:embed/>
                </p:oleObj>
              </mc:Choice>
              <mc:Fallback>
                <p:oleObj name="Equation" r:id="rId12" imgW="419040" imgH="190440" progId="Equation.3">
                  <p:embed/>
                  <p:pic>
                    <p:nvPicPr>
                      <p:cNvPr id="1032" name="Object 30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3963" y="4205288"/>
                        <a:ext cx="841375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7" name="Rectangle 31"/>
          <p:cNvSpPr>
            <a:spLocks noChangeArrowheads="1"/>
          </p:cNvSpPr>
          <p:nvPr/>
        </p:nvSpPr>
        <p:spPr bwMode="auto">
          <a:xfrm>
            <a:off x="457200" y="5943600"/>
            <a:ext cx="2667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 u="sng" dirty="0"/>
              <a:t>discrete time</a:t>
            </a:r>
          </a:p>
        </p:txBody>
      </p:sp>
      <p:sp>
        <p:nvSpPr>
          <p:cNvPr id="1048" name="Rectangle 32"/>
          <p:cNvSpPr>
            <a:spLocks noChangeArrowheads="1"/>
          </p:cNvSpPr>
          <p:nvPr/>
        </p:nvSpPr>
        <p:spPr bwMode="auto">
          <a:xfrm>
            <a:off x="4826000" y="5930900"/>
            <a:ext cx="2667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 u="sng" dirty="0"/>
              <a:t>continuous frequency</a:t>
            </a:r>
          </a:p>
        </p:txBody>
      </p:sp>
      <p:graphicFrame>
        <p:nvGraphicFramePr>
          <p:cNvPr id="1033" name="Object 33"/>
          <p:cNvGraphicFramePr>
            <a:graphicFrameLocks/>
          </p:cNvGraphicFramePr>
          <p:nvPr/>
        </p:nvGraphicFramePr>
        <p:xfrm>
          <a:off x="7646988" y="5530850"/>
          <a:ext cx="379412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9680" imgH="139680" progId="Equation.3">
                  <p:embed/>
                </p:oleObj>
              </mc:Choice>
              <mc:Fallback>
                <p:oleObj name="Equation" r:id="rId14" imgW="139680" imgH="139680" progId="Equation.3">
                  <p:embed/>
                  <p:pic>
                    <p:nvPicPr>
                      <p:cNvPr id="1033" name="Object 33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6988" y="5530850"/>
                        <a:ext cx="379412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" name="Object 34"/>
          <p:cNvGraphicFramePr>
            <a:graphicFrameLocks/>
          </p:cNvGraphicFramePr>
          <p:nvPr/>
        </p:nvGraphicFramePr>
        <p:xfrm>
          <a:off x="4291013" y="5530850"/>
          <a:ext cx="681037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3800" imgH="139680" progId="Equation.3">
                  <p:embed/>
                </p:oleObj>
              </mc:Choice>
              <mc:Fallback>
                <p:oleObj name="Equation" r:id="rId16" imgW="253800" imgH="139680" progId="Equation.3">
                  <p:embed/>
                  <p:pic>
                    <p:nvPicPr>
                      <p:cNvPr id="1034" name="Object 34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1013" y="5530850"/>
                        <a:ext cx="681037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9" name="Text Box 35"/>
          <p:cNvSpPr txBox="1">
            <a:spLocks noChangeArrowheads="1"/>
          </p:cNvSpPr>
          <p:nvPr/>
        </p:nvSpPr>
        <p:spPr bwMode="auto">
          <a:xfrm>
            <a:off x="0" y="0"/>
            <a:ext cx="9144000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/>
              <a:t>The Discrete Time Fourier Transform (DTFT)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50" name="Text Box 36"/>
              <p:cNvSpPr txBox="1">
                <a:spLocks noChangeArrowheads="1"/>
              </p:cNvSpPr>
              <p:nvPr/>
            </p:nvSpPr>
            <p:spPr bwMode="auto">
              <a:xfrm>
                <a:off x="0" y="660400"/>
                <a:ext cx="9144000" cy="115922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Given a sequence x(n) having infinite duration, we define the DTFT as follows</a:t>
                </a:r>
                <a:r>
                  <a:rPr lang="en-US" i="1" dirty="0"/>
                  <a:t>:</a:t>
                </a:r>
              </a:p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𝑫𝑻𝑭𝑻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+∞ </m:t>
                          </m:r>
                        </m:sup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b="1" i="1" dirty="0"/>
              </a:p>
            </p:txBody>
          </p:sp>
        </mc:Choice>
        <mc:Fallback>
          <p:sp>
            <p:nvSpPr>
              <p:cNvPr id="1050" name="Text 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660400"/>
                <a:ext cx="9144000" cy="1159228"/>
              </a:xfrm>
              <a:prstGeom prst="rect">
                <a:avLst/>
              </a:prstGeom>
              <a:blipFill>
                <a:blip r:embed="rId18"/>
                <a:stretch>
                  <a:fillRect l="-533" t="-2632"/>
                </a:stretch>
              </a:blip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1" name="Text Box 37"/>
          <p:cNvSpPr txBox="1">
            <a:spLocks noChangeArrowheads="1"/>
          </p:cNvSpPr>
          <p:nvPr/>
        </p:nvSpPr>
        <p:spPr bwMode="auto">
          <a:xfrm>
            <a:off x="2819400" y="4953000"/>
            <a:ext cx="685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…..</a:t>
            </a:r>
          </a:p>
        </p:txBody>
      </p:sp>
      <p:sp>
        <p:nvSpPr>
          <p:cNvPr id="1052" name="Text Box 38"/>
          <p:cNvSpPr txBox="1">
            <a:spLocks noChangeArrowheads="1"/>
          </p:cNvSpPr>
          <p:nvPr/>
        </p:nvSpPr>
        <p:spPr bwMode="auto">
          <a:xfrm>
            <a:off x="0" y="4953000"/>
            <a:ext cx="685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…..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292894" y="1933499"/>
                <a:ext cx="7543800" cy="1280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Similarly Inverse  Discrete Time Fourier Transform (IDFT) is given as: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𝑰𝑫𝑭𝑻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</m:d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den>
                      </m:f>
                      <m:nary>
                        <m:nary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sup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</m:nary>
                    </m:oMath>
                  </m:oMathPara>
                </a14:m>
                <a:endParaRPr lang="en-US" b="1" dirty="0"/>
              </a:p>
              <a:p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94" y="1933499"/>
                <a:ext cx="7543800" cy="1280030"/>
              </a:xfrm>
              <a:prstGeom prst="rect">
                <a:avLst/>
              </a:prstGeom>
              <a:blipFill>
                <a:blip r:embed="rId19"/>
                <a:stretch>
                  <a:fillRect l="-646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Text Box 1026"/>
          <p:cNvSpPr txBox="1">
            <a:spLocks noChangeArrowheads="1"/>
          </p:cNvSpPr>
          <p:nvPr/>
        </p:nvSpPr>
        <p:spPr bwMode="auto">
          <a:xfrm>
            <a:off x="0" y="165100"/>
            <a:ext cx="9144000" cy="2017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u="sng" dirty="0"/>
              <a:t>Observations:</a:t>
            </a:r>
          </a:p>
          <a:p>
            <a:pPr>
              <a:spcBef>
                <a:spcPct val="50000"/>
              </a:spcBef>
            </a:pPr>
            <a:endParaRPr lang="en-US" i="1" u="sng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i="1" dirty="0"/>
              <a:t> The DTFT              is </a:t>
            </a:r>
            <a:r>
              <a:rPr lang="en-US" i="1" u="sng" dirty="0"/>
              <a:t>periodic</a:t>
            </a:r>
            <a:r>
              <a:rPr lang="en-US" i="1" dirty="0"/>
              <a:t> with period            ;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US" i="1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i="1" dirty="0"/>
              <a:t> The frequency       is the </a:t>
            </a:r>
            <a:r>
              <a:rPr lang="en-US" i="1" u="sng" dirty="0"/>
              <a:t>digital frequency</a:t>
            </a:r>
            <a:r>
              <a:rPr lang="en-US" i="1" dirty="0"/>
              <a:t> and therefore it is limited to the interval      </a:t>
            </a:r>
          </a:p>
        </p:txBody>
      </p:sp>
      <p:graphicFrame>
        <p:nvGraphicFramePr>
          <p:cNvPr id="2050" name="Object 1027"/>
          <p:cNvGraphicFramePr>
            <a:graphicFrameLocks noChangeAspect="1"/>
          </p:cNvGraphicFramePr>
          <p:nvPr/>
        </p:nvGraphicFramePr>
        <p:xfrm>
          <a:off x="1263650" y="990600"/>
          <a:ext cx="663575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3480" imgH="203040" progId="Equation.3">
                  <p:embed/>
                </p:oleObj>
              </mc:Choice>
              <mc:Fallback>
                <p:oleObj name="Equation" r:id="rId2" imgW="393480" imgH="203040" progId="Equation.3">
                  <p:embed/>
                  <p:pic>
                    <p:nvPicPr>
                      <p:cNvPr id="205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990600"/>
                        <a:ext cx="663575" cy="34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1028"/>
          <p:cNvGraphicFramePr>
            <a:graphicFrameLocks noChangeAspect="1"/>
          </p:cNvGraphicFramePr>
          <p:nvPr/>
        </p:nvGraphicFramePr>
        <p:xfrm>
          <a:off x="4178300" y="1028700"/>
          <a:ext cx="393700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8600" imgH="177480" progId="Equation.3">
                  <p:embed/>
                </p:oleObj>
              </mc:Choice>
              <mc:Fallback>
                <p:oleObj name="Equation" r:id="rId4" imgW="228600" imgH="177480" progId="Equation.3">
                  <p:embed/>
                  <p:pic>
                    <p:nvPicPr>
                      <p:cNvPr id="2051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8300" y="1028700"/>
                        <a:ext cx="393700" cy="303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1029"/>
          <p:cNvGraphicFramePr>
            <a:graphicFrameLocks noChangeAspect="1"/>
          </p:cNvGraphicFramePr>
          <p:nvPr/>
        </p:nvGraphicFramePr>
        <p:xfrm>
          <a:off x="1587500" y="1873250"/>
          <a:ext cx="265113" cy="24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280" imgH="139680" progId="Equation.3">
                  <p:embed/>
                </p:oleObj>
              </mc:Choice>
              <mc:Fallback>
                <p:oleObj name="Equation" r:id="rId6" imgW="152280" imgH="139680" progId="Equation.3">
                  <p:embed/>
                  <p:pic>
                    <p:nvPicPr>
                      <p:cNvPr id="2052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1873250"/>
                        <a:ext cx="265113" cy="246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1030"/>
          <p:cNvGraphicFramePr>
            <a:graphicFrameLocks noChangeAspect="1"/>
          </p:cNvGraphicFramePr>
          <p:nvPr/>
        </p:nvGraphicFramePr>
        <p:xfrm>
          <a:off x="3219450" y="2552700"/>
          <a:ext cx="15240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50680" imgH="177480" progId="Equation.3">
                  <p:embed/>
                </p:oleObj>
              </mc:Choice>
              <mc:Fallback>
                <p:oleObj name="Equation" r:id="rId8" imgW="850680" imgH="177480" progId="Equation.3">
                  <p:embed/>
                  <p:pic>
                    <p:nvPicPr>
                      <p:cNvPr id="2053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450" y="2552700"/>
                        <a:ext cx="1524000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0" name="Text Box 1032"/>
          <p:cNvSpPr txBox="1">
            <a:spLocks noChangeArrowheads="1"/>
          </p:cNvSpPr>
          <p:nvPr/>
        </p:nvSpPr>
        <p:spPr bwMode="auto">
          <a:xfrm>
            <a:off x="0" y="3124200"/>
            <a:ext cx="91440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u="sng" dirty="0"/>
              <a:t>Recall</a:t>
            </a:r>
            <a:r>
              <a:rPr lang="en-US" dirty="0"/>
              <a:t> that the digital frequency      is a </a:t>
            </a:r>
            <a:r>
              <a:rPr lang="en-US" i="1" dirty="0"/>
              <a:t>normalized frequency</a:t>
            </a:r>
            <a:r>
              <a:rPr lang="en-US" dirty="0"/>
              <a:t> relative to the sampling frequency, defined as</a:t>
            </a:r>
            <a:endParaRPr lang="en-US" u="sng" dirty="0"/>
          </a:p>
        </p:txBody>
      </p:sp>
      <p:graphicFrame>
        <p:nvGraphicFramePr>
          <p:cNvPr id="2054" name="Object 1033"/>
          <p:cNvGraphicFramePr>
            <a:graphicFrameLocks noChangeAspect="1"/>
          </p:cNvGraphicFramePr>
          <p:nvPr/>
        </p:nvGraphicFramePr>
        <p:xfrm>
          <a:off x="3073400" y="3243263"/>
          <a:ext cx="227013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2280" imgH="139680" progId="Equation.3">
                  <p:embed/>
                </p:oleObj>
              </mc:Choice>
              <mc:Fallback>
                <p:oleObj name="Equation" r:id="rId10" imgW="152280" imgH="139680" progId="Equation.3">
                  <p:embed/>
                  <p:pic>
                    <p:nvPicPr>
                      <p:cNvPr id="2054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400" y="3243263"/>
                        <a:ext cx="227013" cy="209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5" name="Object 1034"/>
          <p:cNvGraphicFramePr>
            <a:graphicFrameLocks noChangeAspect="1"/>
          </p:cNvGraphicFramePr>
          <p:nvPr/>
        </p:nvGraphicFramePr>
        <p:xfrm>
          <a:off x="3409950" y="3784600"/>
          <a:ext cx="1068388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72840" imgH="431640" progId="Equation.3">
                  <p:embed/>
                </p:oleObj>
              </mc:Choice>
              <mc:Fallback>
                <p:oleObj name="Equation" r:id="rId12" imgW="672840" imgH="431640" progId="Equation.3">
                  <p:embed/>
                  <p:pic>
                    <p:nvPicPr>
                      <p:cNvPr id="2055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9950" y="3784600"/>
                        <a:ext cx="1068388" cy="684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1" name="Line 1036"/>
          <p:cNvSpPr>
            <a:spLocks noChangeShapeType="1"/>
          </p:cNvSpPr>
          <p:nvPr/>
        </p:nvSpPr>
        <p:spPr bwMode="auto">
          <a:xfrm>
            <a:off x="914400" y="5562600"/>
            <a:ext cx="7239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2072" name="Line 1037"/>
          <p:cNvSpPr>
            <a:spLocks noChangeShapeType="1"/>
          </p:cNvSpPr>
          <p:nvPr/>
        </p:nvSpPr>
        <p:spPr bwMode="auto">
          <a:xfrm>
            <a:off x="4343400" y="5486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2073" name="Line 1038"/>
          <p:cNvSpPr>
            <a:spLocks noChangeShapeType="1"/>
          </p:cNvSpPr>
          <p:nvPr/>
        </p:nvSpPr>
        <p:spPr bwMode="auto">
          <a:xfrm>
            <a:off x="5715000" y="5486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2074" name="Line 1039"/>
          <p:cNvSpPr>
            <a:spLocks noChangeShapeType="1"/>
          </p:cNvSpPr>
          <p:nvPr/>
        </p:nvSpPr>
        <p:spPr bwMode="auto">
          <a:xfrm>
            <a:off x="2971800" y="5486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2075" name="Line 1040"/>
          <p:cNvSpPr>
            <a:spLocks noChangeShapeType="1"/>
          </p:cNvSpPr>
          <p:nvPr/>
        </p:nvSpPr>
        <p:spPr bwMode="auto">
          <a:xfrm>
            <a:off x="7162800" y="5486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2076" name="Line 1042"/>
          <p:cNvSpPr>
            <a:spLocks noChangeShapeType="1"/>
          </p:cNvSpPr>
          <p:nvPr/>
        </p:nvSpPr>
        <p:spPr bwMode="auto">
          <a:xfrm>
            <a:off x="1524000" y="5486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 dirty="0"/>
          </a:p>
        </p:txBody>
      </p:sp>
      <p:graphicFrame>
        <p:nvGraphicFramePr>
          <p:cNvPr id="2056" name="Object 1043"/>
          <p:cNvGraphicFramePr>
            <a:graphicFrameLocks noChangeAspect="1"/>
          </p:cNvGraphicFramePr>
          <p:nvPr/>
        </p:nvGraphicFramePr>
        <p:xfrm>
          <a:off x="4267200" y="5715000"/>
          <a:ext cx="2254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6720" imgH="177480" progId="Equation.3">
                  <p:embed/>
                </p:oleObj>
              </mc:Choice>
              <mc:Fallback>
                <p:oleObj name="Equation" r:id="rId14" imgW="126720" imgH="177480" progId="Equation.3">
                  <p:embed/>
                  <p:pic>
                    <p:nvPicPr>
                      <p:cNvPr id="2056" name="Object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715000"/>
                        <a:ext cx="225425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7" name="Object 1044"/>
          <p:cNvGraphicFramePr>
            <a:graphicFrameLocks noChangeAspect="1"/>
          </p:cNvGraphicFramePr>
          <p:nvPr/>
        </p:nvGraphicFramePr>
        <p:xfrm>
          <a:off x="4267200" y="6096000"/>
          <a:ext cx="2254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26720" imgH="177480" progId="Equation.3">
                  <p:embed/>
                </p:oleObj>
              </mc:Choice>
              <mc:Fallback>
                <p:oleObj name="Equation" r:id="rId16" imgW="126720" imgH="177480" progId="Equation.3">
                  <p:embed/>
                  <p:pic>
                    <p:nvPicPr>
                      <p:cNvPr id="2057" name="Object 10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6096000"/>
                        <a:ext cx="225425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" name="Object 1045"/>
          <p:cNvGraphicFramePr>
            <a:graphicFrameLocks noChangeAspect="1"/>
          </p:cNvGraphicFramePr>
          <p:nvPr/>
        </p:nvGraphicFramePr>
        <p:xfrm>
          <a:off x="5357813" y="5668963"/>
          <a:ext cx="636587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55320" imgH="228600" progId="Equation.3">
                  <p:embed/>
                </p:oleObj>
              </mc:Choice>
              <mc:Fallback>
                <p:oleObj name="Equation" r:id="rId17" imgW="355320" imgH="228600" progId="Equation.3">
                  <p:embed/>
                  <p:pic>
                    <p:nvPicPr>
                      <p:cNvPr id="2058" name="Object 1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3" y="5668963"/>
                        <a:ext cx="636587" cy="41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9" name="Object 1046"/>
          <p:cNvGraphicFramePr>
            <a:graphicFrameLocks noChangeAspect="1"/>
          </p:cNvGraphicFramePr>
          <p:nvPr/>
        </p:nvGraphicFramePr>
        <p:xfrm>
          <a:off x="2563813" y="5638800"/>
          <a:ext cx="84455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469800" imgH="228600" progId="Equation.3">
                  <p:embed/>
                </p:oleObj>
              </mc:Choice>
              <mc:Fallback>
                <p:oleObj name="Equation" r:id="rId19" imgW="469800" imgH="228600" progId="Equation.3">
                  <p:embed/>
                  <p:pic>
                    <p:nvPicPr>
                      <p:cNvPr id="2059" name="Object 10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3813" y="5638800"/>
                        <a:ext cx="844550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0" name="Object 1047"/>
          <p:cNvGraphicFramePr>
            <a:graphicFrameLocks noChangeAspect="1"/>
          </p:cNvGraphicFramePr>
          <p:nvPr/>
        </p:nvGraphicFramePr>
        <p:xfrm>
          <a:off x="1227138" y="5638800"/>
          <a:ext cx="522287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91960" imgH="228600" progId="Equation.3">
                  <p:embed/>
                </p:oleObj>
              </mc:Choice>
              <mc:Fallback>
                <p:oleObj name="Equation" r:id="rId21" imgW="291960" imgH="228600" progId="Equation.3">
                  <p:embed/>
                  <p:pic>
                    <p:nvPicPr>
                      <p:cNvPr id="2060" name="Object 1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138" y="5638800"/>
                        <a:ext cx="522287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1" name="Object 1048"/>
          <p:cNvGraphicFramePr>
            <a:graphicFrameLocks noChangeAspect="1"/>
          </p:cNvGraphicFramePr>
          <p:nvPr/>
        </p:nvGraphicFramePr>
        <p:xfrm>
          <a:off x="7035800" y="5638800"/>
          <a:ext cx="3175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177480" imgH="228600" progId="Equation.3">
                  <p:embed/>
                </p:oleObj>
              </mc:Choice>
              <mc:Fallback>
                <p:oleObj name="Equation" r:id="rId23" imgW="177480" imgH="228600" progId="Equation.3">
                  <p:embed/>
                  <p:pic>
                    <p:nvPicPr>
                      <p:cNvPr id="2061" name="Object 1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5800" y="5638800"/>
                        <a:ext cx="317500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2" name="Object 1049"/>
          <p:cNvGraphicFramePr>
            <a:graphicFrameLocks noChangeAspect="1"/>
          </p:cNvGraphicFramePr>
          <p:nvPr/>
        </p:nvGraphicFramePr>
        <p:xfrm>
          <a:off x="8240713" y="5697538"/>
          <a:ext cx="295275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164880" imgH="164880" progId="Equation.3">
                  <p:embed/>
                </p:oleObj>
              </mc:Choice>
              <mc:Fallback>
                <p:oleObj name="Equation" r:id="rId25" imgW="164880" imgH="164880" progId="Equation.3">
                  <p:embed/>
                  <p:pic>
                    <p:nvPicPr>
                      <p:cNvPr id="2062" name="Object 1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0713" y="5697538"/>
                        <a:ext cx="295275" cy="293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3" name="Object 1050"/>
          <p:cNvGraphicFramePr>
            <a:graphicFrameLocks noChangeAspect="1"/>
          </p:cNvGraphicFramePr>
          <p:nvPr/>
        </p:nvGraphicFramePr>
        <p:xfrm>
          <a:off x="8240713" y="6116638"/>
          <a:ext cx="273050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52280" imgH="139680" progId="Equation.3">
                  <p:embed/>
                </p:oleObj>
              </mc:Choice>
              <mc:Fallback>
                <p:oleObj name="Equation" r:id="rId27" imgW="152280" imgH="139680" progId="Equation.3">
                  <p:embed/>
                  <p:pic>
                    <p:nvPicPr>
                      <p:cNvPr id="2063" name="Object 1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0713" y="6116638"/>
                        <a:ext cx="273050" cy="25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4" name="Object 1051"/>
          <p:cNvGraphicFramePr>
            <a:graphicFrameLocks noChangeAspect="1"/>
          </p:cNvGraphicFramePr>
          <p:nvPr/>
        </p:nvGraphicFramePr>
        <p:xfrm>
          <a:off x="7016750" y="6064250"/>
          <a:ext cx="414338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228600" imgH="177480" progId="Equation.3">
                  <p:embed/>
                </p:oleObj>
              </mc:Choice>
              <mc:Fallback>
                <p:oleObj name="Equation" r:id="rId29" imgW="228600" imgH="177480" progId="Equation.3">
                  <p:embed/>
                  <p:pic>
                    <p:nvPicPr>
                      <p:cNvPr id="2064" name="Object 1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0" y="6064250"/>
                        <a:ext cx="414338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5" name="Object 1052"/>
          <p:cNvGraphicFramePr>
            <a:graphicFrameLocks noChangeAspect="1"/>
          </p:cNvGraphicFramePr>
          <p:nvPr/>
        </p:nvGraphicFramePr>
        <p:xfrm>
          <a:off x="1219200" y="6096000"/>
          <a:ext cx="598488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330120" imgH="177480" progId="Equation.3">
                  <p:embed/>
                </p:oleObj>
              </mc:Choice>
              <mc:Fallback>
                <p:oleObj name="Equation" r:id="rId31" imgW="330120" imgH="177480" progId="Equation.3">
                  <p:embed/>
                  <p:pic>
                    <p:nvPicPr>
                      <p:cNvPr id="2065" name="Object 1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6096000"/>
                        <a:ext cx="598488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6" name="Object 1053"/>
          <p:cNvGraphicFramePr>
            <a:graphicFrameLocks noChangeAspect="1"/>
          </p:cNvGraphicFramePr>
          <p:nvPr/>
        </p:nvGraphicFramePr>
        <p:xfrm>
          <a:off x="2813050" y="6127750"/>
          <a:ext cx="457200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253800" imgH="139680" progId="Equation.3">
                  <p:embed/>
                </p:oleObj>
              </mc:Choice>
              <mc:Fallback>
                <p:oleObj name="Equation" r:id="rId33" imgW="253800" imgH="139680" progId="Equation.3">
                  <p:embed/>
                  <p:pic>
                    <p:nvPicPr>
                      <p:cNvPr id="2066" name="Object 1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3050" y="6127750"/>
                        <a:ext cx="457200" cy="25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7" name="Object 1054"/>
          <p:cNvGraphicFramePr>
            <a:graphicFrameLocks noChangeAspect="1"/>
          </p:cNvGraphicFramePr>
          <p:nvPr/>
        </p:nvGraphicFramePr>
        <p:xfrm>
          <a:off x="5588000" y="6096000"/>
          <a:ext cx="252413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139680" imgH="139680" progId="Equation.3">
                  <p:embed/>
                </p:oleObj>
              </mc:Choice>
              <mc:Fallback>
                <p:oleObj name="Equation" r:id="rId35" imgW="139680" imgH="139680" progId="Equation.3">
                  <p:embed/>
                  <p:pic>
                    <p:nvPicPr>
                      <p:cNvPr id="2067" name="Object 1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0" y="6096000"/>
                        <a:ext cx="252413" cy="25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7" name="Line 1055"/>
          <p:cNvSpPr>
            <a:spLocks noChangeShapeType="1"/>
          </p:cNvSpPr>
          <p:nvPr/>
        </p:nvSpPr>
        <p:spPr bwMode="auto">
          <a:xfrm>
            <a:off x="2971800" y="4953000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2078" name="Line 1056"/>
          <p:cNvSpPr>
            <a:spLocks noChangeShapeType="1"/>
          </p:cNvSpPr>
          <p:nvPr/>
        </p:nvSpPr>
        <p:spPr bwMode="auto">
          <a:xfrm>
            <a:off x="5715000" y="4953000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2079" name="Line 1057"/>
          <p:cNvSpPr>
            <a:spLocks noChangeShapeType="1"/>
          </p:cNvSpPr>
          <p:nvPr/>
        </p:nvSpPr>
        <p:spPr bwMode="auto">
          <a:xfrm>
            <a:off x="2971800" y="5181600"/>
            <a:ext cx="274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2080" name="Text Box 1058"/>
          <p:cNvSpPr txBox="1">
            <a:spLocks noChangeArrowheads="1"/>
          </p:cNvSpPr>
          <p:nvPr/>
        </p:nvSpPr>
        <p:spPr bwMode="auto">
          <a:xfrm>
            <a:off x="2667000" y="4648200"/>
            <a:ext cx="27432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 dirty="0"/>
              <a:t>one period of        </a:t>
            </a:r>
          </a:p>
        </p:txBody>
      </p:sp>
      <p:graphicFrame>
        <p:nvGraphicFramePr>
          <p:cNvPr id="2068" name="Object 1059"/>
          <p:cNvGraphicFramePr>
            <a:graphicFrameLocks noChangeAspect="1"/>
          </p:cNvGraphicFramePr>
          <p:nvPr/>
        </p:nvGraphicFramePr>
        <p:xfrm>
          <a:off x="4724400" y="4648200"/>
          <a:ext cx="73025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7" imgW="393480" imgH="203040" progId="Equation.3">
                  <p:embed/>
                </p:oleObj>
              </mc:Choice>
              <mc:Fallback>
                <p:oleObj name="Equation" r:id="rId37" imgW="393480" imgH="203040" progId="Equation.3">
                  <p:embed/>
                  <p:pic>
                    <p:nvPicPr>
                      <p:cNvPr id="2068" name="Object 10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648200"/>
                        <a:ext cx="730250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1" name="Rectangle 1060"/>
          <p:cNvSpPr>
            <a:spLocks noChangeArrowheads="1"/>
          </p:cNvSpPr>
          <p:nvPr/>
        </p:nvSpPr>
        <p:spPr bwMode="auto">
          <a:xfrm>
            <a:off x="3200400" y="4648200"/>
            <a:ext cx="23622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u="sng" dirty="0"/>
              <a:t>Example</a:t>
            </a:r>
            <a:r>
              <a:rPr lang="en-US" dirty="0"/>
              <a:t>:</a:t>
            </a:r>
          </a:p>
        </p:txBody>
      </p:sp>
      <p:sp>
        <p:nvSpPr>
          <p:cNvPr id="3082" name="Line 5"/>
          <p:cNvSpPr>
            <a:spLocks noChangeShapeType="1"/>
          </p:cNvSpPr>
          <p:nvPr/>
        </p:nvSpPr>
        <p:spPr bwMode="auto">
          <a:xfrm>
            <a:off x="1752600" y="685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3083" name="Line 6"/>
          <p:cNvSpPr>
            <a:spLocks noChangeShapeType="1"/>
          </p:cNvSpPr>
          <p:nvPr/>
        </p:nvSpPr>
        <p:spPr bwMode="auto">
          <a:xfrm>
            <a:off x="304800" y="17526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3084" name="Line 8"/>
          <p:cNvSpPr>
            <a:spLocks noChangeShapeType="1"/>
          </p:cNvSpPr>
          <p:nvPr/>
        </p:nvSpPr>
        <p:spPr bwMode="auto">
          <a:xfrm>
            <a:off x="1752600" y="1295400"/>
            <a:ext cx="9144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3085" name="Line 9"/>
          <p:cNvSpPr>
            <a:spLocks noChangeShapeType="1"/>
          </p:cNvSpPr>
          <p:nvPr/>
        </p:nvSpPr>
        <p:spPr bwMode="auto">
          <a:xfrm>
            <a:off x="2667000" y="1752600"/>
            <a:ext cx="9144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3086" name="Line 10"/>
          <p:cNvSpPr>
            <a:spLocks noChangeShapeType="1"/>
          </p:cNvSpPr>
          <p:nvPr/>
        </p:nvSpPr>
        <p:spPr bwMode="auto">
          <a:xfrm>
            <a:off x="457200" y="1752600"/>
            <a:ext cx="12192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3087" name="Line 11"/>
          <p:cNvSpPr>
            <a:spLocks noChangeShapeType="1"/>
          </p:cNvSpPr>
          <p:nvPr/>
        </p:nvSpPr>
        <p:spPr bwMode="auto">
          <a:xfrm>
            <a:off x="2590800" y="12954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 dirty="0"/>
          </a:p>
        </p:txBody>
      </p:sp>
      <p:graphicFrame>
        <p:nvGraphicFramePr>
          <p:cNvPr id="3074" name="Object 12"/>
          <p:cNvGraphicFramePr>
            <a:graphicFrameLocks noChangeAspect="1"/>
          </p:cNvGraphicFramePr>
          <p:nvPr/>
        </p:nvGraphicFramePr>
        <p:xfrm>
          <a:off x="1676400" y="1905000"/>
          <a:ext cx="125413" cy="17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720" imgH="177480" progId="Equation.3">
                  <p:embed/>
                </p:oleObj>
              </mc:Choice>
              <mc:Fallback>
                <p:oleObj name="Equation" r:id="rId2" imgW="126720" imgH="177480" progId="Equation.3">
                  <p:embed/>
                  <p:pic>
                    <p:nvPicPr>
                      <p:cNvPr id="307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905000"/>
                        <a:ext cx="125413" cy="176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13"/>
          <p:cNvGraphicFramePr>
            <a:graphicFrameLocks noChangeAspect="1"/>
          </p:cNvGraphicFramePr>
          <p:nvPr/>
        </p:nvGraphicFramePr>
        <p:xfrm>
          <a:off x="2400300" y="1905000"/>
          <a:ext cx="354013" cy="17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5320" imgH="177480" progId="Equation.3">
                  <p:embed/>
                </p:oleObj>
              </mc:Choice>
              <mc:Fallback>
                <p:oleObj name="Equation" r:id="rId4" imgW="355320" imgH="177480" progId="Equation.3">
                  <p:embed/>
                  <p:pic>
                    <p:nvPicPr>
                      <p:cNvPr id="307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300" y="1905000"/>
                        <a:ext cx="354013" cy="176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14"/>
          <p:cNvGraphicFramePr>
            <a:graphicFrameLocks noChangeAspect="1"/>
          </p:cNvGraphicFramePr>
          <p:nvPr/>
        </p:nvGraphicFramePr>
        <p:xfrm>
          <a:off x="1600200" y="1219200"/>
          <a:ext cx="87313" cy="16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8560" imgH="164880" progId="Equation.3">
                  <p:embed/>
                </p:oleObj>
              </mc:Choice>
              <mc:Fallback>
                <p:oleObj name="Equation" r:id="rId6" imgW="88560" imgH="164880" progId="Equation.3">
                  <p:embed/>
                  <p:pic>
                    <p:nvPicPr>
                      <p:cNvPr id="307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219200"/>
                        <a:ext cx="87313" cy="163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15"/>
          <p:cNvGraphicFramePr>
            <a:graphicFrameLocks noChangeAspect="1"/>
          </p:cNvGraphicFramePr>
          <p:nvPr/>
        </p:nvGraphicFramePr>
        <p:xfrm>
          <a:off x="1295400" y="762000"/>
          <a:ext cx="45085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1960" imgH="203040" progId="Equation.3">
                  <p:embed/>
                </p:oleObj>
              </mc:Choice>
              <mc:Fallback>
                <p:oleObj name="Equation" r:id="rId8" imgW="291960" imgH="203040" progId="Equation.3">
                  <p:embed/>
                  <p:pic>
                    <p:nvPicPr>
                      <p:cNvPr id="307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762000"/>
                        <a:ext cx="450850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16"/>
          <p:cNvGraphicFramePr>
            <a:graphicFrameLocks noChangeAspect="1"/>
          </p:cNvGraphicFramePr>
          <p:nvPr/>
        </p:nvGraphicFramePr>
        <p:xfrm>
          <a:off x="3632200" y="1876425"/>
          <a:ext cx="195263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6720" imgH="139680" progId="Equation.3">
                  <p:embed/>
                </p:oleObj>
              </mc:Choice>
              <mc:Fallback>
                <p:oleObj name="Equation" r:id="rId10" imgW="126720" imgH="139680" progId="Equation.3">
                  <p:embed/>
                  <p:pic>
                    <p:nvPicPr>
                      <p:cNvPr id="307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2200" y="1876425"/>
                        <a:ext cx="195263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17"/>
          <p:cNvGraphicFramePr>
            <a:graphicFrameLocks noChangeAspect="1"/>
          </p:cNvGraphicFramePr>
          <p:nvPr/>
        </p:nvGraphicFramePr>
        <p:xfrm>
          <a:off x="1905000" y="3962400"/>
          <a:ext cx="4038600" cy="144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489040" imgH="888840" progId="Equation.3">
                  <p:embed/>
                </p:oleObj>
              </mc:Choice>
              <mc:Fallback>
                <p:oleObj name="Equation" r:id="rId12" imgW="2489040" imgH="888840" progId="Equation.3">
                  <p:embed/>
                  <p:pic>
                    <p:nvPicPr>
                      <p:cNvPr id="307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962400"/>
                        <a:ext cx="4038600" cy="1443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88" name="Picture 18" descr="E:\BrooksCole\DSPBook\DFT\Figure3_2.bmp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343400" y="152400"/>
            <a:ext cx="4576763" cy="324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9" name="Line 19"/>
          <p:cNvSpPr>
            <a:spLocks noChangeShapeType="1"/>
          </p:cNvSpPr>
          <p:nvPr/>
        </p:nvSpPr>
        <p:spPr bwMode="auto">
          <a:xfrm>
            <a:off x="3276600" y="990600"/>
            <a:ext cx="1295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IN" dirty="0"/>
          </a:p>
        </p:txBody>
      </p:sp>
      <p:graphicFrame>
        <p:nvGraphicFramePr>
          <p:cNvPr id="3080" name="Object 20"/>
          <p:cNvGraphicFramePr>
            <a:graphicFrameLocks noChangeAspect="1"/>
          </p:cNvGraphicFramePr>
          <p:nvPr/>
        </p:nvGraphicFramePr>
        <p:xfrm>
          <a:off x="3505200" y="533400"/>
          <a:ext cx="83820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444240" imgH="164880" progId="Equation.3">
                  <p:embed/>
                </p:oleObj>
              </mc:Choice>
              <mc:Fallback>
                <p:oleObj name="Equation" r:id="rId15" imgW="444240" imgH="164880" progId="Equation.3">
                  <p:embed/>
                  <p:pic>
                    <p:nvPicPr>
                      <p:cNvPr id="308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33400"/>
                        <a:ext cx="838200" cy="309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0" name="Text Box 21"/>
          <p:cNvSpPr txBox="1">
            <a:spLocks noChangeArrowheads="1"/>
          </p:cNvSpPr>
          <p:nvPr/>
        </p:nvSpPr>
        <p:spPr bwMode="auto">
          <a:xfrm>
            <a:off x="838200" y="3505200"/>
            <a:ext cx="12954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since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Example:</a:t>
            </a:r>
          </a:p>
        </p:txBody>
      </p:sp>
      <p:pic>
        <p:nvPicPr>
          <p:cNvPr id="4101" name="Picture 3" descr="E:\BrooksCole\DSPBook\DFT\Figure3_3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685800"/>
            <a:ext cx="8545513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533400" y="3810000"/>
          <a:ext cx="3124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71600" imgH="228600" progId="Equation.3">
                  <p:embed/>
                </p:oleObj>
              </mc:Choice>
              <mc:Fallback>
                <p:oleObj name="Equation" r:id="rId3" imgW="1371600" imgH="228600" progId="Equation.3">
                  <p:embed/>
                  <p:pic>
                    <p:nvPicPr>
                      <p:cNvPr id="409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810000"/>
                        <a:ext cx="31242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5"/>
          <p:cNvGraphicFramePr>
            <a:graphicFrameLocks noChangeAspect="1"/>
          </p:cNvGraphicFramePr>
          <p:nvPr/>
        </p:nvGraphicFramePr>
        <p:xfrm>
          <a:off x="5257800" y="3505200"/>
          <a:ext cx="32639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76160" imgH="482400" progId="Equation.3">
                  <p:embed/>
                </p:oleObj>
              </mc:Choice>
              <mc:Fallback>
                <p:oleObj name="Equation" r:id="rId5" imgW="1676160" imgH="482400" progId="Equation.3">
                  <p:embed/>
                  <p:pic>
                    <p:nvPicPr>
                      <p:cNvPr id="409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505200"/>
                        <a:ext cx="3263900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2"/>
          <p:cNvSpPr>
            <a:spLocks noChangeArrowheads="1"/>
          </p:cNvSpPr>
          <p:nvPr/>
        </p:nvSpPr>
        <p:spPr bwMode="auto">
          <a:xfrm>
            <a:off x="76200" y="515937"/>
            <a:ext cx="8915400" cy="1293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/>
              <a:t>Frequency Domain Sampling: Discrete Fourier Transform (DFT)</a:t>
            </a:r>
          </a:p>
          <a:p>
            <a:pPr>
              <a:spcBef>
                <a:spcPct val="50000"/>
              </a:spcBef>
            </a:pPr>
            <a:endParaRPr lang="en-US" i="1" u="sng" dirty="0"/>
          </a:p>
          <a:p>
            <a:pPr>
              <a:spcBef>
                <a:spcPct val="50000"/>
              </a:spcBef>
            </a:pPr>
            <a:r>
              <a:rPr lang="en-US" b="1" dirty="0"/>
              <a:t>Definition</a:t>
            </a:r>
            <a:r>
              <a:rPr lang="en-US" dirty="0"/>
              <a:t> (</a:t>
            </a:r>
            <a:r>
              <a:rPr lang="en-US" b="1" dirty="0"/>
              <a:t>Discrete Fourier Transform</a:t>
            </a:r>
            <a:r>
              <a:rPr lang="en-US" dirty="0"/>
              <a:t>):  Given a </a:t>
            </a:r>
            <a:r>
              <a:rPr lang="en-US" b="1" dirty="0"/>
              <a:t>finite sequence</a:t>
            </a:r>
          </a:p>
        </p:txBody>
      </p:sp>
      <p:sp>
        <p:nvSpPr>
          <p:cNvPr id="5128" name="Rectangle 4"/>
          <p:cNvSpPr>
            <a:spLocks noChangeArrowheads="1"/>
          </p:cNvSpPr>
          <p:nvPr/>
        </p:nvSpPr>
        <p:spPr bwMode="auto">
          <a:xfrm>
            <a:off x="228600" y="3581400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/>
              <a:t>where</a:t>
            </a:r>
          </a:p>
        </p:txBody>
      </p:sp>
      <p:graphicFrame>
        <p:nvGraphicFramePr>
          <p:cNvPr id="5122" name="Object 5"/>
          <p:cNvGraphicFramePr>
            <a:graphicFrameLocks/>
          </p:cNvGraphicFramePr>
          <p:nvPr/>
        </p:nvGraphicFramePr>
        <p:xfrm>
          <a:off x="1955800" y="4038600"/>
          <a:ext cx="436562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31840" imgH="431640" progId="Equation.3">
                  <p:embed/>
                </p:oleObj>
              </mc:Choice>
              <mc:Fallback>
                <p:oleObj name="Equation" r:id="rId2" imgW="2031840" imgH="431640" progId="Equation.3">
                  <p:embed/>
                  <p:pic>
                    <p:nvPicPr>
                      <p:cNvPr id="5122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4038600"/>
                        <a:ext cx="4365625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9" name="Group 20"/>
          <p:cNvGrpSpPr>
            <a:grpSpLocks/>
          </p:cNvGrpSpPr>
          <p:nvPr/>
        </p:nvGrpSpPr>
        <p:grpSpPr bwMode="auto">
          <a:xfrm>
            <a:off x="2514600" y="5410200"/>
            <a:ext cx="2952750" cy="860425"/>
            <a:chOff x="2789" y="798"/>
            <a:chExt cx="1860" cy="542"/>
          </a:xfrm>
        </p:grpSpPr>
        <p:sp>
          <p:nvSpPr>
            <p:cNvPr id="5131" name="Rectangle 14"/>
            <p:cNvSpPr>
              <a:spLocks noChangeArrowheads="1"/>
            </p:cNvSpPr>
            <p:nvPr/>
          </p:nvSpPr>
          <p:spPr bwMode="auto">
            <a:xfrm>
              <a:off x="3412" y="868"/>
              <a:ext cx="712" cy="4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132" name="Line 15"/>
            <p:cNvSpPr>
              <a:spLocks noChangeShapeType="1"/>
            </p:cNvSpPr>
            <p:nvPr/>
          </p:nvSpPr>
          <p:spPr bwMode="auto">
            <a:xfrm flipH="1">
              <a:off x="3024" y="110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en-IN" dirty="0"/>
            </a:p>
          </p:txBody>
        </p:sp>
        <p:sp>
          <p:nvSpPr>
            <p:cNvPr id="5133" name="Line 16"/>
            <p:cNvSpPr>
              <a:spLocks noChangeShapeType="1"/>
            </p:cNvSpPr>
            <p:nvPr/>
          </p:nvSpPr>
          <p:spPr bwMode="auto">
            <a:xfrm>
              <a:off x="4128" y="110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IN" dirty="0"/>
            </a:p>
          </p:txBody>
        </p:sp>
        <p:graphicFrame>
          <p:nvGraphicFramePr>
            <p:cNvPr id="5125" name="Object 17"/>
            <p:cNvGraphicFramePr>
              <a:graphicFrameLocks/>
            </p:cNvGraphicFramePr>
            <p:nvPr/>
          </p:nvGraphicFramePr>
          <p:xfrm>
            <a:off x="2789" y="869"/>
            <a:ext cx="235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26720" imgH="126720" progId="Equation.3">
                    <p:embed/>
                  </p:oleObj>
                </mc:Choice>
                <mc:Fallback>
                  <p:oleObj name="Equation" r:id="rId4" imgW="126720" imgH="126720" progId="Equation.3">
                    <p:embed/>
                    <p:pic>
                      <p:nvPicPr>
                        <p:cNvPr id="5125" name="Object 1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9" y="869"/>
                          <a:ext cx="235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6" name="Object 18"/>
            <p:cNvGraphicFramePr>
              <a:graphicFrameLocks/>
            </p:cNvGraphicFramePr>
            <p:nvPr/>
          </p:nvGraphicFramePr>
          <p:xfrm>
            <a:off x="4326" y="798"/>
            <a:ext cx="323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77480" imgH="152280" progId="Equation.3">
                    <p:embed/>
                  </p:oleObj>
                </mc:Choice>
                <mc:Fallback>
                  <p:oleObj name="Equation" r:id="rId6" imgW="177480" imgH="152280" progId="Equation.3">
                    <p:embed/>
                    <p:pic>
                      <p:nvPicPr>
                        <p:cNvPr id="5126" name="Object 1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6" y="798"/>
                          <a:ext cx="323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4" name="Rectangle 19"/>
            <p:cNvSpPr>
              <a:spLocks noChangeArrowheads="1"/>
            </p:cNvSpPr>
            <p:nvPr/>
          </p:nvSpPr>
          <p:spPr bwMode="auto">
            <a:xfrm>
              <a:off x="3408" y="864"/>
              <a:ext cx="720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ct val="50000"/>
                </a:spcBef>
              </a:pPr>
              <a:r>
                <a:rPr lang="en-US" sz="2400" i="1" dirty="0"/>
                <a:t>DFT</a:t>
              </a:r>
            </a:p>
          </p:txBody>
        </p:sp>
      </p:grpSp>
      <p:graphicFrame>
        <p:nvGraphicFramePr>
          <p:cNvPr id="5123" name="Object 23"/>
          <p:cNvGraphicFramePr>
            <a:graphicFrameLocks/>
          </p:cNvGraphicFramePr>
          <p:nvPr/>
        </p:nvGraphicFramePr>
        <p:xfrm>
          <a:off x="1981200" y="1895475"/>
          <a:ext cx="3170238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12800" imgH="203040" progId="Equation.3">
                  <p:embed/>
                </p:oleObj>
              </mc:Choice>
              <mc:Fallback>
                <p:oleObj name="Equation" r:id="rId8" imgW="1612800" imgH="203040" progId="Equation.3">
                  <p:embed/>
                  <p:pic>
                    <p:nvPicPr>
                      <p:cNvPr id="5123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895475"/>
                        <a:ext cx="3170238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" name="Text Box 24"/>
          <p:cNvSpPr txBox="1">
            <a:spLocks noChangeArrowheads="1"/>
          </p:cNvSpPr>
          <p:nvPr/>
        </p:nvSpPr>
        <p:spPr bwMode="auto">
          <a:xfrm>
            <a:off x="0" y="2376487"/>
            <a:ext cx="91440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its Discrete Fourier Transform (DFT) is a </a:t>
            </a:r>
            <a:r>
              <a:rPr lang="en-US" b="1" dirty="0"/>
              <a:t>finite sequence   </a:t>
            </a:r>
          </a:p>
        </p:txBody>
      </p:sp>
      <p:graphicFrame>
        <p:nvGraphicFramePr>
          <p:cNvPr id="5124" name="Object 25"/>
          <p:cNvGraphicFramePr>
            <a:graphicFrameLocks/>
          </p:cNvGraphicFramePr>
          <p:nvPr/>
        </p:nvGraphicFramePr>
        <p:xfrm>
          <a:off x="990600" y="2819400"/>
          <a:ext cx="486886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476440" imgH="203040" progId="Equation.3">
                  <p:embed/>
                </p:oleObj>
              </mc:Choice>
              <mc:Fallback>
                <p:oleObj name="Equation" r:id="rId10" imgW="2476440" imgH="203040" progId="Equation.3">
                  <p:embed/>
                  <p:pic>
                    <p:nvPicPr>
                      <p:cNvPr id="5124" name="Object 25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819400"/>
                        <a:ext cx="4868863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1" name="Group 2"/>
          <p:cNvGrpSpPr>
            <a:grpSpLocks/>
          </p:cNvGrpSpPr>
          <p:nvPr/>
        </p:nvGrpSpPr>
        <p:grpSpPr bwMode="auto">
          <a:xfrm>
            <a:off x="2971800" y="5257800"/>
            <a:ext cx="2944813" cy="823913"/>
            <a:chOff x="2886" y="2981"/>
            <a:chExt cx="1855" cy="519"/>
          </a:xfrm>
        </p:grpSpPr>
        <p:sp>
          <p:nvSpPr>
            <p:cNvPr id="6155" name="Rectangle 3"/>
            <p:cNvSpPr>
              <a:spLocks noChangeArrowheads="1"/>
            </p:cNvSpPr>
            <p:nvPr/>
          </p:nvSpPr>
          <p:spPr bwMode="auto">
            <a:xfrm>
              <a:off x="3556" y="3028"/>
              <a:ext cx="712" cy="4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156" name="Line 4"/>
            <p:cNvSpPr>
              <a:spLocks noChangeShapeType="1"/>
            </p:cNvSpPr>
            <p:nvPr/>
          </p:nvSpPr>
          <p:spPr bwMode="auto">
            <a:xfrm flipH="1">
              <a:off x="3168" y="32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en-IN" dirty="0"/>
            </a:p>
          </p:txBody>
        </p:sp>
        <p:sp>
          <p:nvSpPr>
            <p:cNvPr id="6157" name="Line 5"/>
            <p:cNvSpPr>
              <a:spLocks noChangeShapeType="1"/>
            </p:cNvSpPr>
            <p:nvPr/>
          </p:nvSpPr>
          <p:spPr bwMode="auto">
            <a:xfrm>
              <a:off x="4272" y="32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IN" dirty="0"/>
            </a:p>
          </p:txBody>
        </p:sp>
        <p:graphicFrame>
          <p:nvGraphicFramePr>
            <p:cNvPr id="6149" name="Object 6"/>
            <p:cNvGraphicFramePr>
              <a:graphicFrameLocks/>
            </p:cNvGraphicFramePr>
            <p:nvPr/>
          </p:nvGraphicFramePr>
          <p:xfrm>
            <a:off x="2886" y="3006"/>
            <a:ext cx="323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77480" imgH="152280" progId="Equation.3">
                    <p:embed/>
                  </p:oleObj>
                </mc:Choice>
                <mc:Fallback>
                  <p:oleObj name="Equation" r:id="rId2" imgW="177480" imgH="152280" progId="Equation.3">
                    <p:embed/>
                    <p:pic>
                      <p:nvPicPr>
                        <p:cNvPr id="6149" name="Object 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6" y="3006"/>
                          <a:ext cx="323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0" name="Object 7"/>
            <p:cNvGraphicFramePr>
              <a:graphicFrameLocks/>
            </p:cNvGraphicFramePr>
            <p:nvPr/>
          </p:nvGraphicFramePr>
          <p:xfrm>
            <a:off x="4516" y="2981"/>
            <a:ext cx="225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26720" imgH="126720" progId="Equation.3">
                    <p:embed/>
                  </p:oleObj>
                </mc:Choice>
                <mc:Fallback>
                  <p:oleObj name="Equation" r:id="rId4" imgW="126720" imgH="126720" progId="Equation.3">
                    <p:embed/>
                    <p:pic>
                      <p:nvPicPr>
                        <p:cNvPr id="6150" name="Object 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6" y="2981"/>
                          <a:ext cx="225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8" name="Rectangle 8"/>
            <p:cNvSpPr>
              <a:spLocks noChangeArrowheads="1"/>
            </p:cNvSpPr>
            <p:nvPr/>
          </p:nvSpPr>
          <p:spPr bwMode="auto">
            <a:xfrm>
              <a:off x="3552" y="3024"/>
              <a:ext cx="720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ct val="50000"/>
                </a:spcBef>
              </a:pPr>
              <a:r>
                <a:rPr lang="en-US" sz="2400" i="1" dirty="0"/>
                <a:t>IDFT</a:t>
              </a:r>
            </a:p>
          </p:txBody>
        </p:sp>
      </p:grpSp>
      <p:sp>
        <p:nvSpPr>
          <p:cNvPr id="6152" name="Rectangle 9"/>
          <p:cNvSpPr>
            <a:spLocks noChangeArrowheads="1"/>
          </p:cNvSpPr>
          <p:nvPr/>
        </p:nvSpPr>
        <p:spPr bwMode="auto">
          <a:xfrm>
            <a:off x="0" y="525463"/>
            <a:ext cx="9144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Definition</a:t>
            </a:r>
            <a:r>
              <a:rPr lang="en-US" dirty="0"/>
              <a:t> (</a:t>
            </a:r>
            <a:r>
              <a:rPr lang="en-US" b="1" dirty="0"/>
              <a:t>Inverse Discrete Fourier Transform</a:t>
            </a:r>
            <a:r>
              <a:rPr lang="en-US" dirty="0"/>
              <a:t>): Given a sequence</a:t>
            </a:r>
          </a:p>
        </p:txBody>
      </p:sp>
      <p:graphicFrame>
        <p:nvGraphicFramePr>
          <p:cNvPr id="6146" name="Object 11"/>
          <p:cNvGraphicFramePr>
            <a:graphicFrameLocks/>
          </p:cNvGraphicFramePr>
          <p:nvPr/>
        </p:nvGraphicFramePr>
        <p:xfrm>
          <a:off x="1676400" y="3810000"/>
          <a:ext cx="5310188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76440" imgH="431640" progId="Equation.3">
                  <p:embed/>
                </p:oleObj>
              </mc:Choice>
              <mc:Fallback>
                <p:oleObj name="Equation" r:id="rId6" imgW="2476440" imgH="431640" progId="Equation.3">
                  <p:embed/>
                  <p:pic>
                    <p:nvPicPr>
                      <p:cNvPr id="6146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810000"/>
                        <a:ext cx="5310188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3428168"/>
              </p:ext>
            </p:extLst>
          </p:nvPr>
        </p:nvGraphicFramePr>
        <p:xfrm>
          <a:off x="2362200" y="1066800"/>
          <a:ext cx="35718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15840" imgH="203040" progId="Equation.3">
                  <p:embed/>
                </p:oleObj>
              </mc:Choice>
              <mc:Fallback>
                <p:oleObj name="Equation" r:id="rId8" imgW="1815840" imgH="203040" progId="Equation.3">
                  <p:embed/>
                  <p:pic>
                    <p:nvPicPr>
                      <p:cNvPr id="6147" name="Object 25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066800"/>
                        <a:ext cx="357187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Text Box 26"/>
          <p:cNvSpPr txBox="1">
            <a:spLocks noChangeArrowheads="1"/>
          </p:cNvSpPr>
          <p:nvPr/>
        </p:nvSpPr>
        <p:spPr bwMode="auto">
          <a:xfrm>
            <a:off x="0" y="1828800"/>
            <a:ext cx="91440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its Inverse Discrete Fourier Transform (IDFT) is a finite sequence</a:t>
            </a:r>
          </a:p>
        </p:txBody>
      </p:sp>
      <p:graphicFrame>
        <p:nvGraphicFramePr>
          <p:cNvPr id="6148" name="Object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8199766"/>
              </p:ext>
            </p:extLst>
          </p:nvPr>
        </p:nvGraphicFramePr>
        <p:xfrm>
          <a:off x="3228181" y="2446183"/>
          <a:ext cx="46450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361960" imgH="203040" progId="Equation.3">
                  <p:embed/>
                </p:oleObj>
              </mc:Choice>
              <mc:Fallback>
                <p:oleObj name="Equation" r:id="rId10" imgW="2361960" imgH="203040" progId="Equation.3">
                  <p:embed/>
                  <p:pic>
                    <p:nvPicPr>
                      <p:cNvPr id="6148" name="Object 27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8181" y="2446183"/>
                        <a:ext cx="46450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Text Box 28"/>
          <p:cNvSpPr txBox="1">
            <a:spLocks noChangeArrowheads="1"/>
          </p:cNvSpPr>
          <p:nvPr/>
        </p:nvSpPr>
        <p:spPr bwMode="auto">
          <a:xfrm>
            <a:off x="152400" y="3352800"/>
            <a:ext cx="28956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/>
              <a:t>where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Text Box 2"/>
          <p:cNvSpPr txBox="1">
            <a:spLocks noChangeArrowheads="1"/>
          </p:cNvSpPr>
          <p:nvPr/>
        </p:nvSpPr>
        <p:spPr bwMode="auto">
          <a:xfrm>
            <a:off x="0" y="152400"/>
            <a:ext cx="9144000" cy="81560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u="sng" dirty="0"/>
              <a:t>Observations</a:t>
            </a:r>
            <a:r>
              <a:rPr lang="en-US" sz="2000" b="1" dirty="0"/>
              <a:t>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/>
              <a:t>  The DFT and the IDFT form a </a:t>
            </a:r>
            <a:r>
              <a:rPr lang="en-US" u="sng" dirty="0"/>
              <a:t>transform pair</a:t>
            </a:r>
            <a:r>
              <a:rPr lang="en-US" dirty="0"/>
              <a:t>.</a:t>
            </a:r>
            <a:endParaRPr lang="en-US" u="sng" dirty="0"/>
          </a:p>
        </p:txBody>
      </p:sp>
      <p:sp>
        <p:nvSpPr>
          <p:cNvPr id="7175" name="Rectangle 4"/>
          <p:cNvSpPr>
            <a:spLocks noChangeArrowheads="1"/>
          </p:cNvSpPr>
          <p:nvPr/>
        </p:nvSpPr>
        <p:spPr bwMode="auto">
          <a:xfrm>
            <a:off x="4730750" y="1225550"/>
            <a:ext cx="1130300" cy="749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176" name="Line 5"/>
          <p:cNvSpPr>
            <a:spLocks noChangeShapeType="1"/>
          </p:cNvSpPr>
          <p:nvPr/>
        </p:nvSpPr>
        <p:spPr bwMode="auto">
          <a:xfrm flipH="1">
            <a:off x="4114800" y="16002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7177" name="Line 6"/>
          <p:cNvSpPr>
            <a:spLocks noChangeShapeType="1"/>
          </p:cNvSpPr>
          <p:nvPr/>
        </p:nvSpPr>
        <p:spPr bwMode="auto">
          <a:xfrm>
            <a:off x="5867400" y="16002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IN" dirty="0"/>
          </a:p>
        </p:txBody>
      </p:sp>
      <p:graphicFrame>
        <p:nvGraphicFramePr>
          <p:cNvPr id="7170" name="Object 7"/>
          <p:cNvGraphicFramePr>
            <a:graphicFrameLocks/>
          </p:cNvGraphicFramePr>
          <p:nvPr/>
        </p:nvGraphicFramePr>
        <p:xfrm>
          <a:off x="3741738" y="1227138"/>
          <a:ext cx="373062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720" imgH="126720" progId="Equation.3">
                  <p:embed/>
                </p:oleObj>
              </mc:Choice>
              <mc:Fallback>
                <p:oleObj name="Equation" r:id="rId2" imgW="126720" imgH="126720" progId="Equation.3">
                  <p:embed/>
                  <p:pic>
                    <p:nvPicPr>
                      <p:cNvPr id="717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1738" y="1227138"/>
                        <a:ext cx="373062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8"/>
          <p:cNvGraphicFramePr>
            <a:graphicFrameLocks/>
          </p:cNvGraphicFramePr>
          <p:nvPr/>
        </p:nvGraphicFramePr>
        <p:xfrm>
          <a:off x="6181725" y="1114425"/>
          <a:ext cx="51276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7480" imgH="152280" progId="Equation.3">
                  <p:embed/>
                </p:oleObj>
              </mc:Choice>
              <mc:Fallback>
                <p:oleObj name="Equation" r:id="rId4" imgW="177480" imgH="152280" progId="Equation.3">
                  <p:embed/>
                  <p:pic>
                    <p:nvPicPr>
                      <p:cNvPr id="7171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1725" y="1114425"/>
                        <a:ext cx="512763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Rectangle 9"/>
          <p:cNvSpPr>
            <a:spLocks noChangeArrowheads="1"/>
          </p:cNvSpPr>
          <p:nvPr/>
        </p:nvSpPr>
        <p:spPr bwMode="auto">
          <a:xfrm>
            <a:off x="4724400" y="1219200"/>
            <a:ext cx="11430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sz="2400" i="1" dirty="0"/>
              <a:t>DFT</a:t>
            </a:r>
          </a:p>
        </p:txBody>
      </p:sp>
      <p:sp>
        <p:nvSpPr>
          <p:cNvPr id="7179" name="Rectangle 18"/>
          <p:cNvSpPr>
            <a:spLocks noChangeArrowheads="1"/>
          </p:cNvSpPr>
          <p:nvPr/>
        </p:nvSpPr>
        <p:spPr bwMode="auto">
          <a:xfrm>
            <a:off x="4800600" y="2438400"/>
            <a:ext cx="1130300" cy="749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7172" name="Object 21"/>
          <p:cNvGraphicFramePr>
            <a:graphicFrameLocks/>
          </p:cNvGraphicFramePr>
          <p:nvPr/>
        </p:nvGraphicFramePr>
        <p:xfrm>
          <a:off x="3811588" y="2439988"/>
          <a:ext cx="373062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720" imgH="126720" progId="Equation.3">
                  <p:embed/>
                </p:oleObj>
              </mc:Choice>
              <mc:Fallback>
                <p:oleObj name="Equation" r:id="rId6" imgW="126720" imgH="126720" progId="Equation.3">
                  <p:embed/>
                  <p:pic>
                    <p:nvPicPr>
                      <p:cNvPr id="7172" name="Object 21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1588" y="2439988"/>
                        <a:ext cx="373062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22"/>
          <p:cNvGraphicFramePr>
            <a:graphicFrameLocks/>
          </p:cNvGraphicFramePr>
          <p:nvPr/>
        </p:nvGraphicFramePr>
        <p:xfrm>
          <a:off x="6248400" y="2895600"/>
          <a:ext cx="51276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7480" imgH="152280" progId="Equation.3">
                  <p:embed/>
                </p:oleObj>
              </mc:Choice>
              <mc:Fallback>
                <p:oleObj name="Equation" r:id="rId7" imgW="177480" imgH="152280" progId="Equation.3">
                  <p:embed/>
                  <p:pic>
                    <p:nvPicPr>
                      <p:cNvPr id="7173" name="Object 2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895600"/>
                        <a:ext cx="512763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0" name="Rectangle 23"/>
          <p:cNvSpPr>
            <a:spLocks noChangeArrowheads="1"/>
          </p:cNvSpPr>
          <p:nvPr/>
        </p:nvSpPr>
        <p:spPr bwMode="auto">
          <a:xfrm>
            <a:off x="4794250" y="2432050"/>
            <a:ext cx="11430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sz="2400" i="1" dirty="0"/>
              <a:t>IDFT</a:t>
            </a:r>
          </a:p>
        </p:txBody>
      </p:sp>
      <p:sp>
        <p:nvSpPr>
          <p:cNvPr id="7181" name="Line 25"/>
          <p:cNvSpPr>
            <a:spLocks noChangeShapeType="1"/>
          </p:cNvSpPr>
          <p:nvPr/>
        </p:nvSpPr>
        <p:spPr bwMode="auto">
          <a:xfrm>
            <a:off x="5943600" y="28194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7182" name="Line 26"/>
          <p:cNvSpPr>
            <a:spLocks noChangeShapeType="1"/>
          </p:cNvSpPr>
          <p:nvPr/>
        </p:nvSpPr>
        <p:spPr bwMode="auto">
          <a:xfrm>
            <a:off x="4038600" y="28194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7183" name="Line 27"/>
          <p:cNvSpPr>
            <a:spLocks noChangeShapeType="1"/>
          </p:cNvSpPr>
          <p:nvPr/>
        </p:nvSpPr>
        <p:spPr bwMode="auto">
          <a:xfrm>
            <a:off x="6477000" y="16002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7184" name="Text Box 29"/>
          <p:cNvSpPr txBox="1">
            <a:spLocks noChangeArrowheads="1"/>
          </p:cNvSpPr>
          <p:nvPr/>
        </p:nvSpPr>
        <p:spPr bwMode="auto">
          <a:xfrm>
            <a:off x="1295400" y="2590800"/>
            <a:ext cx="25146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back to the same signal !</a:t>
            </a:r>
          </a:p>
        </p:txBody>
      </p:sp>
      <p:sp>
        <p:nvSpPr>
          <p:cNvPr id="7185" name="Text Box 30"/>
          <p:cNvSpPr txBox="1">
            <a:spLocks noChangeArrowheads="1"/>
          </p:cNvSpPr>
          <p:nvPr/>
        </p:nvSpPr>
        <p:spPr bwMode="auto">
          <a:xfrm>
            <a:off x="0" y="4038600"/>
            <a:ext cx="91440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dirty="0"/>
              <a:t> The DFT is a numerical algorithm, and it can be computed by a digital computer.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2922</TotalTime>
  <Words>411</Words>
  <Application>Microsoft Office PowerPoint</Application>
  <PresentationFormat>On-screen Show (4:3)</PresentationFormat>
  <Paragraphs>76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Cambria Math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roberto</dc:creator>
  <cp:lastModifiedBy>DR. ISHWAR CHANDRA YADAV</cp:lastModifiedBy>
  <cp:revision>174</cp:revision>
  <cp:lastPrinted>2002-04-02T20:27:58Z</cp:lastPrinted>
  <dcterms:created xsi:type="dcterms:W3CDTF">1998-10-24T15:05:55Z</dcterms:created>
  <dcterms:modified xsi:type="dcterms:W3CDTF">2023-09-04T07:08:47Z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1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false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16711680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E:\WebCourses\ec3400\notes\html</vt:lpwstr>
  </property>
</Properties>
</file>