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75" r:id="rId2"/>
    <p:sldId id="300" r:id="rId3"/>
    <p:sldId id="301" r:id="rId4"/>
    <p:sldId id="302" r:id="rId5"/>
    <p:sldId id="303" r:id="rId6"/>
    <p:sldId id="340" r:id="rId7"/>
    <p:sldId id="341" r:id="rId8"/>
    <p:sldId id="342" r:id="rId9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B4177-58E0-4A65-854E-684F3530EABA}" v="124" dt="2023-09-13T05:07:34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5" autoAdjust="0"/>
  </p:normalViewPr>
  <p:slideViewPr>
    <p:cSldViewPr>
      <p:cViewPr varScale="1">
        <p:scale>
          <a:sx n="104" d="100"/>
          <a:sy n="104" d="100"/>
        </p:scale>
        <p:origin x="182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Ishwar Chandra Yadav" userId="65c3f3f3-f61d-4a35-bead-01cb3c91dbc4" providerId="ADAL" clId="{03DB4177-58E0-4A65-854E-684F3530EABA}"/>
    <pc:docChg chg="undo custSel modSld">
      <pc:chgData name="Dr. Ishwar Chandra Yadav" userId="65c3f3f3-f61d-4a35-bead-01cb3c91dbc4" providerId="ADAL" clId="{03DB4177-58E0-4A65-854E-684F3530EABA}" dt="2023-09-13T05:07:34.124" v="168" actId="11529"/>
      <pc:docMkLst>
        <pc:docMk/>
      </pc:docMkLst>
      <pc:sldChg chg="modSp mod">
        <pc:chgData name="Dr. Ishwar Chandra Yadav" userId="65c3f3f3-f61d-4a35-bead-01cb3c91dbc4" providerId="ADAL" clId="{03DB4177-58E0-4A65-854E-684F3530EABA}" dt="2023-09-13T04:27:30.605" v="47" actId="20577"/>
        <pc:sldMkLst>
          <pc:docMk/>
          <pc:sldMk cId="0" sldId="275"/>
        </pc:sldMkLst>
        <pc:spChg chg="mod">
          <ac:chgData name="Dr. Ishwar Chandra Yadav" userId="65c3f3f3-f61d-4a35-bead-01cb3c91dbc4" providerId="ADAL" clId="{03DB4177-58E0-4A65-854E-684F3530EABA}" dt="2023-09-13T04:27:30.605" v="47" actId="20577"/>
          <ac:spMkLst>
            <pc:docMk/>
            <pc:sldMk cId="0" sldId="275"/>
            <ac:spMk id="3" creationId="{00000000-0000-0000-0000-000000000000}"/>
          </ac:spMkLst>
        </pc:spChg>
      </pc:sldChg>
      <pc:sldChg chg="addSp delSp modSp mod">
        <pc:chgData name="Dr. Ishwar Chandra Yadav" userId="65c3f3f3-f61d-4a35-bead-01cb3c91dbc4" providerId="ADAL" clId="{03DB4177-58E0-4A65-854E-684F3530EABA}" dt="2023-09-13T05:07:34.124" v="168" actId="11529"/>
        <pc:sldMkLst>
          <pc:docMk/>
          <pc:sldMk cId="832150519" sldId="302"/>
        </pc:sldMkLst>
        <pc:spChg chg="mod">
          <ac:chgData name="Dr. Ishwar Chandra Yadav" userId="65c3f3f3-f61d-4a35-bead-01cb3c91dbc4" providerId="ADAL" clId="{03DB4177-58E0-4A65-854E-684F3530EABA}" dt="2023-09-13T04:58:39.629" v="158" actId="20577"/>
          <ac:spMkLst>
            <pc:docMk/>
            <pc:sldMk cId="832150519" sldId="302"/>
            <ac:spMk id="2" creationId="{00000000-0000-0000-0000-000000000000}"/>
          </ac:spMkLst>
        </pc:spChg>
        <pc:spChg chg="add del">
          <ac:chgData name="Dr. Ishwar Chandra Yadav" userId="65c3f3f3-f61d-4a35-bead-01cb3c91dbc4" providerId="ADAL" clId="{03DB4177-58E0-4A65-854E-684F3530EABA}" dt="2023-09-13T04:38:34.056" v="118" actId="478"/>
          <ac:spMkLst>
            <pc:docMk/>
            <pc:sldMk cId="832150519" sldId="302"/>
            <ac:spMk id="4" creationId="{78854EBA-53A0-DC4A-5324-97CB98418B66}"/>
          </ac:spMkLst>
        </pc:spChg>
        <pc:spChg chg="add del mod">
          <ac:chgData name="Dr. Ishwar Chandra Yadav" userId="65c3f3f3-f61d-4a35-bead-01cb3c91dbc4" providerId="ADAL" clId="{03DB4177-58E0-4A65-854E-684F3530EABA}" dt="2023-09-13T05:07:30.874" v="162" actId="6549"/>
          <ac:spMkLst>
            <pc:docMk/>
            <pc:sldMk cId="832150519" sldId="302"/>
            <ac:spMk id="5" creationId="{8D94D852-30B1-831A-0F81-DAAD282A5A40}"/>
          </ac:spMkLst>
        </pc:spChg>
        <pc:spChg chg="add mod">
          <ac:chgData name="Dr. Ishwar Chandra Yadav" userId="65c3f3f3-f61d-4a35-bead-01cb3c91dbc4" providerId="ADAL" clId="{03DB4177-58E0-4A65-854E-684F3530EABA}" dt="2023-09-13T04:46:15.988" v="122"/>
          <ac:spMkLst>
            <pc:docMk/>
            <pc:sldMk cId="832150519" sldId="302"/>
            <ac:spMk id="6" creationId="{D80B2813-8605-3C5B-E4DC-55E4D12FB0F5}"/>
          </ac:spMkLst>
        </pc:spChg>
        <pc:spChg chg="add del mod">
          <ac:chgData name="Dr. Ishwar Chandra Yadav" userId="65c3f3f3-f61d-4a35-bead-01cb3c91dbc4" providerId="ADAL" clId="{03DB4177-58E0-4A65-854E-684F3530EABA}" dt="2023-09-13T05:07:34.124" v="168" actId="11529"/>
          <ac:spMkLst>
            <pc:docMk/>
            <pc:sldMk cId="832150519" sldId="302"/>
            <ac:spMk id="7" creationId="{5FE23721-78AD-D960-84D0-64268618A4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77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2B7FA-8FE4-4F2D-BA4E-9859E720B9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DA8C7-8A66-40C6-BD8B-A7C5FA0A84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4668-9418-4A46-9809-82DCFD8C79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2DDF4-7F26-47B7-9E83-EA81E11451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F3E2C-D430-47F2-8157-8C7027BAAA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B705F-C80B-4B67-8748-E3C901984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82ACF-497C-4A5E-BD40-29DCEEA241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74E6C-6A2D-41E5-B68B-222E748B84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209FF-6AF8-4C65-B210-023CAD8DDA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0C5BF-464F-4F24-8E50-BE3696C1E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CD401-CA32-476B-84E2-1F84BE862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92991DD-43CF-4675-AA1A-8C2BA1D8E2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4495800"/>
          </a:xfrm>
        </p:spPr>
        <p:txBody>
          <a:bodyPr/>
          <a:lstStyle/>
          <a:p>
            <a:pPr algn="ctr">
              <a:buNone/>
            </a:pPr>
            <a:r>
              <a:rPr lang="en-US" sz="4000" b="1" dirty="0"/>
              <a:t>Digital Signal Processing(BEC-303)</a:t>
            </a:r>
            <a:endParaRPr lang="en-US" sz="3800" b="1" dirty="0"/>
          </a:p>
          <a:p>
            <a:pPr algn="ctr">
              <a:buNone/>
            </a:pPr>
            <a:endParaRPr lang="en-US" sz="3800" dirty="0"/>
          </a:p>
          <a:p>
            <a:pPr algn="ctr">
              <a:buNone/>
            </a:pPr>
            <a:r>
              <a:rPr lang="en-US" sz="3800" dirty="0"/>
              <a:t>Unit-1</a:t>
            </a:r>
          </a:p>
          <a:p>
            <a:pPr algn="ctr">
              <a:buNone/>
            </a:pPr>
            <a:r>
              <a:rPr lang="en-US" sz="3800" dirty="0"/>
              <a:t>Lecture-4</a:t>
            </a:r>
          </a:p>
          <a:p>
            <a:pPr algn="ctr">
              <a:buNone/>
            </a:pPr>
            <a:endParaRPr lang="en-US" sz="3800" dirty="0"/>
          </a:p>
          <a:p>
            <a:pPr algn="ctr">
              <a:buNone/>
            </a:pPr>
            <a:r>
              <a:rPr lang="en-US" sz="3800" dirty="0"/>
              <a:t>Presented By:</a:t>
            </a:r>
          </a:p>
          <a:p>
            <a:pPr algn="ctr">
              <a:buNone/>
            </a:pPr>
            <a:r>
              <a:rPr lang="en-US" sz="3800" dirty="0">
                <a:solidFill>
                  <a:srgbClr val="FF0000"/>
                </a:solidFill>
              </a:rPr>
              <a:t>Dr. Ishwar Chandra Yadav</a:t>
            </a:r>
          </a:p>
          <a:p>
            <a:pPr algn="ctr">
              <a:buNone/>
            </a:pPr>
            <a:endParaRPr lang="en-US" sz="3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9601"/>
            <a:ext cx="7680278" cy="685799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Properties of the DFT</a:t>
            </a:r>
            <a:br>
              <a:rPr lang="en-US" sz="2000" b="1" dirty="0"/>
            </a:br>
            <a:r>
              <a:rPr lang="en-US" sz="2100" b="1" dirty="0"/>
              <a:t>                   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38451" y="1447800"/>
                <a:ext cx="7523329" cy="3164291"/>
              </a:xfrm>
            </p:spPr>
            <p:txBody>
              <a:bodyPr>
                <a:normAutofit fontScale="25000" lnSpcReduction="20000"/>
              </a:bodyPr>
              <a:lstStyle/>
              <a:p>
                <a:pPr marL="342900" indent="-342900" algn="just">
                  <a:buAutoNum type="arabicPeriod"/>
                </a:pPr>
                <a:r>
                  <a:rPr lang="en-US" sz="8000" b="1" dirty="0"/>
                  <a:t>Periodicity</a:t>
                </a:r>
              </a:p>
              <a:p>
                <a:pPr algn="just"/>
                <a:r>
                  <a:rPr lang="en-US" sz="8000" b="1" dirty="0"/>
                  <a:t> If </a:t>
                </a:r>
                <a:r>
                  <a:rPr lang="en-US" sz="8000" dirty="0"/>
                  <a:t>X(k) is an N-point DFT of x(n),then</a:t>
                </a:r>
              </a:p>
              <a:p>
                <a:pPr algn="just"/>
                <a:endParaRPr lang="en-US" sz="8000" dirty="0"/>
              </a:p>
              <a:p>
                <a:pPr algn="just"/>
                <a:r>
                  <a:rPr lang="en-US" sz="8000" b="1" dirty="0"/>
                  <a:t>                           x(</a:t>
                </a:r>
                <a:r>
                  <a:rPr lang="en-US" sz="8000" b="1" dirty="0" err="1"/>
                  <a:t>n+N</a:t>
                </a:r>
                <a:r>
                  <a:rPr lang="en-US" sz="8000" b="1" dirty="0"/>
                  <a:t>)=x(n)                  for all n</a:t>
                </a:r>
              </a:p>
              <a:p>
                <a:pPr algn="just"/>
                <a:r>
                  <a:rPr lang="en-US" sz="8000" b="1" dirty="0"/>
                  <a:t>                           X(</a:t>
                </a:r>
                <a:r>
                  <a:rPr lang="en-US" sz="8000" b="1" dirty="0" err="1"/>
                  <a:t>k+N</a:t>
                </a:r>
                <a:r>
                  <a:rPr lang="en-US" sz="8000" b="1" dirty="0"/>
                  <a:t>)=X(k)                for all k</a:t>
                </a:r>
              </a:p>
              <a:p>
                <a:pPr algn="just"/>
                <a:endParaRPr lang="en-US" sz="8000" b="1" dirty="0"/>
              </a:p>
              <a:p>
                <a:pPr algn="just"/>
                <a:r>
                  <a:rPr lang="en-US" sz="8000" b="1" dirty="0"/>
                  <a:t>2.Linearity </a:t>
                </a:r>
              </a:p>
              <a:p>
                <a:pPr algn="just"/>
                <a:r>
                  <a:rPr lang="en-US" sz="8000" b="1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8000" dirty="0"/>
                          <m:t>X</m:t>
                        </m:r>
                      </m:e>
                      <m:sub>
                        <m:r>
                          <a:rPr lang="en-IN" sz="8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8000" dirty="0"/>
                  <a:t>(k)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8000" dirty="0"/>
                          <m:t>X</m:t>
                        </m:r>
                      </m:e>
                      <m:sub>
                        <m:r>
                          <a:rPr lang="en-IN" sz="8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0" dirty="0"/>
                  <a:t>(k) are an N-point DFTs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8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sz="8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8000" dirty="0"/>
                  <a:t>(n)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8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sz="8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0" dirty="0"/>
                  <a:t>(n) respectively, and a and b are arbitrary constants either real or complex-valued ,then</a:t>
                </a:r>
              </a:p>
              <a:p>
                <a:pPr algn="just"/>
                <a:endParaRPr lang="en-US" sz="8000" dirty="0"/>
              </a:p>
              <a:p>
                <a:pPr algn="just"/>
                <a:r>
                  <a:rPr lang="en-US" sz="8000" b="1" dirty="0"/>
                  <a:t>                        a</a:t>
                </a:r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8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sz="8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8000" dirty="0"/>
                  <a:t>(n)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8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IN" sz="8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sz="8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0" dirty="0"/>
                  <a:t>(n) </a:t>
                </a:r>
                <a14:m>
                  <m:oMath xmlns:m="http://schemas.openxmlformats.org/officeDocument/2006/math">
                    <m:groupChr>
                      <m:groupChrPr>
                        <m:chr m:val="↔"/>
                        <m:vertJc m:val="bot"/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8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𝐹𝑇</m:t>
                        </m:r>
                      </m:e>
                    </m:groupChr>
                  </m:oMath>
                </a14:m>
                <a:r>
                  <a:rPr lang="en-US" sz="8000" b="1" dirty="0"/>
                  <a:t> a</a:t>
                </a:r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8000" dirty="0"/>
                          <m:t>X</m:t>
                        </m:r>
                      </m:e>
                      <m:sub>
                        <m:r>
                          <a:rPr lang="en-IN" sz="8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8000" dirty="0"/>
                  <a:t>(k)+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8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8000" dirty="0"/>
                          <m:t>X</m:t>
                        </m:r>
                      </m:e>
                      <m:sub>
                        <m:r>
                          <a:rPr lang="en-IN" sz="8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0" dirty="0"/>
                  <a:t>(k)</a:t>
                </a:r>
                <a:endParaRPr lang="en-US" sz="8000" b="1" dirty="0"/>
              </a:p>
              <a:p>
                <a:pPr algn="just"/>
                <a:r>
                  <a:rPr lang="en-US" sz="8000" b="1" dirty="0"/>
                  <a:t>        </a:t>
                </a:r>
              </a:p>
              <a:p>
                <a:pPr algn="just"/>
                <a:endParaRPr lang="en-US" b="1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38451" y="1447800"/>
                <a:ext cx="7523329" cy="3164291"/>
              </a:xfrm>
              <a:blipFill rotWithShape="0">
                <a:blip r:embed="rId2"/>
                <a:stretch>
                  <a:fillRect l="-891" t="-3083" r="-810" b="-194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8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7531"/>
                <a:ext cx="8686800" cy="682046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3.Shifting Property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(n)is a periodic sequence with period N, which is obtained by extending x(n)periodically,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dirty="0"/>
                  <a:t>Now ,Shift 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(n)by k units to the right. Let the resultant signal be expressed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X</m:t>
                      </m:r>
                      <m:r>
                        <m:rPr>
                          <m:nor/>
                        </m:rPr>
                        <a:rPr lang="en-IN" sz="2000" b="0" i="0" dirty="0" smtClean="0"/>
                        <m:t>′</m:t>
                      </m:r>
                      <m:r>
                        <m:rPr>
                          <m:nor/>
                        </m:rPr>
                        <a:rPr lang="en-US" sz="1200" dirty="0"/>
                        <m:t>p</m:t>
                      </m:r>
                      <m:r>
                        <m:rPr>
                          <m:nor/>
                        </m:rPr>
                        <a:rPr lang="en-US" sz="2000" dirty="0"/>
                        <m:t> (</m:t>
                      </m:r>
                      <m:r>
                        <m:rPr>
                          <m:nor/>
                        </m:rPr>
                        <a:rPr lang="en-US" sz="2000" dirty="0"/>
                        <m:t>n</m:t>
                      </m:r>
                      <m:r>
                        <m:rPr>
                          <m:nor/>
                        </m:rPr>
                        <a:rPr lang="en-US" sz="2000" dirty="0"/>
                        <m:t>)=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m:rPr>
                          <m:nor/>
                        </m:rPr>
                        <a:rPr lang="en-US" sz="2000" dirty="0"/>
                        <m:t>n</m:t>
                      </m:r>
                      <m:r>
                        <m:rPr>
                          <m:nor/>
                        </m:rPr>
                        <a:rPr lang="en-US" sz="2000" dirty="0"/>
                        <m:t>−</m:t>
                      </m:r>
                      <m:r>
                        <m:rPr>
                          <m:nor/>
                        </m:rPr>
                        <a:rPr lang="en-US" sz="2000" dirty="0"/>
                        <m:t>k</m:t>
                      </m:r>
                      <m:r>
                        <m:rPr>
                          <m:nor/>
                        </m:rPr>
                        <a:rPr lang="en-US" sz="2000" dirty="0"/>
                        <m:t>)=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dirty="0"/>
                  <a:t>The finite duration sequence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X</m:t>
                      </m:r>
                      <m:r>
                        <m:rPr>
                          <m:nor/>
                        </m:rPr>
                        <a:rPr lang="en-IN" sz="2000" dirty="0"/>
                        <m:t>′</m:t>
                      </m:r>
                      <m:r>
                        <m:rPr>
                          <m:nor/>
                        </m:rPr>
                        <a:rPr lang="en-US" sz="2000" dirty="0"/>
                        <m:t> (</m:t>
                      </m:r>
                      <m:r>
                        <m:rPr>
                          <m:nor/>
                        </m:rPr>
                        <a:rPr lang="en-US" sz="2000" dirty="0"/>
                        <m:t>n</m:t>
                      </m:r>
                      <m:r>
                        <m:rPr>
                          <m:nor/>
                        </m:rPr>
                        <a:rPr lang="en-US" sz="2000" dirty="0"/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)            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0,                      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dirty="0"/>
                  <a:t>Can be obtained from x(n) by circular shift.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  the circular shift of a sequence can be represent by the index modulo 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X</m:t>
                    </m:r>
                    <m:r>
                      <m:rPr>
                        <m:nor/>
                      </m:rPr>
                      <a:rPr lang="en-IN" sz="2000" dirty="0"/>
                      <m:t>′</m:t>
                    </m:r>
                    <m:r>
                      <m:rPr>
                        <m:nor/>
                      </m:rPr>
                      <a:rPr lang="en-US" sz="2000" dirty="0"/>
                      <m:t> (</m:t>
                    </m:r>
                    <m:r>
                      <m:rPr>
                        <m:nor/>
                      </m:rPr>
                      <a:rPr lang="en-US" sz="2000" dirty="0"/>
                      <m:t>n</m:t>
                    </m:r>
                    <m:r>
                      <m:rPr>
                        <m:nor/>
                      </m:rPr>
                      <a:rPr lang="en-US" sz="2000" dirty="0"/>
                      <m:t>)=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x (n-k,(mod N))</a:t>
                </a:r>
              </a:p>
              <a:p>
                <a:pPr marL="0" indent="0" algn="just">
                  <a:buNone/>
                </a:pPr>
                <a:endParaRPr lang="en-US" sz="1350" dirty="0"/>
              </a:p>
              <a:p>
                <a:pPr marL="0" indent="0" algn="just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7531"/>
                <a:ext cx="8686800" cy="6820469"/>
              </a:xfrm>
              <a:blipFill rotWithShape="0">
                <a:blip r:embed="rId2"/>
                <a:stretch>
                  <a:fillRect l="-702" t="-447" r="-7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45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228600"/>
                <a:ext cx="9144000" cy="5385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2000" b="1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4.Convolution Theorem</a:t>
                </a:r>
                <a:endParaRPr lang="en-US" sz="20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20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If     x</a:t>
                </a:r>
                <a:r>
                  <a:rPr lang="en-IN" sz="2000" baseline="-250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IN" sz="20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(n)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IN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000" baseline="-25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endParaRPr lang="en-US" sz="20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0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IN" sz="2000" baseline="-250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IN" sz="20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(n)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IN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000" baseline="-25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endParaRPr lang="en-US" sz="20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IN" sz="20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x (n) = x</a:t>
                </a:r>
                <a:r>
                  <a:rPr lang="en-IN" sz="2000" baseline="-250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IN" sz="20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(n)* x</a:t>
                </a:r>
                <a:r>
                  <a:rPr lang="en-IN" sz="2000" baseline="-250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IN" sz="20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(n)</a:t>
                </a:r>
                <a14:m>
                  <m:oMath xmlns:m="http://schemas.openxmlformats.org/officeDocument/2006/math"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box>
                      <m:box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IN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 (k) = X</a:t>
                </a:r>
                <a:r>
                  <a:rPr lang="en-IN" sz="2000" baseline="-25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(k) X</a:t>
                </a:r>
                <a:r>
                  <a:rPr lang="en-IN" sz="2000" baseline="-25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endParaRPr lang="en-US" sz="20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2000" b="1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–We know that the convolution formula is</a:t>
                </a:r>
                <a:endParaRPr lang="en-US" sz="20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IN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IN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 </m:t>
                      </m:r>
                      <m:r>
                        <m:rPr>
                          <m:nor/>
                        </m:rPr>
                        <a:rPr lang="en-IN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000" baseline="-25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IN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IN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\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circlenode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en-IN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000" baseline="-25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IN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IN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n-IN" sz="2000" baseline="-25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a:rPr lang="en-IN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IN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n-IN" sz="2000" baseline="-25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IN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IN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a:rPr lang="en-IN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Multiplying both sides of this equation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𝑘𝑛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IN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summing over all n, we get </a:t>
                </a:r>
                <a:endParaRPr lang="en-US" sz="20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0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IN" sz="20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sz="20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e>
                      </m:nary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𝑘𝑛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en-IN" sz="2000" baseline="-25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N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  <m:r>
                                    <a:rPr lang="en-IN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en-IN" sz="2000" baseline="-25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  <m: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  <m:r>
                                    <a:rPr lang="en-IN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𝑘𝑛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  <m:r>
                            <a:rPr lang="en-IN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0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X</a:t>
                </a:r>
                <a:r>
                  <a:rPr lang="en-IN" sz="2000" baseline="-25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(k) X</a:t>
                </a:r>
                <a:r>
                  <a:rPr lang="en-IN" sz="2000" baseline="-25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endParaRPr lang="en-US" sz="20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"/>
                <a:ext cx="9144000" cy="5385898"/>
              </a:xfrm>
              <a:prstGeom prst="rect">
                <a:avLst/>
              </a:prstGeom>
              <a:blipFill>
                <a:blip r:embed="rId2"/>
                <a:stretch>
                  <a:fillRect l="-667" t="-680" b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04800" y="5715000"/>
            <a:ext cx="8839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Hence, if two signals are converted in the time domain, then it is equivalent to multiplying their spectra in the frequency domain.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D94D852-30B1-831A-0F81-DAAD282A5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circlenode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{A}{a}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80B2813-8605-3C5B-E4DC-55E4D12FB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circlenode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{A}{a}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5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0"/>
                <a:ext cx="8686800" cy="6494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2000" b="1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5. Time Reversal of a sequence</a:t>
                </a:r>
                <a:r>
                  <a:rPr lang="en-IN" sz="2400" b="1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If       x(n)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X(k), then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400" dirty="0"/>
                  <a:t>N</a:t>
                </a:r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x(-n,(mod N))=x(N-n)</a:t>
                </a:r>
                <a:r>
                  <a:rPr lang="en-IN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X(-k,(mod N))=X(N-k)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400" dirty="0"/>
                  <a:t>      N</a:t>
                </a:r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Hence, when the N-point sequence in time is reversed, it is equivalent to reversing the DFT values.</a:t>
                </a: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2000" b="1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6.Circular Time Shift </a:t>
                </a:r>
                <a:endParaRPr lang="en-US" sz="2000" b="1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If </a:t>
                </a:r>
                <a:r>
                  <a:rPr lang="en-IN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IN" sz="2000" baseline="-25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IN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(n)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000" baseline="-25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(k), then</a:t>
                </a: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400" dirty="0"/>
                  <a:t> N</a:t>
                </a:r>
                <a:endParaRPr lang="en-US" sz="14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X(n-</a:t>
                </a:r>
                <a:r>
                  <a:rPr lang="en-IN" sz="2000" i="1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,(mod N))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e>
                        </m:d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𝑘𝑙</m:t>
                            </m:r>
                          </m:num>
                          <m:den>
                            <m:r>
                              <a:rPr lang="en-IN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2000" dirty="0"/>
                  <a:t>      </a:t>
                </a:r>
                <a:r>
                  <a:rPr lang="en-IN" sz="1400" dirty="0"/>
                  <a:t>N</a:t>
                </a:r>
                <a:endParaRPr lang="en-US" sz="14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Shifting of the sequence by </a:t>
                </a:r>
                <a:r>
                  <a:rPr lang="en-IN" sz="2000" i="1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units in the time-domain is equivalent to multiplication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𝑘𝑙</m:t>
                            </m:r>
                          </m:num>
                          <m:den>
                            <m:r>
                              <a:rPr lang="en-IN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 the frequency domain.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2000" b="1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7.Circular Frequency Shift</a:t>
                </a: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x(n)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X(k), then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2000" dirty="0">
                    <a:cs typeface="Times New Roman" panose="02020603050405020304" pitchFamily="18" charset="0"/>
                  </a:rPr>
                  <a:t>                                                              </a:t>
                </a:r>
                <a:r>
                  <a:rPr lang="en-IN" sz="2000" dirty="0"/>
                  <a:t> </a:t>
                </a:r>
                <a:r>
                  <a:rPr lang="en-IN" sz="1200" b="1" dirty="0"/>
                  <a:t>N</a:t>
                </a:r>
                <a:endParaRPr lang="en-IN" b="1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0"/>
                <a:ext cx="8686800" cy="6494535"/>
              </a:xfrm>
              <a:prstGeom prst="rect">
                <a:avLst/>
              </a:prstGeom>
              <a:blipFill rotWithShape="0">
                <a:blip r:embed="rId2"/>
                <a:stretch>
                  <a:fillRect l="-702" r="-7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52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8991600" cy="6776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d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𝑙𝑛</m:t>
                            </m:r>
                          </m:num>
                          <m:den>
                            <m:r>
                              <a:rPr lang="en-IN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X(k-</a:t>
                </a:r>
                <a:r>
                  <a:rPr lang="en-IN" sz="20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,(mod N)) </a:t>
                </a:r>
              </a:p>
              <a:p>
                <a:pPr algn="just"/>
                <a:r>
                  <a:rPr lang="en-IN" sz="20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</a:t>
                </a:r>
                <a:r>
                  <a:rPr lang="en-IN" sz="14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IN" sz="16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2000" b="1" dirty="0"/>
                  <a:t>8.Complex Conjugate Property</a:t>
                </a:r>
              </a:p>
              <a:p>
                <a:pPr algn="ctr"/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x(n)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X(k), then</a:t>
                </a:r>
              </a:p>
              <a:p>
                <a:pPr algn="just"/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</a:t>
                </a:r>
                <a:r>
                  <a:rPr lang="en-IN" sz="12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algn="ctr"/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x*(n)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X*(-k,(mod N)) =X*(N-k)</a:t>
                </a:r>
              </a:p>
              <a:p>
                <a:pPr algn="just"/>
                <a:r>
                  <a:rPr lang="en-IN" sz="20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</a:t>
                </a:r>
                <a:r>
                  <a:rPr lang="en-IN" sz="1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                              </a:t>
                </a:r>
                <a:endParaRPr lang="en-IN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∗(</m:t>
                      </m:r>
                      <m:r>
                        <m:rPr>
                          <m:nor/>
                        </m:rPr>
                        <a:rPr lang="en-US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box>
                        <m:box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  <m:brk m:alnAt="2"/>
                                </m:rPr>
                                <a:rPr lang="en-IN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DFT</m:t>
                              </m:r>
                            </m:e>
                          </m:groupChr>
                        </m:e>
                      </m:box>
                      <m:r>
                        <m:rPr>
                          <m:nor/>
                        </m:rPr>
                        <a:rPr lang="en-IN" sz="20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IN" sz="20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sz="20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)/</m:t>
                                      </m:r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N" sz="24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Hence,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(-n,(mod N))=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(N-n)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X*(k)</a:t>
                </a:r>
              </a:p>
              <a:p>
                <a:pPr algn="ctr"/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                               </a:t>
                </a:r>
                <a:r>
                  <a:rPr lang="en-IN" sz="14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IN" sz="20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9.Circular Convolution</a:t>
                </a:r>
              </a:p>
              <a:p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(n)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  <m:sSub>
                      <m:sSubPr>
                        <m:ctrlPr>
                          <a:rPr lang="en-I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(k),</a:t>
                </a:r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(n)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  <m:sSub>
                      <m:sSubPr>
                        <m:ctrlPr>
                          <a:rPr lang="en-I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(k), then</a:t>
                </a:r>
              </a:p>
              <a:p>
                <a:r>
                  <a:rPr lang="en-IN" sz="12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N                                                    </a:t>
                </a:r>
                <a:r>
                  <a:rPr lang="en-IN" sz="1200" b="1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IN" sz="1200" b="1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  <a:r>
                  <a:rPr lang="en-US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000" b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  <m:sSub>
                      <m:sSubPr>
                        <m:ctrlPr>
                          <a:rPr lang="en-I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000" dirty="0"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sz="2000" dirty="0"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IN" sz="2000" dirty="0"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IN" sz="20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</a:p>
              <a:p>
                <a:pPr algn="ctr"/>
                <a:r>
                  <a:rPr lang="en-IN" sz="1200" b="1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N</a:t>
                </a:r>
              </a:p>
              <a:p>
                <a:pPr algn="just"/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IN" sz="20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denotes the circular convolution of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defined as</a:t>
                </a:r>
                <a:endParaRPr lang="en-IN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991600" cy="6776983"/>
              </a:xfrm>
              <a:prstGeom prst="rect">
                <a:avLst/>
              </a:prstGeom>
              <a:blipFill rotWithShape="0">
                <a:blip r:embed="rId2"/>
                <a:stretch>
                  <a:fillRect l="-678" r="-678" b="-6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 bwMode="auto">
          <a:xfrm>
            <a:off x="3581400" y="5562600"/>
            <a:ext cx="304800" cy="3048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600200" y="5981700"/>
            <a:ext cx="381000" cy="381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2362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124200" y="2819400"/>
            <a:ext cx="228600" cy="228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219200" y="2819400"/>
            <a:ext cx="304800" cy="228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267200" y="3581400"/>
            <a:ext cx="228600" cy="228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000" y="228600"/>
                <a:ext cx="8763000" cy="6150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IN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b="1" dirty="0"/>
              </a:p>
              <a:p>
                <a:r>
                  <a:rPr lang="en-IN" sz="2000" b="1" dirty="0"/>
                  <a:t>10.Circular Correlation </a:t>
                </a:r>
              </a:p>
              <a:p>
                <a:r>
                  <a:rPr lang="en-IN" sz="2000" dirty="0"/>
                  <a:t>For complex- valued sequences x(n)and y(n),</a:t>
                </a:r>
              </a:p>
              <a:p>
                <a:r>
                  <a:rPr lang="en-IN" sz="2000" dirty="0"/>
                  <a:t>If </a:t>
                </a:r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x(n)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X(k), and y</a:t>
                </a:r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(n)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(k), then</a:t>
                </a:r>
              </a:p>
              <a:p>
                <a:endParaRPr lang="en-IN" sz="20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IN" sz="2000" i="1" dirty="0">
                    <a:latin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IN" sz="2000" dirty="0"/>
                  <a:t>(l)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↔"/>
                        <m:vertJc m:val="bot"/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DFT</m:t>
                        </m:r>
                      </m:e>
                    </m:groupChr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IN" sz="2000" dirty="0"/>
                  <a:t>(k)=X(k)Y*(k)</a:t>
                </a:r>
              </a:p>
              <a:p>
                <a:pPr algn="ctr"/>
                <a:endParaRPr lang="en-IN" sz="2000" dirty="0"/>
              </a:p>
              <a:p>
                <a:pPr algn="ctr"/>
                <a:endParaRPr lang="en-IN" sz="2000" dirty="0"/>
              </a:p>
              <a:p>
                <a:pPr algn="ctr"/>
                <a:r>
                  <a:rPr lang="en-IN" sz="2000" dirty="0"/>
                  <a:t>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IN" sz="2000" dirty="0"/>
                  <a:t>(</a:t>
                </a:r>
                <a:r>
                  <a:rPr lang="en-IN" sz="2000" i="1" dirty="0"/>
                  <a:t>l</a:t>
                </a:r>
                <a:r>
                  <a:rPr lang="en-IN" sz="2000" dirty="0"/>
                  <a:t>)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is the (unnormalised) circular cross- correlation sequence,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m:rPr>
                          <m:nor/>
                        </m:rPr>
                        <a:rPr lang="en-IN" sz="2000" dirty="0"/>
                        <m:t>(</m:t>
                      </m:r>
                      <m:r>
                        <m:rPr>
                          <m:nor/>
                        </m:rPr>
                        <a:rPr lang="en-IN" sz="2000" i="1" dirty="0"/>
                        <m:t>l</m:t>
                      </m:r>
                      <m:r>
                        <m:rPr>
                          <m:nor/>
                        </m:rPr>
                        <a:rPr lang="en-IN" sz="2000" dirty="0"/>
                        <m:t>)</m:t>
                      </m:r>
                      <m:r>
                        <m:rPr>
                          <m:nor/>
                        </m:rPr>
                        <a:rPr lang="en-US" sz="20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𝑚𝑜𝑑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dirty="0"/>
              </a:p>
              <a:p>
                <a:endParaRPr lang="en-IN" sz="2400" b="1" dirty="0"/>
              </a:p>
              <a:p>
                <a:endParaRPr lang="en-IN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8600"/>
                <a:ext cx="8763000" cy="6150979"/>
              </a:xfrm>
              <a:prstGeom prst="rect">
                <a:avLst/>
              </a:prstGeom>
              <a:blipFill rotWithShape="0">
                <a:blip r:embed="rId2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2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305299" y="2133600"/>
            <a:ext cx="228601" cy="304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0200" y="1219200"/>
            <a:ext cx="381000" cy="304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95400" y="3314458"/>
            <a:ext cx="228600" cy="228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200400" y="3307634"/>
            <a:ext cx="304800" cy="228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304800"/>
                <a:ext cx="8458200" cy="6476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11.Multiplication of two sequences</a:t>
                </a:r>
              </a:p>
              <a:p>
                <a:endParaRPr lang="en-IN" sz="2000" b="1" dirty="0"/>
              </a:p>
              <a:p>
                <a:r>
                  <a:rPr lang="en-IN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(n)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(k),</a:t>
                </a:r>
                <a:r>
                  <a:rPr lang="en-IN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(n)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(k), then</a:t>
                </a:r>
              </a:p>
              <a:p>
                <a:endParaRPr lang="en-IN" sz="24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400" dirty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sz="2400" dirty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IN" sz="2400" dirty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</a:p>
              <a:p>
                <a:r>
                  <a:rPr lang="en-IN" sz="2000" b="1" dirty="0"/>
                  <a:t>12.Parseval’s Theorem</a:t>
                </a:r>
              </a:p>
              <a:p>
                <a:r>
                  <a:rPr lang="en-IN" sz="2000" dirty="0">
                    <a:latin typeface="+mn-lt"/>
                  </a:rPr>
                  <a:t>For complex-valued sequences </a:t>
                </a:r>
                <a:r>
                  <a:rPr lang="en-IN" sz="2000" i="1" dirty="0">
                    <a:latin typeface="+mn-lt"/>
                  </a:rPr>
                  <a:t>x</a:t>
                </a:r>
                <a:r>
                  <a:rPr lang="en-IN" sz="2000" dirty="0">
                    <a:latin typeface="+mn-lt"/>
                  </a:rPr>
                  <a:t>(n) and y(n),</a:t>
                </a:r>
              </a:p>
              <a:p>
                <a:r>
                  <a:rPr lang="en-IN" sz="2000" dirty="0">
                    <a:latin typeface="+mn-lt"/>
                  </a:rPr>
                  <a:t>If </a:t>
                </a:r>
                <a:r>
                  <a:rPr lang="en-IN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x(n)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000" i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X(k), and y</a:t>
                </a:r>
                <a:r>
                  <a:rPr lang="en-IN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(n)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</m:rPr>
                              <a:rPr lang="en-IN" sz="2000" i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DFT</m:t>
                            </m:r>
                          </m:e>
                        </m:groupChr>
                      </m:e>
                    </m:box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(k), then</a:t>
                </a:r>
              </a:p>
              <a:p>
                <a:endParaRPr lang="en-IN" sz="20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  <m:nary>
                        <m:naryPr>
                          <m:chr m:val="∑"/>
                          <m:ctrlP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+mn-lt"/>
                  </a:rPr>
                  <a:t>If y(n)=</a:t>
                </a:r>
                <a:r>
                  <a:rPr lang="en-IN" sz="2000" i="1" dirty="0">
                    <a:latin typeface="+mn-lt"/>
                  </a:rPr>
                  <a:t>x</a:t>
                </a:r>
                <a:r>
                  <a:rPr lang="en-IN" sz="2000" dirty="0">
                    <a:latin typeface="+mn-lt"/>
                  </a:rPr>
                  <a:t>(n), then the above equation reduces 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  <m:nary>
                        <m:naryPr>
                          <m:chr m:val="∑"/>
                          <m:ctrlP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000" dirty="0">
                  <a:latin typeface="+mn-lt"/>
                </a:endParaRPr>
              </a:p>
              <a:p>
                <a:r>
                  <a:rPr lang="en-IN" sz="2000" dirty="0">
                    <a:latin typeface="+mn-lt"/>
                  </a:rPr>
                  <a:t>This expression relates the energy in the finite duration sequence </a:t>
                </a:r>
                <a:r>
                  <a:rPr lang="en-IN" sz="2000" i="1" dirty="0">
                    <a:latin typeface="+mn-lt"/>
                  </a:rPr>
                  <a:t>x</a:t>
                </a:r>
                <a:r>
                  <a:rPr lang="en-IN" sz="2000" dirty="0">
                    <a:latin typeface="+mn-lt"/>
                  </a:rPr>
                  <a:t>(n) to the power in the frequency components X(</a:t>
                </a:r>
                <a:r>
                  <a:rPr lang="en-IN" sz="2000" i="1" dirty="0">
                    <a:latin typeface="+mn-lt"/>
                  </a:rPr>
                  <a:t>k</a:t>
                </a:r>
                <a:r>
                  <a:rPr lang="en-IN" sz="2000" dirty="0">
                    <a:latin typeface="+mn-lt"/>
                  </a:rPr>
                  <a:t>).</a:t>
                </a:r>
              </a:p>
              <a:p>
                <a:endParaRPr lang="en-IN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"/>
                <a:ext cx="8458200" cy="6476517"/>
              </a:xfrm>
              <a:prstGeom prst="rect">
                <a:avLst/>
              </a:prstGeom>
              <a:blipFill rotWithShape="0">
                <a:blip r:embed="rId2"/>
                <a:stretch>
                  <a:fillRect l="-1081" t="-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4191000" y="1295400"/>
            <a:ext cx="228599" cy="152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638800" y="1981200"/>
            <a:ext cx="381000" cy="381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9958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896</Words>
  <Application>Microsoft Office PowerPoint</Application>
  <PresentationFormat>On-screen Show (4:3)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Cambria Math</vt:lpstr>
      <vt:lpstr>Times New Roman</vt:lpstr>
      <vt:lpstr>Office Theme</vt:lpstr>
      <vt:lpstr>PowerPoint Presentation</vt:lpstr>
      <vt:lpstr>Properties of the DFT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roberto</dc:creator>
  <cp:lastModifiedBy>DR. ISHWAR CHANDRA YADAV</cp:lastModifiedBy>
  <cp:revision>173</cp:revision>
  <cp:lastPrinted>2002-04-02T20:27:58Z</cp:lastPrinted>
  <dcterms:created xsi:type="dcterms:W3CDTF">1998-10-24T15:05:55Z</dcterms:created>
  <dcterms:modified xsi:type="dcterms:W3CDTF">2023-09-13T05:07:43Z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16711680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E:\WebCourses\ec3400\notes\html</vt:lpwstr>
  </property>
</Properties>
</file>