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343" r:id="rId2"/>
    <p:sldId id="299" r:id="rId3"/>
    <p:sldId id="304" r:id="rId4"/>
    <p:sldId id="305" r:id="rId5"/>
    <p:sldId id="317" r:id="rId6"/>
    <p:sldId id="306" r:id="rId7"/>
    <p:sldId id="307" r:id="rId8"/>
    <p:sldId id="318" r:id="rId9"/>
    <p:sldId id="308" r:id="rId10"/>
    <p:sldId id="319" r:id="rId11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C13528FC-E0CB-4F8D-9AA1-5A26DE7201E9}"/>
    <pc:docChg chg="custSel modSld">
      <pc:chgData name="Dr. Ishwar Chandra Yadav" userId="65c3f3f3-f61d-4a35-bead-01cb3c91dbc4" providerId="ADAL" clId="{C13528FC-E0CB-4F8D-9AA1-5A26DE7201E9}" dt="2023-09-25T07:18:15.982" v="23" actId="478"/>
      <pc:docMkLst>
        <pc:docMk/>
      </pc:docMkLst>
      <pc:sldChg chg="delSp modSp mod">
        <pc:chgData name="Dr. Ishwar Chandra Yadav" userId="65c3f3f3-f61d-4a35-bead-01cb3c91dbc4" providerId="ADAL" clId="{C13528FC-E0CB-4F8D-9AA1-5A26DE7201E9}" dt="2023-09-25T07:18:15.982" v="23" actId="478"/>
        <pc:sldMkLst>
          <pc:docMk/>
          <pc:sldMk cId="3864680181" sldId="343"/>
        </pc:sldMkLst>
        <pc:spChg chg="del">
          <ac:chgData name="Dr. Ishwar Chandra Yadav" userId="65c3f3f3-f61d-4a35-bead-01cb3c91dbc4" providerId="ADAL" clId="{C13528FC-E0CB-4F8D-9AA1-5A26DE7201E9}" dt="2023-09-25T07:18:15.982" v="23" actId="478"/>
          <ac:spMkLst>
            <pc:docMk/>
            <pc:sldMk cId="3864680181" sldId="343"/>
            <ac:spMk id="2" creationId="{3C433038-8A6B-45FB-9B44-786B9DB3C4C1}"/>
          </ac:spMkLst>
        </pc:spChg>
        <pc:spChg chg="mod">
          <ac:chgData name="Dr. Ishwar Chandra Yadav" userId="65c3f3f3-f61d-4a35-bead-01cb3c91dbc4" providerId="ADAL" clId="{C13528FC-E0CB-4F8D-9AA1-5A26DE7201E9}" dt="2023-09-25T07:18:12.571" v="22" actId="20577"/>
          <ac:spMkLst>
            <pc:docMk/>
            <pc:sldMk cId="3864680181" sldId="34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7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7FA-8FE4-4F2D-BA4E-9859E720B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A8C7-8A66-40C6-BD8B-A7C5FA0A8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4668-9418-4A46-9809-82DCFD8C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F4-7F26-47B7-9E83-EA81E1145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3E2C-D430-47F2-8157-8C7027BA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705F-C80B-4B67-8748-E3C901984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2ACF-497C-4A5E-BD40-29DCEEA241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4E6C-6A2D-41E5-B68B-222E748B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9FF-6AF8-4C65-B210-023CAD8D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C5BF-464F-4F24-8E50-BE3696C1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D401-CA32-476B-84E2-1F84BE86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991DD-43CF-4675-AA1A-8C2BA1D8E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Processing(BEC-303)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Lecture-5</a:t>
            </a:r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Presented By:</a:t>
            </a:r>
          </a:p>
          <a:p>
            <a:pPr algn="ctr">
              <a:buNone/>
            </a:pPr>
            <a:r>
              <a:rPr lang="en-US" sz="3800" dirty="0">
                <a:solidFill>
                  <a:srgbClr val="FF0000"/>
                </a:solidFill>
              </a:rPr>
              <a:t>Dr. Ishwar Chandra Yadav</a:t>
            </a:r>
          </a:p>
        </p:txBody>
      </p:sp>
    </p:spTree>
    <p:extLst>
      <p:ext uri="{BB962C8B-B14F-4D97-AF65-F5344CB8AC3E}">
        <p14:creationId xmlns:p14="http://schemas.microsoft.com/office/powerpoint/2010/main" val="386468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091400"/>
                <a:ext cx="9525000" cy="543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…. 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 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……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…..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……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…           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  <a:p>
                <a:r>
                  <a:rPr lang="en-US" sz="2000" dirty="0"/>
                  <a:t>For the given sequences, the circular convolution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(n) is determined by</a:t>
                </a:r>
                <a:endParaRPr lang="en-IN" sz="2000" dirty="0"/>
              </a:p>
              <a:p>
                <a:r>
                  <a:rPr lang="en-US" sz="2000" dirty="0"/>
                  <a:t>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1     1    1    .      .    .    .  1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1     1    1    .      .    .    .  1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       .      .    .      .    .       .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       .      .    .      .    .       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       .      .    .      .    .       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      .      .     .      .    .       .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1     1    1    .      .    .    .  1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1     1    1    .      .    .    .  1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Hence, </a:t>
                </a:r>
                <a:r>
                  <a:rPr lang="en-US" i="1" dirty="0"/>
                  <a:t>x</a:t>
                </a:r>
                <a:r>
                  <a:rPr lang="en-US" baseline="-25000" dirty="0"/>
                  <a:t>3</a:t>
                </a:r>
                <a:r>
                  <a:rPr lang="en-US" dirty="0"/>
                  <a:t>(n) = (N,N… N,N)</a:t>
                </a:r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91400"/>
                <a:ext cx="9525000" cy="5434116"/>
              </a:xfrm>
              <a:prstGeom prst="rect">
                <a:avLst/>
              </a:prstGeom>
              <a:blipFill rotWithShape="0">
                <a:blip r:embed="rId2"/>
                <a:stretch>
                  <a:fillRect l="-640" b="-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1000" y="304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/>
              <a:t>Using matrix approach, we can formulate circular convolution 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6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676400" y="209490"/>
            <a:ext cx="617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Circular Convolution (Periodic Convolution)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1500" y="838200"/>
                <a:ext cx="8382000" cy="586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the two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(n) which are of finite duration.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IN" sz="20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IN" sz="20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be the N-point DFTs of the sequences respectively and they are given by</a:t>
                </a: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=0,1,……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−1,</m:t>
                      </m:r>
                    </m:oMath>
                  </m:oMathPara>
                </a14:m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=0,1,……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−1,</m:t>
                      </m:r>
                    </m:oMath>
                  </m:oMathPara>
                </a14:m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be another sequence of length N and its N-point DFT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 which is a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(k), </a:t>
                </a: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endParaRPr lang="en-IN" sz="20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20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IN" sz="20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=0,1,…..N-1.</a:t>
                </a: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838200"/>
                <a:ext cx="8382000" cy="5867119"/>
              </a:xfrm>
              <a:prstGeom prst="rect">
                <a:avLst/>
              </a:prstGeom>
              <a:blipFill>
                <a:blip r:embed="rId2"/>
                <a:stretch>
                  <a:fillRect l="-800" t="-624" r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236" y="0"/>
                <a:ext cx="9133761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be obtained by taking the inverse DFT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600"/>
                  </a:spcAft>
                  <a:buNone/>
                </a:pP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IDFT[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𝑚𝑘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𝑚𝑘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  <m:r>
                                    <a:rPr lang="en-IN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𝑛𝑘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IN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𝑚𝑘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</a:t>
                </a:r>
                <a:endParaRPr lang="en-IN" sz="2000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the term within the brackets: it has the form</a:t>
                </a:r>
                <a:endParaRPr lang="en-IN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                 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𝑓𝑜𝑟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  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             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𝑓𝑜𝑟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≠1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236" y="0"/>
                <a:ext cx="9133761" cy="6858000"/>
              </a:xfrm>
              <a:blipFill>
                <a:blip r:embed="rId2"/>
                <a:stretch>
                  <a:fillRect l="-667" t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15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030" y="762000"/>
                <a:ext cx="8903970" cy="4500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Where, 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,when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 multiple of N. then a = 1,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=1 for any value of a </a:t>
                </a:r>
                <a:r>
                  <a:rPr lang="en-IN" sz="2000" dirty="0">
                    <a:ea typeface="Calibri" panose="020F0502020204030204" pitchFamily="34" charset="0"/>
                    <a:cs typeface="Calibri" panose="020F0502020204030204" pitchFamily="34" charset="0"/>
                  </a:rPr>
                  <a:t>≠ 0.</a:t>
                </a: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Therefore,  </a:t>
                </a: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         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𝑝𝑁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: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𝑖𝑛𝑡𝑒𝑔𝑒𝑟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0,              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                                                                         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𝑏𝑒𝑐𝑜𝑚𝑒𝑠</m:t>
                    </m:r>
                  </m:oMath>
                </a14:m>
                <a:r>
                  <a:rPr lang="en-IN" sz="200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nor/>
                        </m:rPr>
                        <a:rPr lang="en-IN" sz="20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𝑚𝑜𝑑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=0,1,…….,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reflected and circularly shifted version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and n represents the number of indices that the sequence x(n) is shifted to the right.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" y="762000"/>
                <a:ext cx="8903970" cy="4500719"/>
              </a:xfrm>
              <a:prstGeom prst="rect">
                <a:avLst/>
              </a:prstGeom>
              <a:blipFill>
                <a:blip r:embed="rId2"/>
                <a:stretch>
                  <a:fillRect l="-684" b="-1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5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7772400" cy="607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above equation has a form similar to the convolution sum and it is called circular convolution The circularly shifted versions of x(m) are given below:</a:t>
            </a:r>
          </a:p>
          <a:p>
            <a:pPr algn="ctr"/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(m) =[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(0),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(1)…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(N-3),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(N-2),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(N-1)]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                       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(m-1,(mod N))=[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(N-1),x(0),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(1)…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(N-3),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(N-2)]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                        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(m-2,(mod N))=[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(N-2),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(N-1),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(0),x(1)…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(N-3)]</a:t>
            </a:r>
          </a:p>
          <a:p>
            <a:pPr algn="ctr"/>
            <a:r>
              <a:rPr lang="en-IN" sz="2000" dirty="0">
                <a:latin typeface="+mn-lt"/>
              </a:rPr>
              <a:t>.</a:t>
            </a:r>
          </a:p>
          <a:p>
            <a:pPr algn="ctr"/>
            <a:r>
              <a:rPr lang="en-IN" sz="2000" dirty="0">
                <a:latin typeface="+mn-lt"/>
              </a:rPr>
              <a:t>.</a:t>
            </a:r>
          </a:p>
          <a:p>
            <a:pPr algn="ctr"/>
            <a:r>
              <a:rPr lang="en-IN" sz="2000" dirty="0">
                <a:latin typeface="+mn-lt"/>
              </a:rPr>
              <a:t>.</a:t>
            </a:r>
          </a:p>
          <a:p>
            <a:r>
              <a:rPr lang="en-IN" sz="2000" i="1" dirty="0">
                <a:latin typeface="+mn-lt"/>
              </a:rPr>
              <a:t>                         x</a:t>
            </a:r>
            <a:r>
              <a:rPr lang="en-IN" sz="2000" dirty="0">
                <a:latin typeface="+mn-lt"/>
              </a:rPr>
              <a:t>(m-n,(mod N))=[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(N-n),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(N-n+1)..…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(N-n-1)]</a:t>
            </a:r>
          </a:p>
          <a:p>
            <a:pPr algn="ctr"/>
            <a:r>
              <a:rPr lang="en-IN" sz="2000" dirty="0">
                <a:latin typeface="+mn-lt"/>
              </a:rPr>
              <a:t>.</a:t>
            </a:r>
          </a:p>
          <a:p>
            <a:pPr algn="ctr"/>
            <a:r>
              <a:rPr lang="en-IN" sz="2000" dirty="0">
                <a:latin typeface="+mn-lt"/>
              </a:rPr>
              <a:t>.</a:t>
            </a:r>
          </a:p>
          <a:p>
            <a:pPr algn="ctr"/>
            <a:r>
              <a:rPr lang="en-IN" sz="2000" dirty="0">
                <a:latin typeface="+mn-lt"/>
              </a:rPr>
              <a:t>.</a:t>
            </a:r>
          </a:p>
          <a:p>
            <a:r>
              <a:rPr lang="en-IN" sz="2000" dirty="0">
                <a:latin typeface="+mn-lt"/>
              </a:rPr>
              <a:t>                       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(m-N,(mod N))=[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(0),x(1)..…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(N-3),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(N-2),x(N-1</a:t>
            </a:r>
            <a:r>
              <a:rPr lang="en-IN" sz="2000" i="1" dirty="0">
                <a:latin typeface="+mn-lt"/>
              </a:rPr>
              <a:t>)]</a:t>
            </a:r>
          </a:p>
          <a:p>
            <a:endParaRPr lang="en-IN" sz="2000" i="1" dirty="0">
              <a:latin typeface="+mn-lt"/>
            </a:endParaRPr>
          </a:p>
          <a:p>
            <a:r>
              <a:rPr lang="en-IN" sz="2000" dirty="0">
                <a:latin typeface="+mn-lt"/>
              </a:rPr>
              <a:t>It just noted that a shift of n=N results in the original signal </a:t>
            </a:r>
            <a:r>
              <a:rPr lang="en-IN" sz="2000" i="1" dirty="0">
                <a:latin typeface="+mn-lt"/>
              </a:rPr>
              <a:t>x</a:t>
            </a:r>
            <a:r>
              <a:rPr lang="en-IN" sz="2000" dirty="0">
                <a:latin typeface="+mn-lt"/>
              </a:rPr>
              <a:t>(m).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3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" y="381000"/>
                <a:ext cx="8915400" cy="5897879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IN" sz="3800" b="1" dirty="0"/>
                  <a:t>Matrix Multiplication Method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IN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IN" dirty="0"/>
                  <a:t>The circular convolution of two sequences x(n) and h(n) can be obtained by representing these sequences in the matrix form as given below.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….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………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…..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….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….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3600" dirty="0"/>
                  <a:t>The sequence x(n) is repeated via circular path shift of samples and represented in N×N matrix form. The sequence h(n) is represented as column matrix. The multiplication of these two matrices gives the sequence y(n).</a:t>
                </a:r>
                <a:endParaRPr lang="en-IN" sz="3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" y="381000"/>
                <a:ext cx="8915400" cy="5897879"/>
              </a:xfrm>
              <a:blipFill rotWithShape="0">
                <a:blip r:embed="rId2"/>
                <a:stretch>
                  <a:fillRect l="-821" t="-1758" r="-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6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89916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Linear Convolution vs Circular Convolution</a:t>
                </a:r>
                <a:endParaRPr lang="en-IN" sz="2400" b="1" dirty="0"/>
              </a:p>
              <a:p>
                <a:pPr marL="0" indent="0">
                  <a:buNone/>
                </a:pPr>
                <a:endParaRPr lang="en-IN" sz="1400" dirty="0"/>
              </a:p>
              <a:p>
                <a:pPr marL="0" indent="0">
                  <a:buNone/>
                </a:pPr>
                <a:r>
                  <a:rPr lang="en-US" sz="2000" dirty="0"/>
                  <a:t>Consider a finite duration sequence </a:t>
                </a:r>
                <a:r>
                  <a:rPr lang="en-US" sz="2000" i="1" dirty="0"/>
                  <a:t>x</a:t>
                </a:r>
                <a:r>
                  <a:rPr lang="en-US" sz="2000" dirty="0"/>
                  <a:t>(n)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which is given a input to an FIR system with impulse response </a:t>
                </a:r>
                <a:r>
                  <a:rPr lang="en-US" sz="2000" i="1" dirty="0"/>
                  <a:t>h(n)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then the output is given by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900" dirty="0"/>
                  <a:t>                            </a:t>
                </a:r>
                <a:r>
                  <a:rPr lang="en-US" sz="2000" i="1" dirty="0"/>
                  <a:t>y(n)=x(n)*h(n)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=0,1,…….,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or                        </a:t>
                </a:r>
                <a:endParaRPr lang="en-IN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Y</m:t>
                      </m:r>
                      <m:r>
                        <m:rPr>
                          <m:nor/>
                        </m:rPr>
                        <a:rPr lang="en-IN" sz="2000" dirty="0"/>
                        <m:t>(</m:t>
                      </m:r>
                      <m:r>
                        <m:rPr>
                          <m:nor/>
                        </m:rPr>
                        <a:rPr lang="en-IN" sz="2000" dirty="0"/>
                        <m:t>n</m:t>
                      </m:r>
                      <m:r>
                        <m:rPr>
                          <m:nor/>
                        </m:rPr>
                        <a:rPr lang="en-IN" sz="2000" dirty="0"/>
                        <m:t>)=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=0,1,…….,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 algn="ctr">
                  <a:buNone/>
                </a:pPr>
                <a:r>
                  <a:rPr lang="en-IN" sz="2000" dirty="0"/>
                  <a:t>where,       x(n) = 0,n&lt;0 and n≥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                  </a:t>
                </a:r>
                <a:r>
                  <a:rPr lang="en-IN" sz="2000" dirty="0"/>
                  <a:t>h(n) = 0,n&lt;0 and n≥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 </a:t>
                </a:r>
              </a:p>
              <a:p>
                <a:pPr marL="0" indent="0">
                  <a:buNone/>
                </a:pPr>
                <a:r>
                  <a:rPr lang="en-US" sz="2000" dirty="0"/>
                  <a:t>In the frequency-domain,</a:t>
                </a:r>
                <a:endParaRPr lang="en-IN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i="1" dirty="0"/>
                  <a:t>Y(ꙍ)=H(ꙍ)X(ꙍ)</a:t>
                </a:r>
                <a:endParaRPr lang="en-IN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8991600" cy="6858000"/>
              </a:xfrm>
              <a:blipFill rotWithShape="0">
                <a:blip r:embed="rId2"/>
                <a:stretch>
                  <a:fillRect l="-1017" t="-711" r="-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10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636" y="609600"/>
                <a:ext cx="8991600" cy="5786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If the sequence y(n) has to be represented uniquely in the frequency domain by samples of its spectrum Y(ꙍ) then</a:t>
                </a:r>
              </a:p>
              <a:p>
                <a:endParaRPr lang="en-IN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                        Y(k)= Y(ꙍ)│</a:t>
                </a:r>
                <a:r>
                  <a:rPr lang="en-US" sz="2000" baseline="-25000" dirty="0"/>
                  <a:t>ꙍ=2nk­/N</a:t>
                </a:r>
                <a:r>
                  <a:rPr lang="en-US" sz="2000" dirty="0"/>
                  <a:t>,                       K=0,1…..N-1</a:t>
                </a:r>
                <a:endParaRPr lang="en-IN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                                = X(ꙍ)H(ꙍ)│</a:t>
                </a:r>
                <a:r>
                  <a:rPr lang="en-US" sz="2000" baseline="-25000" dirty="0"/>
                  <a:t>ꙍ=2nk­/N</a:t>
                </a:r>
                <a:r>
                  <a:rPr lang="en-US" sz="2000" dirty="0"/>
                  <a:t>,              K=0,1…..N-1</a:t>
                </a:r>
                <a:endParaRPr lang="en-IN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                          Y(k)=X(k)H(k)</a:t>
                </a:r>
              </a:p>
              <a:p>
                <a:endParaRPr lang="en-IN" sz="2000" dirty="0"/>
              </a:p>
              <a:p>
                <a:r>
                  <a:rPr lang="en-US" sz="2000" dirty="0"/>
                  <a:t>where X(k) and H(k) are the N-point DFTs of the sequence x(n) and h(n) respectively.</a:t>
                </a:r>
                <a:endParaRPr lang="en-IN" sz="2000" dirty="0"/>
              </a:p>
              <a:p>
                <a:r>
                  <a:rPr lang="en-US" sz="2000" dirty="0"/>
                  <a:t>Since y(n) can be obtained by</a:t>
                </a:r>
                <a:endParaRPr lang="en-IN" sz="2000" dirty="0"/>
              </a:p>
              <a:p>
                <a:r>
                  <a:rPr lang="en-US" sz="2000" dirty="0"/>
                  <a:t>                               Y(n)=IDFT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dirty="0"/>
                          <m:t>) </m:t>
                        </m:r>
                        <m:r>
                          <m:rPr>
                            <m:nor/>
                          </m:rPr>
                          <a:rPr lang="en-US" sz="2000" dirty="0"/>
                          <m:t>H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d>
                  </m:oMath>
                </a14:m>
                <a:endParaRPr lang="en-IN" sz="2000" dirty="0"/>
              </a:p>
              <a:p>
                <a:r>
                  <a:rPr lang="en-US" sz="2000" dirty="0"/>
                  <a:t>The N-point circular convolution of x(n) with h(n) must be equivalent to the linear convolution of x(n) with h(n).</a:t>
                </a:r>
                <a:endParaRPr lang="en-IN" sz="20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Linear convolution of two sequences and x(n) and h(n) with lengths N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N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respectively will give a sequence with a length of N≥N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+N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- 1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 When x(n) and h(n) have a duration less than N, for implementing linear convolution using circle convolution N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- 1 and N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-1 zeros are padded (added) at the end of </a:t>
                </a:r>
                <a:r>
                  <a:rPr lang="en-US" sz="2000" i="1" dirty="0"/>
                  <a:t>x</a:t>
                </a:r>
                <a:r>
                  <a:rPr lang="en-US" sz="2000" dirty="0"/>
                  <a:t>(n) and </a:t>
                </a:r>
                <a:r>
                  <a:rPr lang="en-US" sz="2000" i="1" dirty="0"/>
                  <a:t>h</a:t>
                </a:r>
                <a:r>
                  <a:rPr lang="en-US" sz="2000" dirty="0"/>
                  <a:t>(n) in respectively to increase their length to N.</a:t>
                </a:r>
                <a:endParaRPr lang="en-IN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6" y="609600"/>
                <a:ext cx="8991600" cy="5786199"/>
              </a:xfrm>
              <a:prstGeom prst="rect">
                <a:avLst/>
              </a:prstGeom>
              <a:blipFill rotWithShape="0">
                <a:blip r:embed="rId2"/>
                <a:stretch>
                  <a:fillRect l="-746" t="-527" r="-678" b="-9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9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57250"/>
                <a:ext cx="8983980" cy="51435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    Let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1</a:t>
                </a:r>
                <a:r>
                  <a:rPr lang="en-IN" sz="2000" dirty="0"/>
                  <a:t>(n)=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1,0≤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000" dirty="0"/>
                  <a:t>                     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out the circular convolution of this sequence.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US" sz="2000" b="1" dirty="0"/>
                  <a:t>Solution: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Here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(n) and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(n) are the given N-point sequences.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circular convolution of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(n) and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(n) yields another N-point  sequences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(n).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(N×N) matrix is formed using one of the sequences and another sequences is arranged as an (N × 1) column matrix.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product of these two matrices gives the resultant sequences x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(n) as shown below.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7250"/>
                <a:ext cx="8983980" cy="5143500"/>
              </a:xfrm>
              <a:blipFill rotWithShape="0">
                <a:blip r:embed="rId2"/>
                <a:stretch>
                  <a:fillRect l="-678" t="-712" r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28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1125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DR. ISHWAR CHANDRA YADAV</cp:lastModifiedBy>
  <cp:revision>177</cp:revision>
  <cp:lastPrinted>2002-04-02T20:27:58Z</cp:lastPrinted>
  <dcterms:created xsi:type="dcterms:W3CDTF">1998-10-24T15:05:55Z</dcterms:created>
  <dcterms:modified xsi:type="dcterms:W3CDTF">2023-09-25T07:18:22Z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E:\WebCourses\ec3400\notes\html</vt:lpwstr>
  </property>
</Properties>
</file>