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"/>
  </p:notesMasterIdLst>
  <p:sldIdLst>
    <p:sldId id="343" r:id="rId2"/>
    <p:sldId id="351" r:id="rId3"/>
    <p:sldId id="352" r:id="rId4"/>
    <p:sldId id="296" r:id="rId5"/>
    <p:sldId id="297" r:id="rId6"/>
    <p:sldId id="298" r:id="rId7"/>
  </p:sldIdLst>
  <p:sldSz cx="9144000" cy="6858000" type="screen4x3"/>
  <p:notesSz cx="6877050" cy="91630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55" autoAdjust="0"/>
  </p:normalViewPr>
  <p:slideViewPr>
    <p:cSldViewPr>
      <p:cViewPr varScale="1">
        <p:scale>
          <a:sx n="104" d="100"/>
          <a:sy n="104" d="100"/>
        </p:scale>
        <p:origin x="18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Ishwar Chandra Yadav" userId="65c3f3f3-f61d-4a35-bead-01cb3c91dbc4" providerId="ADAL" clId="{1FAB5211-1023-491A-903A-2065B4846CFB}"/>
    <pc:docChg chg="custSel modSld">
      <pc:chgData name="Dr. Ishwar Chandra Yadav" userId="65c3f3f3-f61d-4a35-bead-01cb3c91dbc4" providerId="ADAL" clId="{1FAB5211-1023-491A-903A-2065B4846CFB}" dt="2023-09-25T07:16:40.722" v="30" actId="20577"/>
      <pc:docMkLst>
        <pc:docMk/>
      </pc:docMkLst>
      <pc:sldChg chg="delSp modSp mod">
        <pc:chgData name="Dr. Ishwar Chandra Yadav" userId="65c3f3f3-f61d-4a35-bead-01cb3c91dbc4" providerId="ADAL" clId="{1FAB5211-1023-491A-903A-2065B4846CFB}" dt="2023-09-25T07:16:40.722" v="30" actId="20577"/>
        <pc:sldMkLst>
          <pc:docMk/>
          <pc:sldMk cId="3864680181" sldId="343"/>
        </pc:sldMkLst>
        <pc:spChg chg="del">
          <ac:chgData name="Dr. Ishwar Chandra Yadav" userId="65c3f3f3-f61d-4a35-bead-01cb3c91dbc4" providerId="ADAL" clId="{1FAB5211-1023-491A-903A-2065B4846CFB}" dt="2023-09-25T07:16:37.723" v="25" actId="478"/>
          <ac:spMkLst>
            <pc:docMk/>
            <pc:sldMk cId="3864680181" sldId="343"/>
            <ac:spMk id="2" creationId="{3C433038-8A6B-45FB-9B44-786B9DB3C4C1}"/>
          </ac:spMkLst>
        </pc:spChg>
        <pc:spChg chg="mod">
          <ac:chgData name="Dr. Ishwar Chandra Yadav" userId="65c3f3f3-f61d-4a35-bead-01cb3c91dbc4" providerId="ADAL" clId="{1FAB5211-1023-491A-903A-2065B4846CFB}" dt="2023-09-25T07:16:40.722" v="30" actId="20577"/>
          <ac:spMkLst>
            <pc:docMk/>
            <pc:sldMk cId="3864680181" sldId="343"/>
            <ac:spMk id="3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0-09-15T10:07:07.5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8096 15434 0,'18'0'78,"35"0"-62,35 0-1,53 35-15,-17-17 16,34-18-16,-17 18 16,53-1-16,1 36 15,34-35-15,-88-1 16,106 1-16,-18 17 16,-88-17-16,-70-18 15,-18 0-15,70 0 16,-35 0-16,89 18 15,-71-18-15,17 17 16,1 19-16,-19-19 16,19 1-16,-1-1 15,-34-17-15,52 36 16,-18-19-16,18 1 16,-17 0-16,52-18 15,-17 0-15,17 35 16,36 0-16,-36-35 15,1 0-15,87 88 16,-140-70-16,87-18 16,1 0-16,0 0 15,17 0-15,-17 0 16,-18 0 0,-141 0-16,0 0 15,52 0-15,-69 0 16,70 0-16,88-18 15,0-17-15,-18 35 16,0-70-16,36 52 16,0 0-16,70-35 15,35 0-15,-87 18 16,34 0-16,-70 0 16,36-18-16,17 17 15,17-34 1,36 52-16,-18-52 0,18 52 15,-53-17-15,-53 17 16,-35 0-16,0 1 16,17-1-16,-17 18 15,35 0-15,-18 0 16,18 0-16,-35 0 16,-18 0-16,0 0 15,-17 0-15,52 0 16,-70 0-16,35 0 15,-35 0-15,-18 0 16,53 0 0,-35 0-16,-36 0 15,1 0-15,-18 0 16,-35 0-16,-1 0 16,1 0 15,-1 0-16,19 0-15,17 0 16,-18 0-16,18 0 16,-18-17-16,0 17 15,-17-18 1</inkml:trace>
  <inkml:trace contextRef="#ctx0" brushRef="#br0" timeOffset="1697.31">5627 17198 0,'0'-35'15,"-18"17"1,-35 0 0,36 1-16,-1 17 0,0 0 15,-140-71-15,-36 18 16,-53-35-16,-141-35 15,52 52-15,213 0 16,-18 54-16,-159-36 16,106 18-16,-18 17 15,1-17-15,34-1 16,107 19-16,17 17 16,0 0-16,35 0 15,1 0-15,-19 0 16,19 0-16,-36-18 15,35 18 17,-17 0-17,17 0-15,1 0 16,-19 0 0,1 0-16,17 0 15,-35 0-15,36 0 16,-36 0 62,18 0-62,-1 0-16,-17 18 15,36-18-15,-19 0 16,19 0-16,-18 17 15,17-17-15,-17 0 16,17 0 0,-17 36-1,17-36 1,-17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0-09-15T10:04:22.0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12894 2117 0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0-09-15T10:09:41.4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19791 9966 0,'-18'-18'156,"1"18"47,-1 18-187,-17 17-16,17-17 16,18 0-16,-18-1 15,1 18-15,-1-17 16,0 0-16,1-1 15,17 1 1,0 0 0,-18 17-1,1-35-15,17 18 16,-18 17-16,0-18 16,18 1-1,-17 17-15,17-17 16,-36 17-16,36 1 15,0-19 1,0 19-16,-17-1 0,-1 18 16,18-36-16,0 36 15,0-17-15,0-19 16,0 1-16,0 17 16,0-17-16,0 17 15,0 0-15,0 1 16,0-1-1,0 0 1,0 18-16,0 0 16,0-18-16,35 0 15,-17 1-15,-18-19 16,18 54-16,-18-53 16,0 35-16,17-1 15,1-16-15,17 52 16,-35-35-16,18 0 15,-1 17-15,1-52 16,0 53-16,-1-19 16,-17-34-16,0 17 15,0 1-15,0 17 16,18-18-16,-18 0 16,18 18-16,-18-18 31,0-17-31,0 0 31,0-1-15,0 18-16,0 1 15,-36 17 1,19-18 0,-19 0-1,19-17 1,-18 17-16,-1 0 15,1 1 1,17-36-16,1 17 16,17 1-16,-18-18 31,-17 0 78,0 18-93,17-18 15</inkml:trace>
  <inkml:trace contextRef="#ctx0" brushRef="#br0" timeOffset="12744.18">11818 16210 0,'-18'0'422,"1"18"-390,-1-18 77,18 17-93,-17 1-16,-1 0 15,-17-1 1,17 1-1,18 0 1,-18-1-16,1 1 31,-1 0 16,18-1 0,0 1-16,18 17 1,-1-35-32,-17 18 15,18-18 1,-18 17-16,18-17 15,-1 18-15,1 0 16,0-18 78,-1 0-79,1 0-15,-1 0 32,1 0-17,0 0-15,17 0 32,-17-18-17,17 0 16,-35 1-15,0-1-16,35-17 16,-35 17-1,0-17 1,0 0 93,-17 17-77,-1 18-17,18-18 16,-18 18 48,1 0-64,-1 0 1,0 0-1,1 0 1</inkml:trace>
  <inkml:trace contextRef="#ctx0" brushRef="#br0" timeOffset="17136.68">14570 16140 0,'0'-18'125,"53"-35"-109,35 18-16,-35-1 16,-18 19-1,36-36-15,-36 35 32,-18 1-32,-17-19 15,18 36-15,0-17 16,-18-1-16,17 0 15,-17 1 1,18-1 78</inkml:trace>
  <inkml:trace contextRef="#ctx0" brushRef="#br0" timeOffset="18342.99">14993 15769 0,'-18'0'16,"1"0"-1,-36 0-15,35 0 16,1 0-16,-1 0 15,0 0-15,1 0 47,-19 0-47,54 0 250,35 0-234,-35 0-16,17 0 16,18 0-16,-36 0 15,19-17-15,-1 17 16,0-18-1,-17 18 1,-18-18 93,18 18-46,-18 36-63,0-19 0,0 18 16,0-17-16,0 17 15,0 1-15,0-1 16,17 0-16</inkml:trace>
  <inkml:trace contextRef="#ctx0" brushRef="#br0" timeOffset="23247.86">19350 12541 0,'18'0'140,"17"0"-140,0-17 16,0 17-16,1-36 15,17 19-15,-36-1 16,18-17 0</inkml:trace>
  <inkml:trace contextRef="#ctx0" brushRef="#br0" timeOffset="25504.1">14023 14870 0,'35'0'63,"0"-36"-48,-35-17 1,53-17-16,18-18 16,-53 52-16,52-17 15,1-17-15,17-1 16,0 1-16,36-1 15,-54 36 1,71-53 0,-17 70-16,52-52 15,0-19-15,-17 19 16,35 17-16,36-35 16,-1 17-16,35-17 15,-34 35-15,87-35 16,-35-18-16,71-17 15,-18 52-15,-141 18 16,0-17-16,-17 34 16,-89-17-16,18 18 15,35-36-15,-18 19 16,19-19-16,-19 18 16,18-17-16,-35 34 15,0-17-15,-36 18 16,-17 35-16,35-71 15,-70 71 1,35-52-16,0 34 16,-18-35-16,71-18 15,-18 36-15,18-35 16,-53-1-16,35 1 16,-53 52-16,36-53 15,-36 18-15,18-17 16,-35 35-16,35-18 15,-53 35-15,17-17 16,-17 17 0,18 18-16,-18-18 15,0 1 1,18 17 0</inkml:trace>
  <inkml:trace contextRef="#ctx0" brushRef="#br0" timeOffset="26616.48">20549 11395 0,'-17'-18'78,"-1"53"-62,0-17 0,18 0-16,0-1 15,18-17 79,88-17-78,35-36-16,-88 35 15,17 0-15,-70 1 63,18 17-48,0 0-15,-18 35 94,0-17-78,0 35-16,0 0 15,-18-36-15,0 54 16,1-36-16,17 18 16,-18 0-16,18-35 15,-17 17-15,-1 0 16,18-17-16</inkml:trace>
  <inkml:trace contextRef="#ctx0" brushRef="#br0" timeOffset="29210.49">20249 10442 0,'0'18'62,"0"17"-62,0 18 16,0 18-16,0-1 16,-35 18-16,35-35 15,-17 35-15,17-35 16,0 0-16,0 18 15,0-1-15,0-34 16,0 17-16,35 17 16,0-52-16,-35-1 15,71 36-15,-18-17 16,-18-19 0,0-17-16,18 0 15,18 0-15,-18 0 16,17 0-1</inkml:trace>
  <inkml:trace contextRef="#ctx0" brushRef="#br0" timeOffset="29887.79">21696 10495 0,'53'0'47,"17"53"-47,-34 35 16,-1-52-16,18 69 15,-36-52-15,1 0 16,17 18-16,-35-18 15,18 17-15,-18-17 16,0-18-16,0 36 16,-18-53-16,1 17 15,-1 0-15,0-17 16,-17 17-16,18 18 16,-19-35-16,19 35 15,-19-1-15,19-34 16,17 17-1</inkml:trace>
  <inkml:trace contextRef="#ctx0" brushRef="#br0" timeOffset="30583.09">21237 10566 0,'0'0'0,"53"-124"16,88 1-1,-35 35-15,35-18 16,18-53-16,17 18 16,1-18-16,-89 71 15,71-18-15,-71 36 16,-18 17-16,-17 17 15,-53 19 1</inkml:trace>
  <inkml:trace contextRef="#ctx0" brushRef="#br0" timeOffset="31327.92">22560 9031 0,'0'35'32,"0"-17"-17,0 17 1,18 1 0,35-36-1,-36 0-15,19 0 16,-19 17-1,-17 1-15,18-18 47,0 18-31,-1 34 0,-17 19-16,18-18 15,-18 17-15,17 1 16,-17 0-16,0-19 15,0-16 1,0-1-16,0-17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0-09-15T10:10:50.2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8343 3898 0,'124'0'63,"123"0"-63,35 0 15,-35 0-15,123 0 16,54 0-16,-36 0 16,0 0-16,0 0 15,0 0-15,-106 0 16,-53 0-16,-35-17 16,-17-1-16,-19 0 15,-16 18-15,34-35 16,0 35-1,36 0-15,35-18 16,-18 18-16,-17-53 16,-18 18-16,18 18 15,-71-1-15,-35 0 16,-18 1-16,18 17 16,-89-18-1,18 18-15,-17-18 94,0 18-63,-1 0-31,1 0 16,17 0-16,-17 0 15,17 0-15,-17 0 16,17 0 62,0 0-62,54 0-16,-1 0 15,35 0-15,18 0 16,1 0-16,16 0 16,-17 0-16,0 0 15,-17 0-15,-53 0 16,-19 0-16,-16 0 16,-19 0-1</inkml:trace>
  <inkml:trace contextRef="#ctx0" brushRef="#br0" timeOffset="1032.92">10248 4357 0,'0'17'47,"-17"19"-47,-54 52 16,-17 0-16,17-35 15,-88 35-15,-52 18 16,17-18-16,-18 0 16,36 1-16,-36 16 15,0-34-15,1 35 16,52-18-16,-53 18 16,89-53-16,17 0 15,53-18-15,18 0 16,-18 1-16,35-36 15,1 17-15,-1-17 47,18 18-47</inkml:trace>
  <inkml:trace contextRef="#ctx0" brushRef="#br0" timeOffset="1997.16">7655 5256 0,'0'71'15,"-35"-18"1,17 0-16,1 0 16,-1-36-16,0 36 15,18-35-15,-17 0 16,17-1-1,-18 18-15,1 1 16,-19-1 0,36-17-1,-17-1-15,17 1 16,-18-18 0,18 18-1,0-1 16,0 1-15,0-1 0,-18-17-16,18 36 15,0-19 1,0 19 0,0-19-1,-17-17-15,17 18 125,17 0-109,36-1-16,71 1 15,-1-1-15,18-17 16,-35 36-16,53-36 16,-18 0-16,0 0 15,-17 0-15,-54 0 16,1 0-16,-54 0 16,1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72776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2B7FA-8FE4-4F2D-BA4E-9859E720B9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DA8C7-8A66-40C6-BD8B-A7C5FA0A84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04668-9418-4A46-9809-82DCFD8C79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2DDF4-7F26-47B7-9E83-EA81E11451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6F3E2C-D430-47F2-8157-8C7027BAAA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B705F-C80B-4B67-8748-E3C901984C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82ACF-497C-4A5E-BD40-29DCEEA241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74E6C-6A2D-41E5-B68B-222E748B84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209FF-6AF8-4C65-B210-023CAD8DDA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0C5BF-464F-4F24-8E50-BE3696C1E9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5CD401-CA32-476B-84E2-1F84BE862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A92991DD-43CF-4675-AA1A-8C2BA1D8E2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oleObject" Target="../embeddings/oleObject10.bin"/><Relationship Id="rId18" Type="http://schemas.openxmlformats.org/officeDocument/2006/relationships/oleObject" Target="../embeddings/oleObject14.bin"/><Relationship Id="rId3" Type="http://schemas.openxmlformats.org/officeDocument/2006/relationships/image" Target="../media/image3.wmf"/><Relationship Id="rId21" Type="http://schemas.openxmlformats.org/officeDocument/2006/relationships/image" Target="../media/image9.wmf"/><Relationship Id="rId7" Type="http://schemas.openxmlformats.org/officeDocument/2006/relationships/image" Target="../media/image6.wmf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13.bin"/><Relationship Id="rId25" Type="http://schemas.openxmlformats.org/officeDocument/2006/relationships/image" Target="../media/image12.emf"/><Relationship Id="rId2" Type="http://schemas.openxmlformats.org/officeDocument/2006/relationships/oleObject" Target="../embeddings/oleObject4.bin"/><Relationship Id="rId16" Type="http://schemas.openxmlformats.org/officeDocument/2006/relationships/oleObject" Target="../embeddings/oleObject12.bin"/><Relationship Id="rId20" Type="http://schemas.openxmlformats.org/officeDocument/2006/relationships/oleObject" Target="../embeddings/oleObject1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.bin"/><Relationship Id="rId11" Type="http://schemas.openxmlformats.org/officeDocument/2006/relationships/oleObject" Target="../embeddings/oleObject9.bin"/><Relationship Id="rId5" Type="http://schemas.openxmlformats.org/officeDocument/2006/relationships/image" Target="../media/image5.wmf"/><Relationship Id="rId15" Type="http://schemas.openxmlformats.org/officeDocument/2006/relationships/image" Target="../media/image4.wmf"/><Relationship Id="rId23" Type="http://schemas.openxmlformats.org/officeDocument/2006/relationships/customXml" Target="../ink/ink3.xml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15.bin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8.bin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oleObject" Target="../embeddings/oleObject24.bin"/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23.bin"/><Relationship Id="rId17" Type="http://schemas.openxmlformats.org/officeDocument/2006/relationships/customXml" Target="../ink/ink4.xml"/><Relationship Id="rId2" Type="http://schemas.openxmlformats.org/officeDocument/2006/relationships/oleObject" Target="../embeddings/oleObject18.bin"/><Relationship Id="rId16" Type="http://schemas.openxmlformats.org/officeDocument/2006/relationships/image" Target="../media/image15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5" Type="http://schemas.openxmlformats.org/officeDocument/2006/relationships/oleObject" Target="../embeddings/oleObject26.bin"/><Relationship Id="rId10" Type="http://schemas.openxmlformats.org/officeDocument/2006/relationships/oleObject" Target="../embeddings/oleObject22.bin"/><Relationship Id="rId19" Type="http://schemas.openxmlformats.org/officeDocument/2006/relationships/image" Target="../media/image19.e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2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458200" cy="4495800"/>
          </a:xfrm>
        </p:spPr>
        <p:txBody>
          <a:bodyPr/>
          <a:lstStyle/>
          <a:p>
            <a:pPr algn="ctr">
              <a:buNone/>
            </a:pPr>
            <a:r>
              <a:rPr lang="en-US" sz="4000" b="1" dirty="0"/>
              <a:t>Digital Signal Processing</a:t>
            </a:r>
            <a:r>
              <a:rPr lang="en-US" sz="4000" b="1"/>
              <a:t>(BEC-303)</a:t>
            </a:r>
            <a:endParaRPr lang="en-US" sz="3800" b="1" dirty="0"/>
          </a:p>
          <a:p>
            <a:pPr algn="ctr">
              <a:buNone/>
            </a:pPr>
            <a:endParaRPr lang="en-US" sz="3800" dirty="0"/>
          </a:p>
          <a:p>
            <a:pPr algn="ctr">
              <a:buNone/>
            </a:pPr>
            <a:r>
              <a:rPr lang="en-US" sz="3800" dirty="0"/>
              <a:t>Unit-1</a:t>
            </a:r>
          </a:p>
          <a:p>
            <a:pPr algn="ctr">
              <a:buNone/>
            </a:pPr>
            <a:r>
              <a:rPr lang="en-US" sz="3800" dirty="0"/>
              <a:t>Lecture-9</a:t>
            </a:r>
          </a:p>
          <a:p>
            <a:pPr algn="ctr">
              <a:buNone/>
            </a:pPr>
            <a:endParaRPr lang="en-US" sz="3800" dirty="0"/>
          </a:p>
          <a:p>
            <a:pPr algn="ctr">
              <a:buNone/>
            </a:pPr>
            <a:r>
              <a:rPr lang="en-US" sz="3800" dirty="0"/>
              <a:t>Presented By:</a:t>
            </a:r>
          </a:p>
          <a:p>
            <a:pPr algn="ctr">
              <a:buNone/>
            </a:pPr>
            <a:r>
              <a:rPr lang="en-US" sz="3800" dirty="0">
                <a:solidFill>
                  <a:srgbClr val="FF0000"/>
                </a:solidFill>
              </a:rPr>
              <a:t>Dr. Ishwar Chandra Yadav</a:t>
            </a:r>
          </a:p>
        </p:txBody>
      </p:sp>
    </p:spTree>
    <p:extLst>
      <p:ext uri="{BB962C8B-B14F-4D97-AF65-F5344CB8AC3E}">
        <p14:creationId xmlns:p14="http://schemas.microsoft.com/office/powerpoint/2010/main" val="3864680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04800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Example : Given x(n)={1,2,3,4,4,3,2,1}, find X(k) using DIF FFT algorithm.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3400" y="1524000"/>
                <a:ext cx="8382000" cy="4277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>
                    <a:latin typeface="+mn-lt"/>
                  </a:rPr>
                  <a:t>Solution:</a:t>
                </a:r>
                <a:r>
                  <a:rPr lang="en-IN" sz="2000" dirty="0">
                    <a:latin typeface="+mn-lt"/>
                  </a:rPr>
                  <a:t> Given N=8.</a:t>
                </a:r>
              </a:p>
              <a:p>
                <a:endParaRPr lang="en-IN" sz="2000" dirty="0">
                  <a:latin typeface="+mn-lt"/>
                </a:endParaRPr>
              </a:p>
              <a:p>
                <a:r>
                  <a:rPr lang="en-IN" sz="2000" dirty="0">
                    <a:latin typeface="+mn-lt"/>
                  </a:rPr>
                  <a:t>We know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IN" sz="2000" b="0" dirty="0">
                  <a:latin typeface="+mn-lt"/>
                </a:endParaRPr>
              </a:p>
              <a:p>
                <a:endParaRPr lang="en-IN" sz="2000" b="0" dirty="0">
                  <a:latin typeface="+mn-lt"/>
                </a:endParaRPr>
              </a:p>
              <a:p>
                <a:r>
                  <a:rPr lang="en-IN" sz="2000" dirty="0">
                    <a:latin typeface="+mn-lt"/>
                  </a:rPr>
                  <a:t>Hence,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en-IN" sz="20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                                  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I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0.707−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0.707</m:t>
                    </m:r>
                  </m:oMath>
                </a14:m>
                <a:endParaRPr lang="en-IN" sz="2000" b="0" i="1" dirty="0">
                  <a:latin typeface="+mn-lt"/>
                </a:endParaRPr>
              </a:p>
              <a:p>
                <a:endParaRPr lang="en-IN" sz="2000" b="0" i="1" dirty="0">
                  <a:latin typeface="+mn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              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0.707−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0.707</m:t>
                      </m:r>
                    </m:oMath>
                  </m:oMathPara>
                </a14:m>
                <a:endParaRPr lang="en-IN" sz="2000" i="1" dirty="0">
                  <a:latin typeface="+mn-lt"/>
                </a:endParaRPr>
              </a:p>
              <a:p>
                <a:pPr algn="just"/>
                <a:endParaRPr lang="en-IN" sz="2000" i="1" dirty="0">
                  <a:latin typeface="+mn-lt"/>
                </a:endParaRPr>
              </a:p>
              <a:p>
                <a:pPr algn="just"/>
                <a:r>
                  <a:rPr lang="en-IN" sz="2000" i="1" dirty="0">
                    <a:latin typeface="+mn-lt"/>
                  </a:rPr>
                  <a:t>Using DIF FFT algorithm, we can find X(k) from the given sequence x(n) as shown in Fig </a:t>
                </a:r>
              </a:p>
              <a:p>
                <a:pPr algn="just"/>
                <a:endParaRPr lang="en-IN" sz="2000" i="1" dirty="0">
                  <a:latin typeface="+mn-lt"/>
                </a:endParaRPr>
              </a:p>
              <a:p>
                <a:pPr algn="just"/>
                <a:r>
                  <a:rPr lang="en-IN" sz="2000" i="1" dirty="0">
                    <a:latin typeface="+mn-lt"/>
                  </a:rPr>
                  <a:t>Hence , </a:t>
                </a:r>
                <a:r>
                  <a:rPr lang="en-IN" sz="2000" dirty="0">
                    <a:latin typeface="+mn-lt"/>
                  </a:rPr>
                  <a:t>X(k)={20,-5.828-j 2.414,0, -0.172- j0.414,0, -0.172+j0.414, 0, -5.828+j2.414}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524000"/>
                <a:ext cx="8382000" cy="4277389"/>
              </a:xfrm>
              <a:prstGeom prst="rect">
                <a:avLst/>
              </a:prstGeom>
              <a:blipFill>
                <a:blip r:embed="rId2"/>
                <a:stretch>
                  <a:fillRect l="-800" t="-712" r="-727" b="-5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0A6794-1B5B-4841-8CFF-91E611E6632C}"/>
                  </a:ext>
                </a:extLst>
              </p14:cNvPr>
              <p14:cNvContentPartPr/>
              <p14:nvPr/>
            </p14:nvContentPartPr>
            <p14:xfrm>
              <a:off x="654120" y="5505480"/>
              <a:ext cx="7556760" cy="686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0A6794-1B5B-4841-8CFF-91E611E663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4760" y="5496120"/>
                <a:ext cx="7575480" cy="70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109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000" y="609600"/>
            <a:ext cx="8435966" cy="3733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2000" y="4572000"/>
            <a:ext cx="777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Fig :X(k) from the given sequence x(n)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C6519C-B33E-4687-873E-1DF9EF106125}"/>
                  </a:ext>
                </a:extLst>
              </p14:cNvPr>
              <p14:cNvContentPartPr/>
              <p14:nvPr/>
            </p14:nvContentPartPr>
            <p14:xfrm>
              <a:off x="4641840" y="76212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C6519C-B33E-4687-873E-1DF9EF1061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32480" y="7527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9791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/>
              <a:t>Extension to General  Intervals of Definition</a:t>
            </a:r>
          </a:p>
        </p:txBody>
      </p:sp>
      <p:sp>
        <p:nvSpPr>
          <p:cNvPr id="15366" name="Text Box 3"/>
          <p:cNvSpPr txBox="1">
            <a:spLocks noChangeArrowheads="1"/>
          </p:cNvSpPr>
          <p:nvPr/>
        </p:nvSpPr>
        <p:spPr bwMode="auto">
          <a:xfrm>
            <a:off x="0" y="1143000"/>
            <a:ext cx="81534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Take the case of a sequence defined on a different interval: </a:t>
            </a:r>
          </a:p>
        </p:txBody>
      </p:sp>
      <p:sp>
        <p:nvSpPr>
          <p:cNvPr id="15367" name="Line 8"/>
          <p:cNvSpPr>
            <a:spLocks noChangeShapeType="1"/>
          </p:cNvSpPr>
          <p:nvPr/>
        </p:nvSpPr>
        <p:spPr bwMode="auto">
          <a:xfrm flipV="1">
            <a:off x="1981200" y="3886200"/>
            <a:ext cx="388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15368" name="Line 9"/>
          <p:cNvSpPr>
            <a:spLocks noChangeShapeType="1"/>
          </p:cNvSpPr>
          <p:nvPr/>
        </p:nvSpPr>
        <p:spPr bwMode="auto">
          <a:xfrm flipV="1">
            <a:off x="3733800" y="2590800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IN" dirty="0"/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2895600" y="3962400"/>
          <a:ext cx="3000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4880" imgH="228600" progId="Equation.3">
                  <p:embed/>
                </p:oleObj>
              </mc:Choice>
              <mc:Fallback>
                <p:oleObj name="Equation" r:id="rId2" imgW="164880" imgH="228600" progId="Equation.3">
                  <p:embed/>
                  <p:pic>
                    <p:nvPicPr>
                      <p:cNvPr id="153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962400"/>
                        <a:ext cx="300038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4381500" y="3962400"/>
          <a:ext cx="11398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22080" imgH="228600" progId="Equation.3">
                  <p:embed/>
                </p:oleObj>
              </mc:Choice>
              <mc:Fallback>
                <p:oleObj name="Equation" r:id="rId4" imgW="622080" imgH="228600" progId="Equation.3">
                  <p:embed/>
                  <p:pic>
                    <p:nvPicPr>
                      <p:cNvPr id="153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3962400"/>
                        <a:ext cx="113982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3886200" y="2286000"/>
          <a:ext cx="52705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1960" imgH="203040" progId="Equation.3">
                  <p:embed/>
                </p:oleObj>
              </mc:Choice>
              <mc:Fallback>
                <p:oleObj name="Equation" r:id="rId6" imgW="291960" imgH="203040" progId="Equation.3">
                  <p:embed/>
                  <p:pic>
                    <p:nvPicPr>
                      <p:cNvPr id="153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286000"/>
                        <a:ext cx="527050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AutoShape 15"/>
          <p:cNvSpPr>
            <a:spLocks noChangeArrowheads="1"/>
          </p:cNvSpPr>
          <p:nvPr/>
        </p:nvSpPr>
        <p:spPr bwMode="auto">
          <a:xfrm flipH="1">
            <a:off x="3048000" y="3276600"/>
            <a:ext cx="1905000" cy="609600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370" name="Text Box 20"/>
          <p:cNvSpPr txBox="1">
            <a:spLocks noChangeArrowheads="1"/>
          </p:cNvSpPr>
          <p:nvPr/>
        </p:nvSpPr>
        <p:spPr bwMode="auto">
          <a:xfrm>
            <a:off x="0" y="5410200"/>
            <a:ext cx="81534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How do we compute the DFT, without reinventing a new formula?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0" name="Line 3"/>
          <p:cNvSpPr>
            <a:spLocks noChangeShapeType="1"/>
          </p:cNvSpPr>
          <p:nvPr/>
        </p:nvSpPr>
        <p:spPr bwMode="auto">
          <a:xfrm flipV="1">
            <a:off x="3886200" y="1295400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IN" dirty="0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3048000" y="2667000"/>
          <a:ext cx="3000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4880" imgH="228600" progId="Equation.3">
                  <p:embed/>
                </p:oleObj>
              </mc:Choice>
              <mc:Fallback>
                <p:oleObj name="Equation" r:id="rId2" imgW="164880" imgH="228600" progId="Equation.3">
                  <p:embed/>
                  <p:pic>
                    <p:nvPicPr>
                      <p:cNvPr id="163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667000"/>
                        <a:ext cx="300038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3962400" y="1447800"/>
          <a:ext cx="52705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1960" imgH="203040" progId="Equation.3">
                  <p:embed/>
                </p:oleObj>
              </mc:Choice>
              <mc:Fallback>
                <p:oleObj name="Equation" r:id="rId4" imgW="291960" imgH="203040" progId="Equation.3">
                  <p:embed/>
                  <p:pic>
                    <p:nvPicPr>
                      <p:cNvPr id="163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447800"/>
                        <a:ext cx="527050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1" name="AutoShape 7"/>
          <p:cNvSpPr>
            <a:spLocks noChangeArrowheads="1"/>
          </p:cNvSpPr>
          <p:nvPr/>
        </p:nvSpPr>
        <p:spPr bwMode="auto">
          <a:xfrm flipH="1">
            <a:off x="3200400" y="1981200"/>
            <a:ext cx="1905000" cy="609600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402" name="Text Box 10"/>
          <p:cNvSpPr txBox="1">
            <a:spLocks noChangeArrowheads="1"/>
          </p:cNvSpPr>
          <p:nvPr/>
        </p:nvSpPr>
        <p:spPr bwMode="auto">
          <a:xfrm>
            <a:off x="381000" y="304800"/>
            <a:ext cx="76962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First see the periodic extension, which looks like this:</a:t>
            </a:r>
          </a:p>
        </p:txBody>
      </p:sp>
      <p:sp>
        <p:nvSpPr>
          <p:cNvPr id="16403" name="AutoShape 11" descr="Wide upward diagonal"/>
          <p:cNvSpPr>
            <a:spLocks noChangeArrowheads="1"/>
          </p:cNvSpPr>
          <p:nvPr/>
        </p:nvSpPr>
        <p:spPr bwMode="auto">
          <a:xfrm flipH="1">
            <a:off x="1295400" y="1981200"/>
            <a:ext cx="1905000" cy="609600"/>
          </a:xfrm>
          <a:prstGeom prst="rtTriangle">
            <a:avLst/>
          </a:prstGeom>
          <a:pattFill prst="wdUpDiag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7162800" y="1828800"/>
          <a:ext cx="1079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7480" imgH="75960" progId="Equation.3">
                  <p:embed/>
                </p:oleObj>
              </mc:Choice>
              <mc:Fallback>
                <p:oleObj name="Equation" r:id="rId6" imgW="177480" imgH="75960" progId="Equation.3">
                  <p:embed/>
                  <p:pic>
                    <p:nvPicPr>
                      <p:cNvPr id="163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1828800"/>
                        <a:ext cx="1079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228600" y="1981200"/>
          <a:ext cx="1079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7480" imgH="75960" progId="Equation.3">
                  <p:embed/>
                </p:oleObj>
              </mc:Choice>
              <mc:Fallback>
                <p:oleObj name="Equation" r:id="rId8" imgW="177480" imgH="75960" progId="Equation.3">
                  <p:embed/>
                  <p:pic>
                    <p:nvPicPr>
                      <p:cNvPr id="163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981200"/>
                        <a:ext cx="1079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7616825" y="2798763"/>
          <a:ext cx="227013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26720" imgH="139680" progId="Equation.3">
                  <p:embed/>
                </p:oleObj>
              </mc:Choice>
              <mc:Fallback>
                <p:oleObj name="Equation" r:id="rId9" imgW="126720" imgH="139680" progId="Equation.3">
                  <p:embed/>
                  <p:pic>
                    <p:nvPicPr>
                      <p:cNvPr id="163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6825" y="2798763"/>
                        <a:ext cx="227013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4" name="Text Box 19"/>
          <p:cNvSpPr txBox="1">
            <a:spLocks noChangeArrowheads="1"/>
          </p:cNvSpPr>
          <p:nvPr/>
        </p:nvSpPr>
        <p:spPr bwMode="auto">
          <a:xfrm>
            <a:off x="0" y="4038600"/>
            <a:ext cx="64770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Then look at the period </a:t>
            </a:r>
          </a:p>
        </p:txBody>
      </p:sp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2438400" y="4038600"/>
          <a:ext cx="167640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812520" imgH="177480" progId="Equation.3">
                  <p:embed/>
                </p:oleObj>
              </mc:Choice>
              <mc:Fallback>
                <p:oleObj name="Equation" r:id="rId11" imgW="812520" imgH="177480" progId="Equation.3">
                  <p:embed/>
                  <p:pic>
                    <p:nvPicPr>
                      <p:cNvPr id="163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038600"/>
                        <a:ext cx="1676400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5" name="Line 21"/>
          <p:cNvSpPr>
            <a:spLocks noChangeShapeType="1"/>
          </p:cNvSpPr>
          <p:nvPr/>
        </p:nvSpPr>
        <p:spPr bwMode="auto">
          <a:xfrm>
            <a:off x="1219200" y="5638800"/>
            <a:ext cx="662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 flipV="1">
            <a:off x="4191000" y="41910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IN" dirty="0"/>
          </a:p>
        </p:txBody>
      </p:sp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3352800" y="5715000"/>
          <a:ext cx="3000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64880" imgH="228600" progId="Equation.3">
                  <p:embed/>
                </p:oleObj>
              </mc:Choice>
              <mc:Fallback>
                <p:oleObj name="Equation" r:id="rId13" imgW="164880" imgH="228600" progId="Equation.3">
                  <p:embed/>
                  <p:pic>
                    <p:nvPicPr>
                      <p:cNvPr id="163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715000"/>
                        <a:ext cx="300038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4800600" y="5791200"/>
          <a:ext cx="800100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22080" imgH="228600" progId="Equation.3">
                  <p:embed/>
                </p:oleObj>
              </mc:Choice>
              <mc:Fallback>
                <p:oleObj name="Equation" r:id="rId14" imgW="622080" imgH="228600" progId="Equation.3">
                  <p:embed/>
                  <p:pic>
                    <p:nvPicPr>
                      <p:cNvPr id="163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791200"/>
                        <a:ext cx="800100" cy="293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4343400" y="4495800"/>
          <a:ext cx="52705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91960" imgH="203040" progId="Equation.3">
                  <p:embed/>
                </p:oleObj>
              </mc:Choice>
              <mc:Fallback>
                <p:oleObj name="Equation" r:id="rId16" imgW="291960" imgH="203040" progId="Equation.3">
                  <p:embed/>
                  <p:pic>
                    <p:nvPicPr>
                      <p:cNvPr id="1639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495800"/>
                        <a:ext cx="527050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7" name="AutoShape 26"/>
          <p:cNvSpPr>
            <a:spLocks noChangeArrowheads="1"/>
          </p:cNvSpPr>
          <p:nvPr/>
        </p:nvSpPr>
        <p:spPr bwMode="auto">
          <a:xfrm flipH="1">
            <a:off x="3505200" y="5029200"/>
            <a:ext cx="1905000" cy="609600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408" name="AutoShape 27" descr="Wide upward diagonal"/>
          <p:cNvSpPr>
            <a:spLocks noChangeArrowheads="1"/>
          </p:cNvSpPr>
          <p:nvPr/>
        </p:nvSpPr>
        <p:spPr bwMode="auto">
          <a:xfrm flipH="1">
            <a:off x="5410200" y="5029200"/>
            <a:ext cx="1905000" cy="609600"/>
          </a:xfrm>
          <a:prstGeom prst="rtTriangle">
            <a:avLst/>
          </a:prstGeom>
          <a:pattFill prst="wdUpDiag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409" name="AutoShape 28" descr="Wide upward diagonal"/>
          <p:cNvSpPr>
            <a:spLocks noChangeArrowheads="1"/>
          </p:cNvSpPr>
          <p:nvPr/>
        </p:nvSpPr>
        <p:spPr bwMode="auto">
          <a:xfrm flipH="1">
            <a:off x="1600200" y="5029200"/>
            <a:ext cx="1905000" cy="609600"/>
          </a:xfrm>
          <a:prstGeom prst="rtTriangle">
            <a:avLst/>
          </a:prstGeom>
          <a:pattFill prst="wdUpDiag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16395" name="Object 11"/>
          <p:cNvGraphicFramePr>
            <a:graphicFrameLocks noChangeAspect="1"/>
          </p:cNvGraphicFramePr>
          <p:nvPr/>
        </p:nvGraphicFramePr>
        <p:xfrm>
          <a:off x="7467600" y="4876800"/>
          <a:ext cx="1079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77480" imgH="75960" progId="Equation.3">
                  <p:embed/>
                </p:oleObj>
              </mc:Choice>
              <mc:Fallback>
                <p:oleObj name="Equation" r:id="rId17" imgW="177480" imgH="75960" progId="Equation.3">
                  <p:embed/>
                  <p:pic>
                    <p:nvPicPr>
                      <p:cNvPr id="1639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876800"/>
                        <a:ext cx="1079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12"/>
          <p:cNvGraphicFramePr>
            <a:graphicFrameLocks noChangeAspect="1"/>
          </p:cNvGraphicFramePr>
          <p:nvPr/>
        </p:nvGraphicFramePr>
        <p:xfrm>
          <a:off x="533400" y="5029200"/>
          <a:ext cx="1079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77480" imgH="75960" progId="Equation.3">
                  <p:embed/>
                </p:oleObj>
              </mc:Choice>
              <mc:Fallback>
                <p:oleObj name="Equation" r:id="rId18" imgW="177480" imgH="75960" progId="Equation.3">
                  <p:embed/>
                  <p:pic>
                    <p:nvPicPr>
                      <p:cNvPr id="1639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029200"/>
                        <a:ext cx="1079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Object 13"/>
          <p:cNvGraphicFramePr>
            <a:graphicFrameLocks noChangeAspect="1"/>
          </p:cNvGraphicFramePr>
          <p:nvPr/>
        </p:nvGraphicFramePr>
        <p:xfrm>
          <a:off x="7921625" y="5846763"/>
          <a:ext cx="227013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26720" imgH="139680" progId="Equation.3">
                  <p:embed/>
                </p:oleObj>
              </mc:Choice>
              <mc:Fallback>
                <p:oleObj name="Equation" r:id="rId19" imgW="126720" imgH="139680" progId="Equation.3">
                  <p:embed/>
                  <p:pic>
                    <p:nvPicPr>
                      <p:cNvPr id="1639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25" y="5846763"/>
                        <a:ext cx="227013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0" name="AutoShape 32"/>
          <p:cNvSpPr>
            <a:spLocks noChangeArrowheads="1"/>
          </p:cNvSpPr>
          <p:nvPr/>
        </p:nvSpPr>
        <p:spPr bwMode="auto">
          <a:xfrm flipH="1">
            <a:off x="5410200" y="5410200"/>
            <a:ext cx="685800" cy="228600"/>
          </a:xfrm>
          <a:prstGeom prst="rtTriangle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411" name="AutoShape 33" descr="Wide upward diagonal"/>
          <p:cNvSpPr>
            <a:spLocks noChangeArrowheads="1"/>
          </p:cNvSpPr>
          <p:nvPr/>
        </p:nvSpPr>
        <p:spPr bwMode="auto">
          <a:xfrm flipH="1">
            <a:off x="3505200" y="5410200"/>
            <a:ext cx="685800" cy="228600"/>
          </a:xfrm>
          <a:prstGeom prst="rtTriangle">
            <a:avLst/>
          </a:prstGeom>
          <a:pattFill prst="wdUpDiag">
            <a:fgClr>
              <a:schemeClr val="bg2"/>
            </a:fgClr>
            <a:bgClr>
              <a:srgbClr val="FFFFFF"/>
            </a:bgClr>
          </a:pattFill>
          <a:ln w="12700">
            <a:pattFill prst="wdUpDiag">
              <a:fgClr>
                <a:schemeClr val="tx1"/>
              </a:fgClr>
              <a:bgClr>
                <a:srgbClr val="FFFFFF"/>
              </a:bgClr>
            </a:patt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16398" name="Object 14"/>
          <p:cNvGraphicFramePr>
            <a:graphicFrameLocks noChangeAspect="1"/>
          </p:cNvGraphicFramePr>
          <p:nvPr/>
        </p:nvGraphicFramePr>
        <p:xfrm>
          <a:off x="5886450" y="5824538"/>
          <a:ext cx="59055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55320" imgH="177480" progId="Equation.3">
                  <p:embed/>
                </p:oleObj>
              </mc:Choice>
              <mc:Fallback>
                <p:oleObj name="Equation" r:id="rId20" imgW="355320" imgH="177480" progId="Equation.3">
                  <p:embed/>
                  <p:pic>
                    <p:nvPicPr>
                      <p:cNvPr id="1639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6450" y="5824538"/>
                        <a:ext cx="590550" cy="293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2" name="Rectangle 36"/>
          <p:cNvSpPr>
            <a:spLocks noChangeArrowheads="1"/>
          </p:cNvSpPr>
          <p:nvPr/>
        </p:nvSpPr>
        <p:spPr bwMode="auto">
          <a:xfrm>
            <a:off x="3200400" y="1295400"/>
            <a:ext cx="1905000" cy="220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16399" name="Object 15"/>
          <p:cNvGraphicFramePr>
            <a:graphicFrameLocks noChangeAspect="1"/>
          </p:cNvGraphicFramePr>
          <p:nvPr/>
        </p:nvGraphicFramePr>
        <p:xfrm>
          <a:off x="4533900" y="2667000"/>
          <a:ext cx="11398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622080" imgH="228600" progId="Equation.3">
                  <p:embed/>
                </p:oleObj>
              </mc:Choice>
              <mc:Fallback>
                <p:oleObj name="Equation" r:id="rId22" imgW="622080" imgH="228600" progId="Equation.3">
                  <p:embed/>
                  <p:pic>
                    <p:nvPicPr>
                      <p:cNvPr id="1639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2667000"/>
                        <a:ext cx="113982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3" name="Line 39"/>
          <p:cNvSpPr>
            <a:spLocks noChangeShapeType="1"/>
          </p:cNvSpPr>
          <p:nvPr/>
        </p:nvSpPr>
        <p:spPr bwMode="auto">
          <a:xfrm>
            <a:off x="914400" y="2590800"/>
            <a:ext cx="662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16414" name="AutoShape 40" descr="Wide upward diagonal"/>
          <p:cNvSpPr>
            <a:spLocks noChangeArrowheads="1"/>
          </p:cNvSpPr>
          <p:nvPr/>
        </p:nvSpPr>
        <p:spPr bwMode="auto">
          <a:xfrm flipH="1">
            <a:off x="5105400" y="1981200"/>
            <a:ext cx="1905000" cy="609600"/>
          </a:xfrm>
          <a:prstGeom prst="rtTriangle">
            <a:avLst/>
          </a:prstGeom>
          <a:pattFill prst="wdUpDiag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415" name="Rectangle 41"/>
          <p:cNvSpPr>
            <a:spLocks noChangeArrowheads="1"/>
          </p:cNvSpPr>
          <p:nvPr/>
        </p:nvSpPr>
        <p:spPr bwMode="auto">
          <a:xfrm>
            <a:off x="4191000" y="4495800"/>
            <a:ext cx="19050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5B47C25-0E26-454C-A48B-8847F8707136}"/>
                  </a:ext>
                </a:extLst>
              </p14:cNvPr>
              <p14:cNvContentPartPr/>
              <p14:nvPr/>
            </p14:nvContentPartPr>
            <p14:xfrm>
              <a:off x="4184640" y="3251160"/>
              <a:ext cx="4019760" cy="2699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5B47C25-0E26-454C-A48B-8847F870713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175280" y="3241800"/>
                <a:ext cx="4038480" cy="27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9" name="Text Box 2"/>
          <p:cNvSpPr txBox="1">
            <a:spLocks noChangeArrowheads="1"/>
          </p:cNvSpPr>
          <p:nvPr/>
        </p:nvSpPr>
        <p:spPr bwMode="auto">
          <a:xfrm>
            <a:off x="0" y="228600"/>
            <a:ext cx="91440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Example: determine the DFT of the finite sequence</a:t>
            </a:r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1981200" y="914400"/>
          <a:ext cx="37592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26920" imgH="228600" progId="Equation.3">
                  <p:embed/>
                </p:oleObj>
              </mc:Choice>
              <mc:Fallback>
                <p:oleObj name="Equation" r:id="rId2" imgW="1726920" imgH="228600" progId="Equation.3">
                  <p:embed/>
                  <p:pic>
                    <p:nvPicPr>
                      <p:cNvPr id="174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914400"/>
                        <a:ext cx="3759200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0" name="Line 4"/>
          <p:cNvSpPr>
            <a:spLocks noChangeShapeType="1"/>
          </p:cNvSpPr>
          <p:nvPr/>
        </p:nvSpPr>
        <p:spPr bwMode="auto">
          <a:xfrm>
            <a:off x="1524000" y="198120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17421" name="Line 5"/>
          <p:cNvSpPr>
            <a:spLocks noChangeShapeType="1"/>
          </p:cNvSpPr>
          <p:nvPr/>
        </p:nvSpPr>
        <p:spPr bwMode="auto">
          <a:xfrm>
            <a:off x="0" y="2971800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IN" dirty="0"/>
          </a:p>
        </p:txBody>
      </p:sp>
      <p:grpSp>
        <p:nvGrpSpPr>
          <p:cNvPr id="17422" name="Group 14"/>
          <p:cNvGrpSpPr>
            <a:grpSpLocks/>
          </p:cNvGrpSpPr>
          <p:nvPr/>
        </p:nvGrpSpPr>
        <p:grpSpPr bwMode="auto">
          <a:xfrm>
            <a:off x="1447800" y="2209800"/>
            <a:ext cx="990600" cy="762000"/>
            <a:chOff x="1296" y="1344"/>
            <a:chExt cx="624" cy="480"/>
          </a:xfrm>
        </p:grpSpPr>
        <p:grpSp>
          <p:nvGrpSpPr>
            <p:cNvPr id="17462" name="Group 10"/>
            <p:cNvGrpSpPr>
              <a:grpSpLocks/>
            </p:cNvGrpSpPr>
            <p:nvPr/>
          </p:nvGrpSpPr>
          <p:grpSpPr bwMode="auto">
            <a:xfrm>
              <a:off x="1296" y="1344"/>
              <a:ext cx="624" cy="384"/>
              <a:chOff x="1296" y="1248"/>
              <a:chExt cx="624" cy="384"/>
            </a:xfrm>
          </p:grpSpPr>
          <p:sp>
            <p:nvSpPr>
              <p:cNvPr id="17466" name="Oval 6"/>
              <p:cNvSpPr>
                <a:spLocks noChangeArrowheads="1"/>
              </p:cNvSpPr>
              <p:nvPr/>
            </p:nvSpPr>
            <p:spPr bwMode="auto">
              <a:xfrm>
                <a:off x="1296" y="12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7467" name="Oval 7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7468" name="Oval 8"/>
              <p:cNvSpPr>
                <a:spLocks noChangeArrowheads="1"/>
              </p:cNvSpPr>
              <p:nvPr/>
            </p:nvSpPr>
            <p:spPr bwMode="auto">
              <a:xfrm>
                <a:off x="1632" y="14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7469" name="Oval 9"/>
              <p:cNvSpPr>
                <a:spLocks noChangeArrowheads="1"/>
              </p:cNvSpPr>
              <p:nvPr/>
            </p:nvSpPr>
            <p:spPr bwMode="auto">
              <a:xfrm>
                <a:off x="1824" y="153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17463" name="Line 11"/>
            <p:cNvSpPr>
              <a:spLocks noChangeShapeType="1"/>
            </p:cNvSpPr>
            <p:nvPr/>
          </p:nvSpPr>
          <p:spPr bwMode="auto">
            <a:xfrm>
              <a:off x="1488" y="1536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 dirty="0"/>
            </a:p>
          </p:txBody>
        </p:sp>
        <p:sp>
          <p:nvSpPr>
            <p:cNvPr id="17464" name="Line 12"/>
            <p:cNvSpPr>
              <a:spLocks noChangeShapeType="1"/>
            </p:cNvSpPr>
            <p:nvPr/>
          </p:nvSpPr>
          <p:spPr bwMode="auto">
            <a:xfrm>
              <a:off x="1680" y="163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 dirty="0"/>
            </a:p>
          </p:txBody>
        </p:sp>
        <p:sp>
          <p:nvSpPr>
            <p:cNvPr id="17465" name="Line 13"/>
            <p:cNvSpPr>
              <a:spLocks noChangeShapeType="1"/>
            </p:cNvSpPr>
            <p:nvPr/>
          </p:nvSpPr>
          <p:spPr bwMode="auto">
            <a:xfrm>
              <a:off x="1872" y="172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 dirty="0"/>
            </a:p>
          </p:txBody>
        </p:sp>
      </p:grpSp>
      <p:grpSp>
        <p:nvGrpSpPr>
          <p:cNvPr id="17423" name="Group 24"/>
          <p:cNvGrpSpPr>
            <a:grpSpLocks/>
          </p:cNvGrpSpPr>
          <p:nvPr/>
        </p:nvGrpSpPr>
        <p:grpSpPr bwMode="auto">
          <a:xfrm flipH="1">
            <a:off x="609600" y="2209800"/>
            <a:ext cx="990600" cy="762000"/>
            <a:chOff x="1296" y="1344"/>
            <a:chExt cx="624" cy="480"/>
          </a:xfrm>
        </p:grpSpPr>
        <p:grpSp>
          <p:nvGrpSpPr>
            <p:cNvPr id="17454" name="Group 25"/>
            <p:cNvGrpSpPr>
              <a:grpSpLocks/>
            </p:cNvGrpSpPr>
            <p:nvPr/>
          </p:nvGrpSpPr>
          <p:grpSpPr bwMode="auto">
            <a:xfrm>
              <a:off x="1296" y="1344"/>
              <a:ext cx="624" cy="384"/>
              <a:chOff x="1296" y="1248"/>
              <a:chExt cx="624" cy="384"/>
            </a:xfrm>
          </p:grpSpPr>
          <p:sp>
            <p:nvSpPr>
              <p:cNvPr id="17458" name="Oval 26"/>
              <p:cNvSpPr>
                <a:spLocks noChangeArrowheads="1"/>
              </p:cNvSpPr>
              <p:nvPr/>
            </p:nvSpPr>
            <p:spPr bwMode="auto">
              <a:xfrm>
                <a:off x="1296" y="12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7459" name="Oval 27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7460" name="Oval 28"/>
              <p:cNvSpPr>
                <a:spLocks noChangeArrowheads="1"/>
              </p:cNvSpPr>
              <p:nvPr/>
            </p:nvSpPr>
            <p:spPr bwMode="auto">
              <a:xfrm>
                <a:off x="1632" y="14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7461" name="Oval 29"/>
              <p:cNvSpPr>
                <a:spLocks noChangeArrowheads="1"/>
              </p:cNvSpPr>
              <p:nvPr/>
            </p:nvSpPr>
            <p:spPr bwMode="auto">
              <a:xfrm>
                <a:off x="1824" y="153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17455" name="Line 30"/>
            <p:cNvSpPr>
              <a:spLocks noChangeShapeType="1"/>
            </p:cNvSpPr>
            <p:nvPr/>
          </p:nvSpPr>
          <p:spPr bwMode="auto">
            <a:xfrm>
              <a:off x="1488" y="1536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 dirty="0"/>
            </a:p>
          </p:txBody>
        </p:sp>
        <p:sp>
          <p:nvSpPr>
            <p:cNvPr id="17456" name="Line 31"/>
            <p:cNvSpPr>
              <a:spLocks noChangeShapeType="1"/>
            </p:cNvSpPr>
            <p:nvPr/>
          </p:nvSpPr>
          <p:spPr bwMode="auto">
            <a:xfrm>
              <a:off x="1680" y="163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 dirty="0"/>
            </a:p>
          </p:txBody>
        </p:sp>
        <p:sp>
          <p:nvSpPr>
            <p:cNvPr id="17457" name="Line 32"/>
            <p:cNvSpPr>
              <a:spLocks noChangeShapeType="1"/>
            </p:cNvSpPr>
            <p:nvPr/>
          </p:nvSpPr>
          <p:spPr bwMode="auto">
            <a:xfrm>
              <a:off x="1872" y="172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 dirty="0"/>
            </a:p>
          </p:txBody>
        </p:sp>
      </p:grp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533400" y="3048000"/>
          <a:ext cx="381000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8600" imgH="177480" progId="Equation.3">
                  <p:embed/>
                </p:oleObj>
              </mc:Choice>
              <mc:Fallback>
                <p:oleObj name="Equation" r:id="rId4" imgW="228600" imgH="177480" progId="Equation.3">
                  <p:embed/>
                  <p:pic>
                    <p:nvPicPr>
                      <p:cNvPr id="174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048000"/>
                        <a:ext cx="381000" cy="293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2209800" y="3048000"/>
          <a:ext cx="381000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8600" imgH="177480" progId="Equation.3">
                  <p:embed/>
                </p:oleObj>
              </mc:Choice>
              <mc:Fallback>
                <p:oleObj name="Equation" r:id="rId6" imgW="228600" imgH="177480" progId="Equation.3">
                  <p:embed/>
                  <p:pic>
                    <p:nvPicPr>
                      <p:cNvPr id="174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048000"/>
                        <a:ext cx="381000" cy="293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2905125" y="3078163"/>
          <a:ext cx="209550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139680" progId="Equation.3">
                  <p:embed/>
                </p:oleObj>
              </mc:Choice>
              <mc:Fallback>
                <p:oleObj name="Equation" r:id="rId8" imgW="126720" imgH="139680" progId="Equation.3">
                  <p:embed/>
                  <p:pic>
                    <p:nvPicPr>
                      <p:cNvPr id="174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25" y="3078163"/>
                        <a:ext cx="209550" cy="233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1143000" y="1600200"/>
          <a:ext cx="484188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1960" imgH="203040" progId="Equation.3">
                  <p:embed/>
                </p:oleObj>
              </mc:Choice>
              <mc:Fallback>
                <p:oleObj name="Equation" r:id="rId10" imgW="291960" imgH="203040" progId="Equation.3">
                  <p:embed/>
                  <p:pic>
                    <p:nvPicPr>
                      <p:cNvPr id="174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00200"/>
                        <a:ext cx="484188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4" name="Line 37"/>
          <p:cNvSpPr>
            <a:spLocks noChangeShapeType="1"/>
          </p:cNvSpPr>
          <p:nvPr/>
        </p:nvSpPr>
        <p:spPr bwMode="auto">
          <a:xfrm>
            <a:off x="2362200" y="464820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17425" name="Line 38"/>
          <p:cNvSpPr>
            <a:spLocks noChangeShapeType="1"/>
          </p:cNvSpPr>
          <p:nvPr/>
        </p:nvSpPr>
        <p:spPr bwMode="auto">
          <a:xfrm>
            <a:off x="838200" y="5638800"/>
            <a:ext cx="3581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IN" dirty="0"/>
          </a:p>
        </p:txBody>
      </p:sp>
      <p:grpSp>
        <p:nvGrpSpPr>
          <p:cNvPr id="17426" name="Group 39"/>
          <p:cNvGrpSpPr>
            <a:grpSpLocks/>
          </p:cNvGrpSpPr>
          <p:nvPr/>
        </p:nvGrpSpPr>
        <p:grpSpPr bwMode="auto">
          <a:xfrm>
            <a:off x="2286000" y="4876800"/>
            <a:ext cx="990600" cy="762000"/>
            <a:chOff x="1296" y="1344"/>
            <a:chExt cx="624" cy="480"/>
          </a:xfrm>
        </p:grpSpPr>
        <p:grpSp>
          <p:nvGrpSpPr>
            <p:cNvPr id="17446" name="Group 40"/>
            <p:cNvGrpSpPr>
              <a:grpSpLocks/>
            </p:cNvGrpSpPr>
            <p:nvPr/>
          </p:nvGrpSpPr>
          <p:grpSpPr bwMode="auto">
            <a:xfrm>
              <a:off x="1296" y="1344"/>
              <a:ext cx="624" cy="384"/>
              <a:chOff x="1296" y="1248"/>
              <a:chExt cx="624" cy="384"/>
            </a:xfrm>
          </p:grpSpPr>
          <p:sp>
            <p:nvSpPr>
              <p:cNvPr id="17450" name="Oval 41"/>
              <p:cNvSpPr>
                <a:spLocks noChangeArrowheads="1"/>
              </p:cNvSpPr>
              <p:nvPr/>
            </p:nvSpPr>
            <p:spPr bwMode="auto">
              <a:xfrm>
                <a:off x="1296" y="12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7451" name="Oval 42"/>
              <p:cNvSpPr>
                <a:spLocks noChangeArrowheads="1"/>
              </p:cNvSpPr>
              <p:nvPr/>
            </p:nvSpPr>
            <p:spPr bwMode="auto">
              <a:xfrm>
                <a:off x="1440" y="139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7452" name="Oval 43"/>
              <p:cNvSpPr>
                <a:spLocks noChangeArrowheads="1"/>
              </p:cNvSpPr>
              <p:nvPr/>
            </p:nvSpPr>
            <p:spPr bwMode="auto">
              <a:xfrm>
                <a:off x="1632" y="14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7453" name="Oval 44"/>
              <p:cNvSpPr>
                <a:spLocks noChangeArrowheads="1"/>
              </p:cNvSpPr>
              <p:nvPr/>
            </p:nvSpPr>
            <p:spPr bwMode="auto">
              <a:xfrm>
                <a:off x="1824" y="153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17447" name="Line 45"/>
            <p:cNvSpPr>
              <a:spLocks noChangeShapeType="1"/>
            </p:cNvSpPr>
            <p:nvPr/>
          </p:nvSpPr>
          <p:spPr bwMode="auto">
            <a:xfrm>
              <a:off x="1488" y="1536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 dirty="0"/>
            </a:p>
          </p:txBody>
        </p:sp>
        <p:sp>
          <p:nvSpPr>
            <p:cNvPr id="17448" name="Line 46"/>
            <p:cNvSpPr>
              <a:spLocks noChangeShapeType="1"/>
            </p:cNvSpPr>
            <p:nvPr/>
          </p:nvSpPr>
          <p:spPr bwMode="auto">
            <a:xfrm>
              <a:off x="1680" y="163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 dirty="0"/>
            </a:p>
          </p:txBody>
        </p:sp>
        <p:sp>
          <p:nvSpPr>
            <p:cNvPr id="17449" name="Line 47"/>
            <p:cNvSpPr>
              <a:spLocks noChangeShapeType="1"/>
            </p:cNvSpPr>
            <p:nvPr/>
          </p:nvSpPr>
          <p:spPr bwMode="auto">
            <a:xfrm>
              <a:off x="1872" y="172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 dirty="0"/>
            </a:p>
          </p:txBody>
        </p:sp>
      </p:grpSp>
      <p:sp>
        <p:nvSpPr>
          <p:cNvPr id="17427" name="Oval 50"/>
          <p:cNvSpPr>
            <a:spLocks noChangeArrowheads="1"/>
          </p:cNvSpPr>
          <p:nvPr/>
        </p:nvSpPr>
        <p:spPr bwMode="auto">
          <a:xfrm flipH="1">
            <a:off x="2286000" y="48768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3048000" y="5715000"/>
          <a:ext cx="381000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28600" imgH="177480" progId="Equation.3">
                  <p:embed/>
                </p:oleObj>
              </mc:Choice>
              <mc:Fallback>
                <p:oleObj name="Equation" r:id="rId12" imgW="228600" imgH="177480" progId="Equation.3">
                  <p:embed/>
                  <p:pic>
                    <p:nvPicPr>
                      <p:cNvPr id="174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715000"/>
                        <a:ext cx="381000" cy="293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4343400" y="5715000"/>
          <a:ext cx="209550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26720" imgH="139680" progId="Equation.3">
                  <p:embed/>
                </p:oleObj>
              </mc:Choice>
              <mc:Fallback>
                <p:oleObj name="Equation" r:id="rId13" imgW="126720" imgH="139680" progId="Equation.3">
                  <p:embed/>
                  <p:pic>
                    <p:nvPicPr>
                      <p:cNvPr id="174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715000"/>
                        <a:ext cx="209550" cy="233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1828800" y="4343400"/>
          <a:ext cx="484188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91960" imgH="203040" progId="Equation.3">
                  <p:embed/>
                </p:oleObj>
              </mc:Choice>
              <mc:Fallback>
                <p:oleObj name="Equation" r:id="rId14" imgW="291960" imgH="203040" progId="Equation.3">
                  <p:embed/>
                  <p:pic>
                    <p:nvPicPr>
                      <p:cNvPr id="1741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343400"/>
                        <a:ext cx="484188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28" name="Group 67"/>
          <p:cNvGrpSpPr>
            <a:grpSpLocks/>
          </p:cNvGrpSpPr>
          <p:nvPr/>
        </p:nvGrpSpPr>
        <p:grpSpPr bwMode="auto">
          <a:xfrm>
            <a:off x="3429000" y="5105400"/>
            <a:ext cx="762000" cy="533400"/>
            <a:chOff x="816" y="2880"/>
            <a:chExt cx="480" cy="336"/>
          </a:xfrm>
        </p:grpSpPr>
        <p:sp>
          <p:nvSpPr>
            <p:cNvPr id="17439" name="Oval 68"/>
            <p:cNvSpPr>
              <a:spLocks noChangeArrowheads="1"/>
            </p:cNvSpPr>
            <p:nvPr/>
          </p:nvSpPr>
          <p:spPr bwMode="auto">
            <a:xfrm flipH="1">
              <a:off x="1200" y="288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440" name="Oval 69"/>
            <p:cNvSpPr>
              <a:spLocks noChangeArrowheads="1"/>
            </p:cNvSpPr>
            <p:nvPr/>
          </p:nvSpPr>
          <p:spPr bwMode="auto">
            <a:xfrm flipH="1">
              <a:off x="1008" y="297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441" name="Oval 70"/>
            <p:cNvSpPr>
              <a:spLocks noChangeArrowheads="1"/>
            </p:cNvSpPr>
            <p:nvPr/>
          </p:nvSpPr>
          <p:spPr bwMode="auto">
            <a:xfrm flipH="1">
              <a:off x="816" y="302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7442" name="Group 71"/>
            <p:cNvGrpSpPr>
              <a:grpSpLocks/>
            </p:cNvGrpSpPr>
            <p:nvPr/>
          </p:nvGrpSpPr>
          <p:grpSpPr bwMode="auto">
            <a:xfrm>
              <a:off x="864" y="2928"/>
              <a:ext cx="384" cy="288"/>
              <a:chOff x="864" y="2928"/>
              <a:chExt cx="384" cy="288"/>
            </a:xfrm>
          </p:grpSpPr>
          <p:sp>
            <p:nvSpPr>
              <p:cNvPr id="17443" name="Line 72"/>
              <p:cNvSpPr>
                <a:spLocks noChangeShapeType="1"/>
              </p:cNvSpPr>
              <p:nvPr/>
            </p:nvSpPr>
            <p:spPr bwMode="auto">
              <a:xfrm flipH="1">
                <a:off x="1248" y="2928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IN" dirty="0"/>
              </a:p>
            </p:txBody>
          </p:sp>
          <p:sp>
            <p:nvSpPr>
              <p:cNvPr id="17444" name="Line 73"/>
              <p:cNvSpPr>
                <a:spLocks noChangeShapeType="1"/>
              </p:cNvSpPr>
              <p:nvPr/>
            </p:nvSpPr>
            <p:spPr bwMode="auto">
              <a:xfrm flipH="1">
                <a:off x="1056" y="302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IN" dirty="0"/>
              </a:p>
            </p:txBody>
          </p:sp>
          <p:sp>
            <p:nvSpPr>
              <p:cNvPr id="17445" name="Line 74"/>
              <p:cNvSpPr>
                <a:spLocks noChangeShapeType="1"/>
              </p:cNvSpPr>
              <p:nvPr/>
            </p:nvSpPr>
            <p:spPr bwMode="auto">
              <a:xfrm flipH="1">
                <a:off x="864" y="3120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IN" dirty="0"/>
              </a:p>
            </p:txBody>
          </p:sp>
        </p:grpSp>
      </p:grpSp>
      <p:sp>
        <p:nvSpPr>
          <p:cNvPr id="17429" name="Oval 76"/>
          <p:cNvSpPr>
            <a:spLocks noChangeArrowheads="1"/>
          </p:cNvSpPr>
          <p:nvPr/>
        </p:nvSpPr>
        <p:spPr bwMode="auto">
          <a:xfrm flipH="1">
            <a:off x="2057400" y="5105400"/>
            <a:ext cx="152400" cy="1524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430" name="Oval 77"/>
          <p:cNvSpPr>
            <a:spLocks noChangeArrowheads="1"/>
          </p:cNvSpPr>
          <p:nvPr/>
        </p:nvSpPr>
        <p:spPr bwMode="auto">
          <a:xfrm flipH="1">
            <a:off x="1752600" y="5257800"/>
            <a:ext cx="152400" cy="1524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431" name="Oval 78"/>
          <p:cNvSpPr>
            <a:spLocks noChangeArrowheads="1"/>
          </p:cNvSpPr>
          <p:nvPr/>
        </p:nvSpPr>
        <p:spPr bwMode="auto">
          <a:xfrm flipH="1">
            <a:off x="1447800" y="5334000"/>
            <a:ext cx="152400" cy="1524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7432" name="Group 79"/>
          <p:cNvGrpSpPr>
            <a:grpSpLocks/>
          </p:cNvGrpSpPr>
          <p:nvPr/>
        </p:nvGrpSpPr>
        <p:grpSpPr bwMode="auto">
          <a:xfrm>
            <a:off x="1524000" y="5181600"/>
            <a:ext cx="609600" cy="457200"/>
            <a:chOff x="864" y="2928"/>
            <a:chExt cx="384" cy="288"/>
          </a:xfrm>
        </p:grpSpPr>
        <p:sp>
          <p:nvSpPr>
            <p:cNvPr id="17436" name="Line 80"/>
            <p:cNvSpPr>
              <a:spLocks noChangeShapeType="1"/>
            </p:cNvSpPr>
            <p:nvPr/>
          </p:nvSpPr>
          <p:spPr bwMode="auto">
            <a:xfrm flipH="1">
              <a:off x="1248" y="292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 dirty="0"/>
            </a:p>
          </p:txBody>
        </p:sp>
        <p:sp>
          <p:nvSpPr>
            <p:cNvPr id="17437" name="Line 81"/>
            <p:cNvSpPr>
              <a:spLocks noChangeShapeType="1"/>
            </p:cNvSpPr>
            <p:nvPr/>
          </p:nvSpPr>
          <p:spPr bwMode="auto">
            <a:xfrm flipH="1">
              <a:off x="1056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 dirty="0"/>
            </a:p>
          </p:txBody>
        </p:sp>
        <p:sp>
          <p:nvSpPr>
            <p:cNvPr id="17438" name="Line 82"/>
            <p:cNvSpPr>
              <a:spLocks noChangeShapeType="1"/>
            </p:cNvSpPr>
            <p:nvPr/>
          </p:nvSpPr>
          <p:spPr bwMode="auto">
            <a:xfrm flipH="1">
              <a:off x="864" y="312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 dirty="0"/>
            </a:p>
          </p:txBody>
        </p:sp>
      </p:grpSp>
      <p:sp>
        <p:nvSpPr>
          <p:cNvPr id="17433" name="Rectangle 85"/>
          <p:cNvSpPr>
            <a:spLocks noChangeArrowheads="1"/>
          </p:cNvSpPr>
          <p:nvPr/>
        </p:nvSpPr>
        <p:spPr bwMode="auto">
          <a:xfrm>
            <a:off x="533400" y="1981200"/>
            <a:ext cx="19812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434" name="Rectangle 86"/>
          <p:cNvSpPr>
            <a:spLocks noChangeArrowheads="1"/>
          </p:cNvSpPr>
          <p:nvPr/>
        </p:nvSpPr>
        <p:spPr bwMode="auto">
          <a:xfrm>
            <a:off x="2286000" y="4572000"/>
            <a:ext cx="19812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435" name="Text Box 87"/>
          <p:cNvSpPr txBox="1">
            <a:spLocks noChangeArrowheads="1"/>
          </p:cNvSpPr>
          <p:nvPr/>
        </p:nvSpPr>
        <p:spPr bwMode="auto">
          <a:xfrm>
            <a:off x="4572000" y="1981200"/>
            <a:ext cx="4038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Then take the DFT of the vector</a:t>
            </a:r>
          </a:p>
        </p:txBody>
      </p:sp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3886200" y="3048000"/>
          <a:ext cx="4241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234880" imgH="215640" progId="Equation.3">
                  <p:embed/>
                </p:oleObj>
              </mc:Choice>
              <mc:Fallback>
                <p:oleObj name="Equation" r:id="rId15" imgW="2234880" imgH="215640" progId="Equation.3">
                  <p:embed/>
                  <p:pic>
                    <p:nvPicPr>
                      <p:cNvPr id="1741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048000"/>
                        <a:ext cx="4241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C5DEE46-5AFF-4EF9-A93D-C17F4891E3D2}"/>
                  </a:ext>
                </a:extLst>
              </p14:cNvPr>
              <p14:cNvContentPartPr/>
              <p14:nvPr/>
            </p14:nvContentPartPr>
            <p14:xfrm>
              <a:off x="2660760" y="1295280"/>
              <a:ext cx="3276720" cy="889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C5DEE46-5AFF-4EF9-A93D-C17F4891E3D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51400" y="1285920"/>
                <a:ext cx="3295440" cy="908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2836</TotalTime>
  <Words>200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Cambria Math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roberto</dc:creator>
  <cp:lastModifiedBy>DR. ISHWAR CHANDRA YADAV</cp:lastModifiedBy>
  <cp:revision>174</cp:revision>
  <cp:lastPrinted>2002-04-02T20:27:58Z</cp:lastPrinted>
  <dcterms:created xsi:type="dcterms:W3CDTF">1998-10-24T15:05:55Z</dcterms:created>
  <dcterms:modified xsi:type="dcterms:W3CDTF">2023-09-25T07:16:42Z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false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16711680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E:\WebCourses\ec3400\notes\html</vt:lpwstr>
  </property>
</Properties>
</file>